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2" r:id="rId38"/>
    <p:sldId id="289" r:id="rId39"/>
    <p:sldId id="293" r:id="rId40"/>
    <p:sldId id="290" r:id="rId41"/>
    <p:sldId id="291" r:id="rId42"/>
  </p:sldIdLst>
  <p:sldSz cx="18288000" cy="10287000"/>
  <p:notesSz cx="6858000" cy="9144000"/>
  <p:embeddedFontLst>
    <p:embeddedFont>
      <p:font typeface="Arial" panose="020B0604020202020204" pitchFamily="34" charset="0"/>
      <p:regular r:id="rId44"/>
    </p:embeddedFont>
    <p:embeddedFont>
      <p:font typeface="Arial Bold" panose="020B0704020202020204" pitchFamily="34" charset="0"/>
      <p:regular r:id="rId45"/>
      <p:bold r:id="rId46"/>
    </p:embeddedFont>
    <p:embeddedFont>
      <p:font typeface="Calibri" panose="020F0502020204030204" pitchFamily="34" charset="0"/>
      <p:regular r:id="rId47"/>
      <p:bold r:id="rId48"/>
      <p:italic r:id="rId49"/>
      <p:boldItalic r:id="rId50"/>
    </p:embeddedFont>
    <p:embeddedFont>
      <p:font typeface="Canva Sans" panose="020B0604020202020204" charset="0"/>
      <p:regular r:id="rId51"/>
    </p:embeddedFont>
    <p:embeddedFont>
      <p:font typeface="Canva Sans Bold" panose="020B0604020202020204" charset="0"/>
      <p:regular r:id="rId52"/>
    </p:embeddedFont>
    <p:embeddedFont>
      <p:font typeface="Canva Sans Bold Italics" panose="020B0604020202020204" charset="0"/>
      <p:regular r:id="rId53"/>
    </p:embeddedFont>
    <p:embeddedFont>
      <p:font typeface="Canva Sans Italics" panose="020B0604020202020204" charset="0"/>
      <p:regular r:id="rId54"/>
    </p:embeddedFont>
    <p:embeddedFont>
      <p:font typeface="DM Sans Bold Italics" panose="020B0604020202020204" charset="0"/>
      <p:regular r:id="rId55"/>
    </p:embeddedFont>
    <p:embeddedFont>
      <p:font typeface="Lustria" panose="020B0604020202020204" charset="0"/>
      <p:regular r:id="rId56"/>
    </p:embeddedFont>
    <p:embeddedFont>
      <p:font typeface="Montserrat Classic" panose="020B0604020202020204" charset="0"/>
      <p:regular r:id="rId57"/>
    </p:embeddedFont>
    <p:embeddedFont>
      <p:font typeface="Montserrat Classic Bold"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0330" autoAdjust="0"/>
  </p:normalViewPr>
  <p:slideViewPr>
    <p:cSldViewPr>
      <p:cViewPr varScale="1">
        <p:scale>
          <a:sx n="32" d="100"/>
          <a:sy n="32" d="100"/>
        </p:scale>
        <p:origin x="13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canva.com/design/DAFrC8hrKDU/-wgvuARPS9Yu2gg9lCOSmw/edit"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canva.com/design/DAFrC8hrKDU/-wgvuARPS9Yu2gg9lCOSmw/edit"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canva.com/licensing-explained/"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bolanle.olapeju@usuhs.edu"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hyperlink" Target="https://www.canva.com/design/DAFrC8hrKDU/-wgvuARPS9Yu2gg9lCOSmw/ed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5999"/>
            </a:blip>
            <a:stretch>
              <a:fillRect l="-2529" t="-10720" b="-10720"/>
            </a:stretch>
          </a:blipFill>
        </p:spPr>
      </p:sp>
      <p:sp>
        <p:nvSpPr>
          <p:cNvPr id="3" name="Freeform 3"/>
          <p:cNvSpPr/>
          <p:nvPr/>
        </p:nvSpPr>
        <p:spPr>
          <a:xfrm>
            <a:off x="15314132" y="8791144"/>
            <a:ext cx="2680272" cy="934313"/>
          </a:xfrm>
          <a:custGeom>
            <a:avLst/>
            <a:gdLst/>
            <a:ahLst/>
            <a:cxnLst/>
            <a:rect l="l" t="t" r="r" b="b"/>
            <a:pathLst>
              <a:path w="2680272" h="934313">
                <a:moveTo>
                  <a:pt x="0" y="0"/>
                </a:moveTo>
                <a:lnTo>
                  <a:pt x="2680271" y="0"/>
                </a:lnTo>
                <a:lnTo>
                  <a:pt x="2680271" y="934312"/>
                </a:lnTo>
                <a:lnTo>
                  <a:pt x="0" y="934312"/>
                </a:lnTo>
                <a:lnTo>
                  <a:pt x="0" y="0"/>
                </a:lnTo>
                <a:close/>
              </a:path>
            </a:pathLst>
          </a:custGeom>
          <a:blipFill>
            <a:blip r:embed="rId4"/>
            <a:stretch>
              <a:fillRect l="-7427" t="-1568" b="-1568"/>
            </a:stretch>
          </a:blipFill>
        </p:spPr>
      </p:sp>
      <p:sp>
        <p:nvSpPr>
          <p:cNvPr id="4" name="AutoShape 4"/>
          <p:cNvSpPr/>
          <p:nvPr/>
        </p:nvSpPr>
        <p:spPr>
          <a:xfrm>
            <a:off x="12729007" y="5911991"/>
            <a:ext cx="2585019" cy="28575"/>
          </a:xfrm>
          <a:prstGeom prst="line">
            <a:avLst/>
          </a:prstGeom>
          <a:ln w="19050" cap="rnd">
            <a:solidFill>
              <a:srgbClr val="533560"/>
            </a:solidFill>
            <a:prstDash val="solid"/>
            <a:headEnd type="none" w="sm" len="sm"/>
            <a:tailEnd type="none" w="sm" len="sm"/>
          </a:ln>
        </p:spPr>
      </p:sp>
      <p:grpSp>
        <p:nvGrpSpPr>
          <p:cNvPr id="5" name="Group 5"/>
          <p:cNvGrpSpPr/>
          <p:nvPr/>
        </p:nvGrpSpPr>
        <p:grpSpPr>
          <a:xfrm>
            <a:off x="0" y="9832948"/>
            <a:ext cx="18288000" cy="454052"/>
            <a:chOff x="0" y="0"/>
            <a:chExt cx="24384000" cy="605402"/>
          </a:xfrm>
        </p:grpSpPr>
        <p:sp>
          <p:nvSpPr>
            <p:cNvPr id="6" name="Freeform 6"/>
            <p:cNvSpPr/>
            <p:nvPr/>
          </p:nvSpPr>
          <p:spPr>
            <a:xfrm>
              <a:off x="0" y="0"/>
              <a:ext cx="24384000" cy="605445"/>
            </a:xfrm>
            <a:custGeom>
              <a:avLst/>
              <a:gdLst/>
              <a:ahLst/>
              <a:cxnLst/>
              <a:rect l="l" t="t" r="r" b="b"/>
              <a:pathLst>
                <a:path w="24384000" h="605445">
                  <a:moveTo>
                    <a:pt x="0" y="0"/>
                  </a:moveTo>
                  <a:lnTo>
                    <a:pt x="24384000" y="0"/>
                  </a:lnTo>
                  <a:lnTo>
                    <a:pt x="24384000" y="605445"/>
                  </a:lnTo>
                  <a:lnTo>
                    <a:pt x="0" y="605445"/>
                  </a:lnTo>
                  <a:close/>
                </a:path>
              </a:pathLst>
            </a:custGeom>
            <a:solidFill>
              <a:srgbClr val="20245D"/>
            </a:solidFill>
          </p:spPr>
        </p:sp>
      </p:grpSp>
      <p:sp>
        <p:nvSpPr>
          <p:cNvPr id="7" name="Freeform 7"/>
          <p:cNvSpPr/>
          <p:nvPr/>
        </p:nvSpPr>
        <p:spPr>
          <a:xfrm>
            <a:off x="645969" y="375252"/>
            <a:ext cx="8745593" cy="9232486"/>
          </a:xfrm>
          <a:custGeom>
            <a:avLst/>
            <a:gdLst/>
            <a:ahLst/>
            <a:cxnLst/>
            <a:rect l="l" t="t" r="r" b="b"/>
            <a:pathLst>
              <a:path w="8745593" h="9232486">
                <a:moveTo>
                  <a:pt x="0" y="0"/>
                </a:moveTo>
                <a:lnTo>
                  <a:pt x="8745593" y="0"/>
                </a:lnTo>
                <a:lnTo>
                  <a:pt x="8745593" y="9232487"/>
                </a:lnTo>
                <a:lnTo>
                  <a:pt x="0" y="9232487"/>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2436586" y="6099304"/>
            <a:ext cx="4430281" cy="1419227"/>
          </a:xfrm>
          <a:prstGeom prst="rect">
            <a:avLst/>
          </a:prstGeom>
        </p:spPr>
        <p:txBody>
          <a:bodyPr lIns="0" tIns="0" rIns="0" bIns="0" rtlCol="0" anchor="t">
            <a:spAutoFit/>
          </a:bodyPr>
          <a:lstStyle/>
          <a:p>
            <a:pPr algn="ctr">
              <a:lnSpc>
                <a:spcPts val="6299"/>
              </a:lnSpc>
            </a:pPr>
            <a:r>
              <a:rPr lang="en-US" sz="3499">
                <a:solidFill>
                  <a:srgbClr val="20245D"/>
                </a:solidFill>
                <a:latin typeface="Montserrat Classic Bold"/>
              </a:rPr>
              <a:t>Bolanle Olapeju </a:t>
            </a:r>
          </a:p>
          <a:p>
            <a:pPr algn="ctr">
              <a:lnSpc>
                <a:spcPts val="5399"/>
              </a:lnSpc>
            </a:pPr>
            <a:r>
              <a:rPr lang="en-US" sz="2999">
                <a:solidFill>
                  <a:srgbClr val="20245D"/>
                </a:solidFill>
                <a:latin typeface="Montserrat Classic Bold"/>
              </a:rPr>
              <a:t>MD, PhD, MSPH</a:t>
            </a:r>
          </a:p>
        </p:txBody>
      </p:sp>
      <p:sp>
        <p:nvSpPr>
          <p:cNvPr id="9" name="TextBox 9"/>
          <p:cNvSpPr txBox="1"/>
          <p:nvPr/>
        </p:nvSpPr>
        <p:spPr>
          <a:xfrm>
            <a:off x="10330236" y="1838633"/>
            <a:ext cx="7664167" cy="3692271"/>
          </a:xfrm>
          <a:prstGeom prst="rect">
            <a:avLst/>
          </a:prstGeom>
        </p:spPr>
        <p:txBody>
          <a:bodyPr lIns="0" tIns="0" rIns="0" bIns="0" rtlCol="0" anchor="t">
            <a:spAutoFit/>
          </a:bodyPr>
          <a:lstStyle/>
          <a:p>
            <a:pPr algn="ctr">
              <a:lnSpc>
                <a:spcPts val="5832"/>
              </a:lnSpc>
            </a:pPr>
            <a:r>
              <a:rPr lang="en-US" sz="5400">
                <a:solidFill>
                  <a:srgbClr val="FFFFFF"/>
                </a:solidFill>
                <a:latin typeface="Montserrat Classic"/>
              </a:rPr>
              <a:t>Multi-country analysis of WHO Antenatal Care Policy on the Prevention of Malaria in Pregnancy</a:t>
            </a:r>
          </a:p>
        </p:txBody>
      </p:sp>
      <p:sp>
        <p:nvSpPr>
          <p:cNvPr id="10" name="TextBox 10"/>
          <p:cNvSpPr txBox="1"/>
          <p:nvPr/>
        </p:nvSpPr>
        <p:spPr>
          <a:xfrm>
            <a:off x="12789726" y="7928106"/>
            <a:ext cx="3724001" cy="453464"/>
          </a:xfrm>
          <a:prstGeom prst="rect">
            <a:avLst/>
          </a:prstGeom>
        </p:spPr>
        <p:txBody>
          <a:bodyPr lIns="0" tIns="0" rIns="0" bIns="0" rtlCol="0" anchor="t">
            <a:spAutoFit/>
          </a:bodyPr>
          <a:lstStyle/>
          <a:p>
            <a:pPr algn="l">
              <a:lnSpc>
                <a:spcPts val="3597"/>
              </a:lnSpc>
            </a:pPr>
            <a:r>
              <a:rPr lang="en-US" sz="2997">
                <a:solidFill>
                  <a:srgbClr val="FFFFFF"/>
                </a:solidFill>
                <a:latin typeface="Montserrat Classic"/>
              </a:rPr>
              <a:t>September 13,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A6A6A6"/>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19" name="Freeform 19"/>
          <p:cNvSpPr/>
          <p:nvPr/>
        </p:nvSpPr>
        <p:spPr>
          <a:xfrm>
            <a:off x="12513923" y="3508868"/>
            <a:ext cx="5677513" cy="5231598"/>
          </a:xfrm>
          <a:custGeom>
            <a:avLst/>
            <a:gdLst/>
            <a:ahLst/>
            <a:cxnLst/>
            <a:rect l="l" t="t" r="r" b="b"/>
            <a:pathLst>
              <a:path w="5677513" h="5231598">
                <a:moveTo>
                  <a:pt x="0" y="0"/>
                </a:moveTo>
                <a:lnTo>
                  <a:pt x="5677514" y="0"/>
                </a:lnTo>
                <a:lnTo>
                  <a:pt x="5677514" y="5231598"/>
                </a:lnTo>
                <a:lnTo>
                  <a:pt x="0" y="5231598"/>
                </a:lnTo>
                <a:lnTo>
                  <a:pt x="0" y="0"/>
                </a:lnTo>
                <a:close/>
              </a:path>
            </a:pathLst>
          </a:custGeom>
          <a:blipFill>
            <a:blip r:embed="rId3"/>
            <a:stretch>
              <a:fillRect t="-15373" b="-30996"/>
            </a:stretch>
          </a:blipFill>
        </p:spPr>
      </p:sp>
      <p:graphicFrame>
        <p:nvGraphicFramePr>
          <p:cNvPr id="20" name="Table 20"/>
          <p:cNvGraphicFramePr>
            <a:graphicFrameLocks noGrp="1"/>
          </p:cNvGraphicFramePr>
          <p:nvPr/>
        </p:nvGraphicFramePr>
        <p:xfrm>
          <a:off x="319844" y="3508868"/>
          <a:ext cx="6178339" cy="5068125"/>
        </p:xfrm>
        <a:graphic>
          <a:graphicData uri="http://schemas.openxmlformats.org/drawingml/2006/table">
            <a:tbl>
              <a:tblPr/>
              <a:tblGrid>
                <a:gridCol w="2795710">
                  <a:extLst>
                    <a:ext uri="{9D8B030D-6E8A-4147-A177-3AD203B41FA5}">
                      <a16:colId xmlns:a16="http://schemas.microsoft.com/office/drawing/2014/main" val="20000"/>
                    </a:ext>
                  </a:extLst>
                </a:gridCol>
                <a:gridCol w="3382629">
                  <a:extLst>
                    <a:ext uri="{9D8B030D-6E8A-4147-A177-3AD203B41FA5}">
                      <a16:colId xmlns:a16="http://schemas.microsoft.com/office/drawing/2014/main" val="20001"/>
                    </a:ext>
                  </a:extLst>
                </a:gridCol>
              </a:tblGrid>
              <a:tr h="1267031">
                <a:tc gridSpan="2">
                  <a:txBody>
                    <a:bodyPr/>
                    <a:lstStyle/>
                    <a:p>
                      <a:pPr algn="ctr">
                        <a:lnSpc>
                          <a:spcPts val="4199"/>
                        </a:lnSpc>
                        <a:defRPr/>
                      </a:pPr>
                      <a:r>
                        <a:rPr lang="en-US" sz="2999">
                          <a:solidFill>
                            <a:srgbClr val="FFFFFF"/>
                          </a:solidFill>
                          <a:latin typeface="Montserrat Classic Bold"/>
                        </a:rPr>
                        <a:t>FOCUSED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63B95"/>
                    </a:solidFill>
                  </a:tcPr>
                </a:tc>
                <a:tc hMerge="1">
                  <a:txBody>
                    <a:bodyPr/>
                    <a:lstStyle/>
                    <a:p>
                      <a:pPr algn="ctr">
                        <a:lnSpc>
                          <a:spcPts val="4199"/>
                        </a:lnSpc>
                        <a:defRPr/>
                      </a:pPr>
                      <a:r>
                        <a:rPr lang="en-US" sz="2999">
                          <a:solidFill>
                            <a:srgbClr val="FFFFFF"/>
                          </a:solidFill>
                          <a:latin typeface="Montserrat Classic Bold"/>
                        </a:rPr>
                        <a:t>FOCUSED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63B95"/>
                    </a:solidFill>
                  </a:tcPr>
                </a:tc>
                <a:extLst>
                  <a:ext uri="{0D108BD9-81ED-4DB2-BD59-A6C34878D82A}">
                    <a16:rowId xmlns:a16="http://schemas.microsoft.com/office/drawing/2014/main" val="10000"/>
                  </a:ext>
                </a:extLst>
              </a:tr>
              <a:tr h="1267031">
                <a:tc>
                  <a:txBody>
                    <a:bodyPr/>
                    <a:lstStyle/>
                    <a:p>
                      <a:pPr algn="ctr">
                        <a:lnSpc>
                          <a:spcPts val="2659"/>
                        </a:lnSpc>
                        <a:defRPr/>
                      </a:pPr>
                      <a:r>
                        <a:rPr lang="en-US" sz="1899">
                          <a:solidFill>
                            <a:srgbClr val="000000"/>
                          </a:solidFill>
                          <a:latin typeface="Montserrat Classic"/>
                        </a:rPr>
                        <a:t>1ST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Montserrat Classic"/>
                        </a:rPr>
                        <a:t>Contact 1: 8-12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7031">
                <a:tc>
                  <a:txBody>
                    <a:bodyPr/>
                    <a:lstStyle/>
                    <a:p>
                      <a:pPr algn="ctr">
                        <a:lnSpc>
                          <a:spcPts val="2659"/>
                        </a:lnSpc>
                        <a:defRPr/>
                      </a:pPr>
                      <a:r>
                        <a:rPr lang="en-US" sz="1899">
                          <a:solidFill>
                            <a:srgbClr val="000000"/>
                          </a:solidFill>
                          <a:latin typeface="Montserrat Classic"/>
                        </a:rPr>
                        <a:t>2ND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Montserrat Classic"/>
                        </a:rPr>
                        <a:t>Contact 2: 24-26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67031">
                <a:tc>
                  <a:txBody>
                    <a:bodyPr/>
                    <a:lstStyle/>
                    <a:p>
                      <a:pPr algn="ctr">
                        <a:lnSpc>
                          <a:spcPts val="2659"/>
                        </a:lnSpc>
                        <a:defRPr/>
                      </a:pPr>
                      <a:r>
                        <a:rPr lang="en-US" sz="1899">
                          <a:solidFill>
                            <a:srgbClr val="000000"/>
                          </a:solidFill>
                          <a:latin typeface="Montserrat Classic"/>
                        </a:rPr>
                        <a:t>3RD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Montserrat Classic"/>
                        </a:rPr>
                        <a:t>Contact 3: 32 weeks</a:t>
                      </a:r>
                      <a:endParaRPr lang="en-US" sz="1100"/>
                    </a:p>
                    <a:p>
                      <a:pPr algn="ctr">
                        <a:lnSpc>
                          <a:spcPts val="2659"/>
                        </a:lnSpc>
                      </a:pPr>
                      <a:r>
                        <a:rPr lang="en-US" sz="1899">
                          <a:solidFill>
                            <a:srgbClr val="000000"/>
                          </a:solidFill>
                          <a:latin typeface="Montserrat Classic"/>
                        </a:rPr>
                        <a:t>Contact 4: 36- 38 weeks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1" name="Picture 21"/>
          <p:cNvPicPr>
            <a:picLocks noChangeAspect="1"/>
          </p:cNvPicPr>
          <p:nvPr/>
        </p:nvPicPr>
        <p:blipFill>
          <a:blip r:embed="rId4"/>
          <a:srcRect/>
          <a:stretch>
            <a:fillRect/>
          </a:stretch>
        </p:blipFill>
        <p:spPr>
          <a:xfrm>
            <a:off x="6785262" y="4223692"/>
            <a:ext cx="4962165" cy="2232974"/>
          </a:xfrm>
          <a:prstGeom prst="rect">
            <a:avLst/>
          </a:prstGeom>
        </p:spPr>
      </p:pic>
      <p:sp>
        <p:nvSpPr>
          <p:cNvPr id="22" name="TextBox 22"/>
          <p:cNvSpPr txBox="1"/>
          <p:nvPr/>
        </p:nvSpPr>
        <p:spPr>
          <a:xfrm>
            <a:off x="6769434" y="6485241"/>
            <a:ext cx="5922405" cy="1623587"/>
          </a:xfrm>
          <a:prstGeom prst="rect">
            <a:avLst/>
          </a:prstGeom>
        </p:spPr>
        <p:txBody>
          <a:bodyPr lIns="0" tIns="0" rIns="0" bIns="0" rtlCol="0" anchor="t">
            <a:spAutoFit/>
          </a:bodyPr>
          <a:lstStyle/>
          <a:p>
            <a:pPr marL="638328" lvl="1" indent="-319164">
              <a:lnSpc>
                <a:spcPts val="3193"/>
              </a:lnSpc>
              <a:buFont typeface="Arial"/>
              <a:buChar char="•"/>
            </a:pPr>
            <a:r>
              <a:rPr lang="en-US" sz="2956">
                <a:solidFill>
                  <a:srgbClr val="000000"/>
                </a:solidFill>
                <a:latin typeface="Montserrat Classic"/>
              </a:rPr>
              <a:t>Person-centered  care</a:t>
            </a:r>
          </a:p>
          <a:p>
            <a:pPr marL="638328" lvl="1" indent="-319164">
              <a:lnSpc>
                <a:spcPts val="3193"/>
              </a:lnSpc>
              <a:buFont typeface="Arial"/>
              <a:buChar char="•"/>
            </a:pPr>
            <a:r>
              <a:rPr lang="en-US" sz="2956">
                <a:solidFill>
                  <a:srgbClr val="000000"/>
                </a:solidFill>
                <a:latin typeface="Montserrat Classic"/>
              </a:rPr>
              <a:t>Prevent death and disease</a:t>
            </a:r>
          </a:p>
          <a:p>
            <a:pPr marL="638328" lvl="1" indent="-319164">
              <a:lnSpc>
                <a:spcPts val="3193"/>
              </a:lnSpc>
              <a:buFont typeface="Arial"/>
              <a:buChar char="•"/>
            </a:pPr>
            <a:r>
              <a:rPr lang="en-US" sz="2956">
                <a:solidFill>
                  <a:srgbClr val="000000"/>
                </a:solidFill>
                <a:latin typeface="Montserrat Classic"/>
              </a:rPr>
              <a:t>Improve well-being</a:t>
            </a:r>
          </a:p>
          <a:p>
            <a:pPr marL="638328" lvl="1" indent="-319164">
              <a:lnSpc>
                <a:spcPts val="3193"/>
              </a:lnSpc>
              <a:buFont typeface="Arial"/>
              <a:buChar char="•"/>
            </a:pPr>
            <a:r>
              <a:rPr lang="en-US" sz="2956">
                <a:solidFill>
                  <a:srgbClr val="000000"/>
                </a:solidFill>
                <a:latin typeface="Montserrat Classic"/>
              </a:rPr>
              <a:t>Equity and human right</a:t>
            </a:r>
          </a:p>
        </p:txBody>
      </p:sp>
      <p:sp>
        <p:nvSpPr>
          <p:cNvPr id="23" name="TextBox 23"/>
          <p:cNvSpPr txBox="1"/>
          <p:nvPr/>
        </p:nvSpPr>
        <p:spPr>
          <a:xfrm>
            <a:off x="1962246" y="1028506"/>
            <a:ext cx="2772073" cy="1566544"/>
          </a:xfrm>
          <a:prstGeom prst="rect">
            <a:avLst/>
          </a:prstGeom>
        </p:spPr>
        <p:txBody>
          <a:bodyPr lIns="0" tIns="0" rIns="0" bIns="0" rtlCol="0" anchor="t">
            <a:spAutoFit/>
          </a:bodyPr>
          <a:lstStyle/>
          <a:p>
            <a:pPr algn="ctr">
              <a:lnSpc>
                <a:spcPts val="12880"/>
              </a:lnSpc>
            </a:pPr>
            <a:r>
              <a:rPr lang="en-US" sz="9200">
                <a:solidFill>
                  <a:srgbClr val="000000"/>
                </a:solidFill>
                <a:latin typeface="Canva Sans Bold"/>
              </a:rPr>
              <a:t>2013</a:t>
            </a:r>
          </a:p>
        </p:txBody>
      </p:sp>
      <p:sp>
        <p:nvSpPr>
          <p:cNvPr id="24" name="TextBox 24"/>
          <p:cNvSpPr txBox="1"/>
          <p:nvPr/>
        </p:nvSpPr>
        <p:spPr>
          <a:xfrm>
            <a:off x="13672470" y="1028506"/>
            <a:ext cx="2839343" cy="1566544"/>
          </a:xfrm>
          <a:prstGeom prst="rect">
            <a:avLst/>
          </a:prstGeom>
        </p:spPr>
        <p:txBody>
          <a:bodyPr lIns="0" tIns="0" rIns="0" bIns="0" rtlCol="0" anchor="t">
            <a:spAutoFit/>
          </a:bodyPr>
          <a:lstStyle/>
          <a:p>
            <a:pPr algn="ctr">
              <a:lnSpc>
                <a:spcPts val="12880"/>
              </a:lnSpc>
            </a:pPr>
            <a:r>
              <a:rPr lang="en-US" sz="9200">
                <a:solidFill>
                  <a:srgbClr val="000000"/>
                </a:solidFill>
                <a:latin typeface="Canva Sans Bold"/>
              </a:rPr>
              <a:t>2016</a:t>
            </a: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A6A6A6"/>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graphicFrame>
        <p:nvGraphicFramePr>
          <p:cNvPr id="19" name="Table 19"/>
          <p:cNvGraphicFramePr>
            <a:graphicFrameLocks noGrp="1"/>
          </p:cNvGraphicFramePr>
          <p:nvPr/>
        </p:nvGraphicFramePr>
        <p:xfrm>
          <a:off x="1668072" y="1584069"/>
          <a:ext cx="10753129" cy="8294567"/>
        </p:xfrm>
        <a:graphic>
          <a:graphicData uri="http://schemas.openxmlformats.org/drawingml/2006/table">
            <a:tbl>
              <a:tblPr/>
              <a:tblGrid>
                <a:gridCol w="2690891">
                  <a:extLst>
                    <a:ext uri="{9D8B030D-6E8A-4147-A177-3AD203B41FA5}">
                      <a16:colId xmlns:a16="http://schemas.microsoft.com/office/drawing/2014/main" val="20000"/>
                    </a:ext>
                  </a:extLst>
                </a:gridCol>
                <a:gridCol w="3241635">
                  <a:extLst>
                    <a:ext uri="{9D8B030D-6E8A-4147-A177-3AD203B41FA5}">
                      <a16:colId xmlns:a16="http://schemas.microsoft.com/office/drawing/2014/main" val="20001"/>
                    </a:ext>
                  </a:extLst>
                </a:gridCol>
                <a:gridCol w="4820603">
                  <a:extLst>
                    <a:ext uri="{9D8B030D-6E8A-4147-A177-3AD203B41FA5}">
                      <a16:colId xmlns:a16="http://schemas.microsoft.com/office/drawing/2014/main" val="20002"/>
                    </a:ext>
                  </a:extLst>
                </a:gridCol>
              </a:tblGrid>
              <a:tr h="1003082">
                <a:tc gridSpan="2">
                  <a:txBody>
                    <a:bodyPr/>
                    <a:lstStyle/>
                    <a:p>
                      <a:pPr algn="ctr">
                        <a:lnSpc>
                          <a:spcPts val="3639"/>
                        </a:lnSpc>
                        <a:defRPr/>
                      </a:pPr>
                      <a:r>
                        <a:rPr lang="en-US" sz="2599">
                          <a:solidFill>
                            <a:srgbClr val="FFFFFF"/>
                          </a:solidFill>
                          <a:latin typeface="Montserrat Classic Bold"/>
                        </a:rPr>
                        <a:t>2016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34C2C8"/>
                    </a:solidFill>
                  </a:tcPr>
                </a:tc>
                <a:tc hMerge="1">
                  <a:txBody>
                    <a:bodyPr/>
                    <a:lstStyle/>
                    <a:p>
                      <a:pPr algn="ctr">
                        <a:lnSpc>
                          <a:spcPts val="3639"/>
                        </a:lnSpc>
                        <a:defRPr/>
                      </a:pPr>
                      <a:r>
                        <a:rPr lang="en-US" sz="2599">
                          <a:solidFill>
                            <a:srgbClr val="FFFFFF"/>
                          </a:solidFill>
                          <a:latin typeface="Montserrat Classic Bold"/>
                        </a:rPr>
                        <a:t>2016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34C2C8"/>
                    </a:solidFill>
                  </a:tcPr>
                </a:tc>
                <a:tc>
                  <a:txBody>
                    <a:bodyPr/>
                    <a:lstStyle/>
                    <a:p>
                      <a:pPr algn="ctr">
                        <a:lnSpc>
                          <a:spcPts val="3639"/>
                        </a:lnSpc>
                        <a:defRPr/>
                      </a:pPr>
                      <a:r>
                        <a:rPr lang="en-US" sz="2599">
                          <a:solidFill>
                            <a:srgbClr val="FFFFFF"/>
                          </a:solidFill>
                          <a:latin typeface="Montserrat Classic Bold"/>
                        </a:rPr>
                        <a:t>Malaria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34C2C8"/>
                    </a:solidFill>
                  </a:tcPr>
                </a:tc>
                <a:extLst>
                  <a:ext uri="{0D108BD9-81ED-4DB2-BD59-A6C34878D82A}">
                    <a16:rowId xmlns:a16="http://schemas.microsoft.com/office/drawing/2014/main" val="10000"/>
                  </a:ext>
                </a:extLst>
              </a:tr>
              <a:tr h="1454481">
                <a:tc>
                  <a:txBody>
                    <a:bodyPr/>
                    <a:lstStyle/>
                    <a:p>
                      <a:pPr algn="ctr">
                        <a:lnSpc>
                          <a:spcPts val="2239"/>
                        </a:lnSpc>
                        <a:defRPr/>
                      </a:pPr>
                      <a:r>
                        <a:rPr lang="en-US" sz="1599">
                          <a:solidFill>
                            <a:srgbClr val="000000"/>
                          </a:solidFill>
                          <a:latin typeface="Montserrat Classic"/>
                        </a:rPr>
                        <a:t>1ST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Montserrat Classic"/>
                        </a:rPr>
                        <a:t>Contact 1: up to 12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2659"/>
                        </a:lnSpc>
                        <a:defRPr/>
                      </a:pPr>
                      <a:r>
                        <a:rPr lang="en-US" sz="1899">
                          <a:solidFill>
                            <a:srgbClr val="000000"/>
                          </a:solidFill>
                          <a:latin typeface="Montserrat Classic"/>
                        </a:rPr>
                        <a:t>Provide ITN</a:t>
                      </a:r>
                      <a:endParaRPr lang="en-US" sz="1100"/>
                    </a:p>
                    <a:p>
                      <a:pPr algn="r">
                        <a:lnSpc>
                          <a:spcPts val="2659"/>
                        </a:lnSpc>
                      </a:pPr>
                      <a:r>
                        <a:rPr lang="en-US" sz="1899">
                          <a:solidFill>
                            <a:srgbClr val="000000"/>
                          </a:solidFill>
                          <a:latin typeface="Montserrat Classic"/>
                        </a:rPr>
                        <a:t>Counsel on ANC attendance, malaria prevention and treatment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1308">
                <a:tc rowSpan="2">
                  <a:txBody>
                    <a:bodyPr/>
                    <a:lstStyle/>
                    <a:p>
                      <a:pPr algn="ctr">
                        <a:lnSpc>
                          <a:spcPts val="2239"/>
                        </a:lnSpc>
                        <a:defRPr/>
                      </a:pPr>
                      <a:r>
                        <a:rPr lang="en-US" sz="1599">
                          <a:solidFill>
                            <a:srgbClr val="000000"/>
                          </a:solidFill>
                          <a:latin typeface="Montserrat Classic"/>
                        </a:rPr>
                        <a:t>2ND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Montserrat Classic"/>
                        </a:rPr>
                        <a:t>Contact 1a: 13-16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2659"/>
                        </a:lnSpc>
                        <a:defRPr/>
                      </a:pPr>
                      <a:r>
                        <a:rPr lang="en-US" sz="1899">
                          <a:solidFill>
                            <a:srgbClr val="000000"/>
                          </a:solidFill>
                          <a:latin typeface="Montserrat Classic"/>
                        </a:rPr>
                        <a:t>IPTP1</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33893">
                <a:tc vMerge="1">
                  <a:txBody>
                    <a:bodyPr/>
                    <a:lstStyle/>
                    <a:p>
                      <a:pPr algn="ctr">
                        <a:lnSpc>
                          <a:spcPts val="2239"/>
                        </a:lnSpc>
                        <a:defRPr/>
                      </a:pPr>
                      <a:r>
                        <a:rPr lang="en-US" sz="1599">
                          <a:solidFill>
                            <a:srgbClr val="000000"/>
                          </a:solidFill>
                          <a:latin typeface="Montserrat Classic"/>
                        </a:rPr>
                        <a:t>2ND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Montserrat Classic"/>
                        </a:rPr>
                        <a:t>Contact 2: 20 weeks Contact 3: 26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2659"/>
                        </a:lnSpc>
                        <a:defRPr/>
                      </a:pPr>
                      <a:r>
                        <a:rPr lang="en-US" sz="1899">
                          <a:solidFill>
                            <a:srgbClr val="000000"/>
                          </a:solidFill>
                          <a:latin typeface="Montserrat Classic"/>
                        </a:rPr>
                        <a:t>IPTP2</a:t>
                      </a:r>
                      <a:endParaRPr lang="en-US" sz="1100"/>
                    </a:p>
                    <a:p>
                      <a:pPr algn="r">
                        <a:lnSpc>
                          <a:spcPts val="2659"/>
                        </a:lnSpc>
                      </a:pPr>
                      <a:r>
                        <a:rPr lang="en-US" sz="1899">
                          <a:solidFill>
                            <a:srgbClr val="000000"/>
                          </a:solidFill>
                          <a:latin typeface="Montserrat Classic"/>
                        </a:rPr>
                        <a:t>IPTP3</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24308">
                <a:tc>
                  <a:txBody>
                    <a:bodyPr/>
                    <a:lstStyle/>
                    <a:p>
                      <a:pPr algn="ctr">
                        <a:lnSpc>
                          <a:spcPts val="2239"/>
                        </a:lnSpc>
                        <a:defRPr/>
                      </a:pPr>
                      <a:r>
                        <a:rPr lang="en-US" sz="1599">
                          <a:solidFill>
                            <a:srgbClr val="000000"/>
                          </a:solidFill>
                          <a:latin typeface="Montserrat Classic"/>
                        </a:rPr>
                        <a:t>3RD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Montserrat Classic"/>
                        </a:rPr>
                        <a:t>Contact 4: 30 weeks</a:t>
                      </a:r>
                      <a:endParaRPr lang="en-US" sz="1100"/>
                    </a:p>
                    <a:p>
                      <a:pPr algn="ctr">
                        <a:lnSpc>
                          <a:spcPts val="2519"/>
                        </a:lnSpc>
                      </a:pPr>
                      <a:r>
                        <a:rPr lang="en-US" sz="1799">
                          <a:solidFill>
                            <a:srgbClr val="000000"/>
                          </a:solidFill>
                          <a:latin typeface="Montserrat Classic"/>
                        </a:rPr>
                        <a:t>Contact 5: 34 weeks</a:t>
                      </a:r>
                    </a:p>
                    <a:p>
                      <a:pPr algn="ctr">
                        <a:lnSpc>
                          <a:spcPts val="2519"/>
                        </a:lnSpc>
                      </a:pPr>
                      <a:r>
                        <a:rPr lang="en-US" sz="1799">
                          <a:solidFill>
                            <a:srgbClr val="000000"/>
                          </a:solidFill>
                          <a:latin typeface="Montserrat Classic"/>
                        </a:rPr>
                        <a:t>Contact 6: 36 weeks</a:t>
                      </a:r>
                    </a:p>
                    <a:p>
                      <a:pPr algn="ctr">
                        <a:lnSpc>
                          <a:spcPts val="2519"/>
                        </a:lnSpc>
                      </a:pPr>
                      <a:r>
                        <a:rPr lang="en-US" sz="1799">
                          <a:solidFill>
                            <a:srgbClr val="000000"/>
                          </a:solidFill>
                          <a:latin typeface="Montserrat Classic"/>
                        </a:rPr>
                        <a:t>Contact 7: 38 weeks</a:t>
                      </a:r>
                    </a:p>
                    <a:p>
                      <a:pPr algn="ctr">
                        <a:lnSpc>
                          <a:spcPts val="2519"/>
                        </a:lnSpc>
                      </a:pPr>
                      <a:r>
                        <a:rPr lang="en-US" sz="1799">
                          <a:solidFill>
                            <a:srgbClr val="000000"/>
                          </a:solidFill>
                          <a:latin typeface="Montserrat Classic"/>
                        </a:rPr>
                        <a:t>Contact 8: 40 weeks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r">
                        <a:lnSpc>
                          <a:spcPts val="2659"/>
                        </a:lnSpc>
                        <a:defRPr/>
                      </a:pPr>
                      <a:r>
                        <a:rPr lang="en-US" sz="1899">
                          <a:solidFill>
                            <a:srgbClr val="000000"/>
                          </a:solidFill>
                          <a:latin typeface="Montserrat Classic"/>
                        </a:rPr>
                        <a:t>IPTP4</a:t>
                      </a:r>
                      <a:endParaRPr lang="en-US" sz="1100"/>
                    </a:p>
                    <a:p>
                      <a:pPr algn="r">
                        <a:lnSpc>
                          <a:spcPts val="2659"/>
                        </a:lnSpc>
                      </a:pPr>
                      <a:r>
                        <a:rPr lang="en-US" sz="1899">
                          <a:solidFill>
                            <a:srgbClr val="000000"/>
                          </a:solidFill>
                          <a:latin typeface="Montserrat Classic"/>
                        </a:rPr>
                        <a:t>IPTP5</a:t>
                      </a:r>
                    </a:p>
                    <a:p>
                      <a:pPr algn="r">
                        <a:lnSpc>
                          <a:spcPts val="2659"/>
                        </a:lnSpc>
                      </a:pPr>
                      <a:r>
                        <a:rPr lang="en-US" sz="1899">
                          <a:solidFill>
                            <a:srgbClr val="000000"/>
                          </a:solidFill>
                          <a:latin typeface="Montserrat Classic"/>
                        </a:rPr>
                        <a:t>-</a:t>
                      </a:r>
                    </a:p>
                    <a:p>
                      <a:pPr algn="r">
                        <a:lnSpc>
                          <a:spcPts val="2659"/>
                        </a:lnSpc>
                      </a:pPr>
                      <a:r>
                        <a:rPr lang="en-US" sz="1899">
                          <a:solidFill>
                            <a:srgbClr val="000000"/>
                          </a:solidFill>
                          <a:latin typeface="Montserrat Classic"/>
                        </a:rPr>
                        <a:t>IPTP6</a:t>
                      </a:r>
                    </a:p>
                    <a:p>
                      <a:pPr algn="r">
                        <a:lnSpc>
                          <a:spcPts val="2659"/>
                        </a:lnSpc>
                      </a:pPr>
                      <a:r>
                        <a:rPr lang="en-US" sz="1899">
                          <a:solidFill>
                            <a:srgbClr val="000000"/>
                          </a:solidFill>
                          <a:latin typeface="Montserrat Classic"/>
                        </a:rPr>
                        <a: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77496">
                <a:tc gridSpan="3">
                  <a:txBody>
                    <a:bodyPr/>
                    <a:lstStyle/>
                    <a:p>
                      <a:pPr algn="l">
                        <a:lnSpc>
                          <a:spcPts val="2239"/>
                        </a:lnSpc>
                        <a:defRPr/>
                      </a:pPr>
                      <a:r>
                        <a:rPr lang="en-US" sz="1599">
                          <a:solidFill>
                            <a:srgbClr val="000000"/>
                          </a:solidFill>
                          <a:latin typeface="Montserrat Classic"/>
                        </a:rPr>
                        <a:t>IPTp is safe from second trimester until delivery. Should be given by directly observed treatment. Pregnant women should receive MiP interventions as appropriate, even when they come at weeks not designated in the contact schedule. Side effects should be discussed openly and managed.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lnSpc>
                          <a:spcPts val="2239"/>
                        </a:lnSpc>
                        <a:defRPr/>
                      </a:pPr>
                      <a:r>
                        <a:rPr lang="en-US" sz="1599">
                          <a:solidFill>
                            <a:srgbClr val="000000"/>
                          </a:solidFill>
                          <a:latin typeface="Montserrat Classic"/>
                        </a:rPr>
                        <a:t>IPTp is safe from second trimester until delivery. Should be given by directly observed treatment. Pregnant women should receive MiP interventions as appropriate, even when they come at weeks not designated in the contact schedule. Side effects should be discussed openly and managed.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l">
                        <a:lnSpc>
                          <a:spcPts val="2239"/>
                        </a:lnSpc>
                        <a:defRPr/>
                      </a:pPr>
                      <a:r>
                        <a:rPr lang="en-US" sz="1599">
                          <a:solidFill>
                            <a:srgbClr val="000000"/>
                          </a:solidFill>
                          <a:latin typeface="Montserrat Classic"/>
                        </a:rPr>
                        <a:t>IPTp is safe from second trimester until delivery. Should be given by directly observed treatment. Pregnant women should receive MiP interventions as appropriate, even when they come at weeks not designated in the contact schedule. Side effects should be discussed openly and managed.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0" name="Freeform 20"/>
          <p:cNvSpPr/>
          <p:nvPr/>
        </p:nvSpPr>
        <p:spPr>
          <a:xfrm>
            <a:off x="14274222" y="2049321"/>
            <a:ext cx="2156916" cy="2156916"/>
          </a:xfrm>
          <a:custGeom>
            <a:avLst/>
            <a:gdLst/>
            <a:ahLst/>
            <a:cxnLst/>
            <a:rect l="l" t="t" r="r" b="b"/>
            <a:pathLst>
              <a:path w="2156916" h="2156916">
                <a:moveTo>
                  <a:pt x="0" y="0"/>
                </a:moveTo>
                <a:lnTo>
                  <a:pt x="2156916" y="0"/>
                </a:lnTo>
                <a:lnTo>
                  <a:pt x="2156916" y="2156916"/>
                </a:lnTo>
                <a:lnTo>
                  <a:pt x="0" y="2156916"/>
                </a:lnTo>
                <a:lnTo>
                  <a:pt x="0" y="0"/>
                </a:lnTo>
                <a:close/>
              </a:path>
            </a:pathLst>
          </a:custGeom>
          <a:blipFill>
            <a:blip r:embed="rId3"/>
            <a:stretch>
              <a:fillRect/>
            </a:stretch>
          </a:blipFill>
        </p:spPr>
      </p:sp>
      <p:sp>
        <p:nvSpPr>
          <p:cNvPr id="21" name="Freeform 21"/>
          <p:cNvSpPr/>
          <p:nvPr/>
        </p:nvSpPr>
        <p:spPr>
          <a:xfrm>
            <a:off x="13611738" y="4784490"/>
            <a:ext cx="4029355" cy="4515892"/>
          </a:xfrm>
          <a:custGeom>
            <a:avLst/>
            <a:gdLst/>
            <a:ahLst/>
            <a:cxnLst/>
            <a:rect l="l" t="t" r="r" b="b"/>
            <a:pathLst>
              <a:path w="4029355" h="4515892">
                <a:moveTo>
                  <a:pt x="0" y="0"/>
                </a:moveTo>
                <a:lnTo>
                  <a:pt x="4029355" y="0"/>
                </a:lnTo>
                <a:lnTo>
                  <a:pt x="4029355" y="4515892"/>
                </a:lnTo>
                <a:lnTo>
                  <a:pt x="0" y="4515892"/>
                </a:lnTo>
                <a:lnTo>
                  <a:pt x="0" y="0"/>
                </a:lnTo>
                <a:close/>
              </a:path>
            </a:pathLst>
          </a:custGeom>
          <a:blipFill>
            <a:blip r:embed="rId4"/>
            <a:stretch>
              <a:fillRect l="-6037" r="-6037"/>
            </a:stretch>
          </a:blipFill>
        </p:spPr>
      </p:sp>
      <p:sp>
        <p:nvSpPr>
          <p:cNvPr id="22" name="TextBox 22"/>
          <p:cNvSpPr txBox="1"/>
          <p:nvPr/>
        </p:nvSpPr>
        <p:spPr>
          <a:xfrm>
            <a:off x="540258" y="579120"/>
            <a:ext cx="17402566" cy="1031714"/>
          </a:xfrm>
          <a:prstGeom prst="rect">
            <a:avLst/>
          </a:prstGeom>
        </p:spPr>
        <p:txBody>
          <a:bodyPr lIns="0" tIns="0" rIns="0" bIns="0" rtlCol="0" anchor="t">
            <a:spAutoFit/>
          </a:bodyPr>
          <a:lstStyle/>
          <a:p>
            <a:pPr algn="ctr">
              <a:lnSpc>
                <a:spcPts val="3806"/>
              </a:lnSpc>
              <a:spcBef>
                <a:spcPct val="0"/>
              </a:spcBef>
            </a:pPr>
            <a:r>
              <a:rPr lang="en-US" sz="3524">
                <a:solidFill>
                  <a:srgbClr val="000000"/>
                </a:solidFill>
                <a:latin typeface="Arial Bold"/>
              </a:rPr>
              <a:t>Implementing Malaria in Pregnancy (MIP) Programs in the </a:t>
            </a:r>
          </a:p>
          <a:p>
            <a:pPr algn="ctr">
              <a:lnSpc>
                <a:spcPts val="3806"/>
              </a:lnSpc>
              <a:spcBef>
                <a:spcPct val="0"/>
              </a:spcBef>
            </a:pPr>
            <a:r>
              <a:rPr lang="en-US" sz="3524">
                <a:solidFill>
                  <a:srgbClr val="000000"/>
                </a:solidFill>
                <a:latin typeface="Arial Bold"/>
              </a:rPr>
              <a:t>Context of WHO ANC Recommendations  </a:t>
            </a: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1" name="Freeform 21"/>
          <p:cNvSpPr/>
          <p:nvPr/>
        </p:nvSpPr>
        <p:spPr>
          <a:xfrm>
            <a:off x="4519837" y="208019"/>
            <a:ext cx="13558473" cy="9050281"/>
          </a:xfrm>
          <a:custGeom>
            <a:avLst/>
            <a:gdLst/>
            <a:ahLst/>
            <a:cxnLst/>
            <a:rect l="l" t="t" r="r" b="b"/>
            <a:pathLst>
              <a:path w="13558473" h="9050281">
                <a:moveTo>
                  <a:pt x="0" y="0"/>
                </a:moveTo>
                <a:lnTo>
                  <a:pt x="13558473" y="0"/>
                </a:lnTo>
                <a:lnTo>
                  <a:pt x="13558473" y="9050281"/>
                </a:lnTo>
                <a:lnTo>
                  <a:pt x="0" y="9050281"/>
                </a:lnTo>
                <a:lnTo>
                  <a:pt x="0" y="0"/>
                </a:lnTo>
                <a:close/>
              </a:path>
            </a:pathLst>
          </a:custGeom>
          <a:blipFill>
            <a:blip r:embed="rId3"/>
            <a:stretch>
              <a:fillRect/>
            </a:stretch>
          </a:blipFill>
        </p:spPr>
      </p:sp>
      <p:sp>
        <p:nvSpPr>
          <p:cNvPr id="22" name="TextBox 22"/>
          <p:cNvSpPr txBox="1"/>
          <p:nvPr/>
        </p:nvSpPr>
        <p:spPr>
          <a:xfrm>
            <a:off x="1028700" y="7020968"/>
            <a:ext cx="7481676" cy="1104900"/>
          </a:xfrm>
          <a:prstGeom prst="rect">
            <a:avLst/>
          </a:prstGeom>
        </p:spPr>
        <p:txBody>
          <a:bodyPr lIns="0" tIns="0" rIns="0" bIns="0" rtlCol="0" anchor="t">
            <a:spAutoFit/>
          </a:bodyPr>
          <a:lstStyle/>
          <a:p>
            <a:pPr marL="0" lvl="0" indent="0" algn="l">
              <a:lnSpc>
                <a:spcPts val="8640"/>
              </a:lnSpc>
              <a:spcBef>
                <a:spcPct val="0"/>
              </a:spcBef>
            </a:pPr>
            <a:r>
              <a:rPr lang="en-US" sz="7200">
                <a:solidFill>
                  <a:srgbClr val="B2CEDF"/>
                </a:solidFill>
                <a:latin typeface="Montserrat Classic Bold"/>
              </a:rPr>
              <a:t>METHODOLOGY</a:t>
            </a:r>
          </a:p>
        </p:txBody>
      </p:sp>
    </p:spTree>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49996" cy="10287000"/>
          </a:xfrm>
          <a:custGeom>
            <a:avLst/>
            <a:gdLst/>
            <a:ahLst/>
            <a:cxnLst/>
            <a:rect l="l" t="t" r="r" b="b"/>
            <a:pathLst>
              <a:path w="10249996" h="10287000">
                <a:moveTo>
                  <a:pt x="0" y="0"/>
                </a:moveTo>
                <a:lnTo>
                  <a:pt x="10249996" y="0"/>
                </a:lnTo>
                <a:lnTo>
                  <a:pt x="10249996" y="10287000"/>
                </a:lnTo>
                <a:lnTo>
                  <a:pt x="0" y="10287000"/>
                </a:lnTo>
                <a:lnTo>
                  <a:pt x="0" y="0"/>
                </a:lnTo>
                <a:close/>
              </a:path>
            </a:pathLst>
          </a:custGeom>
          <a:blipFill>
            <a:blip r:embed="rId3"/>
            <a:stretch>
              <a:fillRect/>
            </a:stretch>
          </a:blipFill>
        </p:spPr>
      </p:sp>
      <p:sp>
        <p:nvSpPr>
          <p:cNvPr id="3" name="TextBox 3"/>
          <p:cNvSpPr txBox="1"/>
          <p:nvPr/>
        </p:nvSpPr>
        <p:spPr>
          <a:xfrm>
            <a:off x="10249996" y="113030"/>
            <a:ext cx="6490471" cy="2192656"/>
          </a:xfrm>
          <a:prstGeom prst="rect">
            <a:avLst/>
          </a:prstGeom>
        </p:spPr>
        <p:txBody>
          <a:bodyPr lIns="0" tIns="0" rIns="0" bIns="0" rtlCol="0" anchor="t">
            <a:spAutoFit/>
          </a:bodyPr>
          <a:lstStyle/>
          <a:p>
            <a:pPr algn="ctr">
              <a:lnSpc>
                <a:spcPts val="8819"/>
              </a:lnSpc>
            </a:pPr>
            <a:r>
              <a:rPr lang="en-US" sz="6299">
                <a:solidFill>
                  <a:srgbClr val="34C2C8"/>
                </a:solidFill>
                <a:latin typeface="Montserrat Classic Bold"/>
              </a:rPr>
              <a:t>Study Countries</a:t>
            </a:r>
          </a:p>
        </p:txBody>
      </p:sp>
      <p:sp>
        <p:nvSpPr>
          <p:cNvPr id="4" name="TextBox 4"/>
          <p:cNvSpPr txBox="1"/>
          <p:nvPr/>
        </p:nvSpPr>
        <p:spPr>
          <a:xfrm>
            <a:off x="10249996" y="4467860"/>
            <a:ext cx="7771671" cy="5170171"/>
          </a:xfrm>
          <a:prstGeom prst="rect">
            <a:avLst/>
          </a:prstGeom>
        </p:spPr>
        <p:txBody>
          <a:bodyPr lIns="0" tIns="0" rIns="0" bIns="0" rtlCol="0" anchor="t">
            <a:spAutoFit/>
          </a:bodyPr>
          <a:lstStyle/>
          <a:p>
            <a:pPr marL="906775" lvl="1" indent="-453388">
              <a:lnSpc>
                <a:spcPts val="5879"/>
              </a:lnSpc>
              <a:buFont typeface="Arial"/>
              <a:buChar char="•"/>
            </a:pPr>
            <a:r>
              <a:rPr lang="en-US" sz="4199">
                <a:solidFill>
                  <a:srgbClr val="000000"/>
                </a:solidFill>
                <a:latin typeface="Canva Sans"/>
              </a:rPr>
              <a:t>Sub-Saharan Africa (N=8)</a:t>
            </a:r>
          </a:p>
          <a:p>
            <a:pPr marL="906775" lvl="1" indent="-453388">
              <a:lnSpc>
                <a:spcPts val="5879"/>
              </a:lnSpc>
              <a:buFont typeface="Arial"/>
              <a:buChar char="•"/>
            </a:pPr>
            <a:r>
              <a:rPr lang="en-US" sz="4199">
                <a:solidFill>
                  <a:srgbClr val="000000"/>
                </a:solidFill>
                <a:latin typeface="Canva Sans"/>
              </a:rPr>
              <a:t>Recent MIS data</a:t>
            </a:r>
          </a:p>
          <a:p>
            <a:pPr marL="1813550" lvl="2" indent="-604517">
              <a:lnSpc>
                <a:spcPts val="5879"/>
              </a:lnSpc>
              <a:buFont typeface="Arial"/>
              <a:buChar char="⚬"/>
            </a:pPr>
            <a:r>
              <a:rPr lang="en-US" sz="4199">
                <a:solidFill>
                  <a:srgbClr val="000000"/>
                </a:solidFill>
                <a:latin typeface="Canva Sans"/>
              </a:rPr>
              <a:t>2018-date</a:t>
            </a:r>
          </a:p>
          <a:p>
            <a:pPr marL="2720325" lvl="3" indent="-680081">
              <a:lnSpc>
                <a:spcPts val="5879"/>
              </a:lnSpc>
              <a:buFont typeface="Arial"/>
              <a:buChar char="￭"/>
            </a:pPr>
            <a:r>
              <a:rPr lang="en-US" sz="4199">
                <a:solidFill>
                  <a:srgbClr val="000000"/>
                </a:solidFill>
                <a:latin typeface="Canva Sans"/>
              </a:rPr>
              <a:t>post 2016 policy</a:t>
            </a:r>
          </a:p>
          <a:p>
            <a:pPr marL="2720325" lvl="3" indent="-680081">
              <a:lnSpc>
                <a:spcPts val="5879"/>
              </a:lnSpc>
              <a:buFont typeface="Arial"/>
              <a:buChar char="￭"/>
            </a:pPr>
            <a:r>
              <a:rPr lang="en-US" sz="4199">
                <a:solidFill>
                  <a:srgbClr val="000000"/>
                </a:solidFill>
                <a:latin typeface="Canva Sans"/>
              </a:rPr>
              <a:t>pregnancy in past 2 years</a:t>
            </a:r>
          </a:p>
          <a:p>
            <a:pPr algn="ctr">
              <a:lnSpc>
                <a:spcPts val="5879"/>
              </a:lnSpc>
            </a:pPr>
            <a:endParaRPr lang="en-US" sz="4199">
              <a:solidFill>
                <a:srgbClr val="000000"/>
              </a:solidFill>
              <a:latin typeface="Canva Sans"/>
            </a:endParaRP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49996" cy="10287000"/>
          </a:xfrm>
          <a:custGeom>
            <a:avLst/>
            <a:gdLst/>
            <a:ahLst/>
            <a:cxnLst/>
            <a:rect l="l" t="t" r="r" b="b"/>
            <a:pathLst>
              <a:path w="10249996" h="10287000">
                <a:moveTo>
                  <a:pt x="0" y="0"/>
                </a:moveTo>
                <a:lnTo>
                  <a:pt x="10249996" y="0"/>
                </a:lnTo>
                <a:lnTo>
                  <a:pt x="10249996" y="10287000"/>
                </a:lnTo>
                <a:lnTo>
                  <a:pt x="0" y="10287000"/>
                </a:lnTo>
                <a:lnTo>
                  <a:pt x="0" y="0"/>
                </a:lnTo>
                <a:close/>
              </a:path>
            </a:pathLst>
          </a:custGeom>
          <a:blipFill>
            <a:blip r:embed="rId3"/>
            <a:stretch>
              <a:fillRect/>
            </a:stretch>
          </a:blipFill>
        </p:spPr>
      </p:sp>
      <p:sp>
        <p:nvSpPr>
          <p:cNvPr id="3" name="TextBox 3"/>
          <p:cNvSpPr txBox="1"/>
          <p:nvPr/>
        </p:nvSpPr>
        <p:spPr>
          <a:xfrm>
            <a:off x="10249996" y="113030"/>
            <a:ext cx="6490471" cy="1078231"/>
          </a:xfrm>
          <a:prstGeom prst="rect">
            <a:avLst/>
          </a:prstGeom>
        </p:spPr>
        <p:txBody>
          <a:bodyPr lIns="0" tIns="0" rIns="0" bIns="0" rtlCol="0" anchor="t">
            <a:spAutoFit/>
          </a:bodyPr>
          <a:lstStyle/>
          <a:p>
            <a:pPr algn="ctr">
              <a:lnSpc>
                <a:spcPts val="8819"/>
              </a:lnSpc>
            </a:pPr>
            <a:r>
              <a:rPr lang="en-US" sz="6299">
                <a:solidFill>
                  <a:srgbClr val="34C2C8"/>
                </a:solidFill>
                <a:latin typeface="Montserrat Classic Bold"/>
              </a:rPr>
              <a:t>Analysis</a:t>
            </a:r>
          </a:p>
        </p:txBody>
      </p:sp>
      <p:sp>
        <p:nvSpPr>
          <p:cNvPr id="4" name="TextBox 4"/>
          <p:cNvSpPr txBox="1"/>
          <p:nvPr/>
        </p:nvSpPr>
        <p:spPr>
          <a:xfrm>
            <a:off x="9940349" y="4467860"/>
            <a:ext cx="8081318" cy="4427221"/>
          </a:xfrm>
          <a:prstGeom prst="rect">
            <a:avLst/>
          </a:prstGeom>
        </p:spPr>
        <p:txBody>
          <a:bodyPr lIns="0" tIns="0" rIns="0" bIns="0" rtlCol="0" anchor="t">
            <a:spAutoFit/>
          </a:bodyPr>
          <a:lstStyle/>
          <a:p>
            <a:pPr marL="906775" lvl="1" indent="-453388">
              <a:lnSpc>
                <a:spcPts val="5879"/>
              </a:lnSpc>
              <a:buFont typeface="Arial"/>
              <a:buChar char="•"/>
            </a:pPr>
            <a:r>
              <a:rPr lang="en-US" sz="4199">
                <a:solidFill>
                  <a:srgbClr val="000000"/>
                </a:solidFill>
                <a:latin typeface="Canva Sans"/>
              </a:rPr>
              <a:t>DHSProgram STATcompiler</a:t>
            </a:r>
          </a:p>
          <a:p>
            <a:pPr marL="906775" lvl="1" indent="-453388">
              <a:lnSpc>
                <a:spcPts val="5879"/>
              </a:lnSpc>
              <a:buFont typeface="Arial"/>
              <a:buChar char="•"/>
            </a:pPr>
            <a:r>
              <a:rPr lang="en-US" sz="4199">
                <a:solidFill>
                  <a:srgbClr val="000000"/>
                </a:solidFill>
                <a:latin typeface="Canva Sans"/>
              </a:rPr>
              <a:t>Cross tabulations</a:t>
            </a:r>
          </a:p>
          <a:p>
            <a:pPr marL="906775" lvl="1" indent="-453388">
              <a:lnSpc>
                <a:spcPts val="5879"/>
              </a:lnSpc>
              <a:buFont typeface="Arial"/>
              <a:buChar char="•"/>
            </a:pPr>
            <a:r>
              <a:rPr lang="en-US" sz="4199">
                <a:solidFill>
                  <a:srgbClr val="000000"/>
                </a:solidFill>
                <a:latin typeface="Canva Sans"/>
              </a:rPr>
              <a:t>Country level Correlations</a:t>
            </a:r>
          </a:p>
          <a:p>
            <a:pPr marL="906775" lvl="1" indent="-453388">
              <a:lnSpc>
                <a:spcPts val="5879"/>
              </a:lnSpc>
              <a:buFont typeface="Arial"/>
              <a:buChar char="•"/>
            </a:pPr>
            <a:r>
              <a:rPr lang="en-US" sz="4199">
                <a:solidFill>
                  <a:srgbClr val="000000"/>
                </a:solidFill>
                <a:latin typeface="Canva Sans"/>
              </a:rPr>
              <a:t>Multivariable logistic regressions</a:t>
            </a:r>
          </a:p>
          <a:p>
            <a:pPr algn="ctr">
              <a:lnSpc>
                <a:spcPts val="5879"/>
              </a:lnSpc>
            </a:pPr>
            <a:endParaRPr lang="en-US" sz="4199">
              <a:solidFill>
                <a:srgbClr val="000000"/>
              </a:solidFill>
              <a:latin typeface="Canva Sans"/>
            </a:endParaRP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1" name="Freeform 21"/>
          <p:cNvSpPr/>
          <p:nvPr/>
        </p:nvSpPr>
        <p:spPr>
          <a:xfrm>
            <a:off x="4422022" y="208019"/>
            <a:ext cx="12837278" cy="9050281"/>
          </a:xfrm>
          <a:custGeom>
            <a:avLst/>
            <a:gdLst/>
            <a:ahLst/>
            <a:cxnLst/>
            <a:rect l="l" t="t" r="r" b="b"/>
            <a:pathLst>
              <a:path w="12837278" h="9050281">
                <a:moveTo>
                  <a:pt x="0" y="0"/>
                </a:moveTo>
                <a:lnTo>
                  <a:pt x="12837278" y="0"/>
                </a:lnTo>
                <a:lnTo>
                  <a:pt x="12837278" y="9050281"/>
                </a:lnTo>
                <a:lnTo>
                  <a:pt x="0" y="9050281"/>
                </a:lnTo>
                <a:lnTo>
                  <a:pt x="0" y="0"/>
                </a:lnTo>
                <a:close/>
              </a:path>
            </a:pathLst>
          </a:custGeom>
          <a:blipFill>
            <a:blip r:embed="rId3"/>
            <a:stretch>
              <a:fillRect l="-3107" r="-3107"/>
            </a:stretch>
          </a:blipFill>
        </p:spPr>
      </p:sp>
      <p:sp>
        <p:nvSpPr>
          <p:cNvPr id="22" name="TextBox 22"/>
          <p:cNvSpPr txBox="1"/>
          <p:nvPr/>
        </p:nvSpPr>
        <p:spPr>
          <a:xfrm>
            <a:off x="2161726" y="7343953"/>
            <a:ext cx="6982274" cy="1104900"/>
          </a:xfrm>
          <a:prstGeom prst="rect">
            <a:avLst/>
          </a:prstGeom>
        </p:spPr>
        <p:txBody>
          <a:bodyPr lIns="0" tIns="0" rIns="0" bIns="0" rtlCol="0" anchor="t">
            <a:spAutoFit/>
          </a:bodyPr>
          <a:lstStyle/>
          <a:p>
            <a:pPr marL="0" lvl="0" indent="0" algn="l">
              <a:lnSpc>
                <a:spcPts val="8640"/>
              </a:lnSpc>
              <a:spcBef>
                <a:spcPct val="0"/>
              </a:spcBef>
            </a:pPr>
            <a:r>
              <a:rPr lang="en-US" sz="7200">
                <a:solidFill>
                  <a:srgbClr val="B2CEDF"/>
                </a:solidFill>
                <a:latin typeface="Montserrat Classic Bold"/>
              </a:rPr>
              <a:t>RESULTS</a:t>
            </a:r>
          </a:p>
        </p:txBody>
      </p:sp>
    </p:spTree>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8346115" cy="7665027"/>
          </a:xfrm>
          <a:custGeom>
            <a:avLst/>
            <a:gdLst/>
            <a:ahLst/>
            <a:cxnLst/>
            <a:rect l="l" t="t" r="r" b="b"/>
            <a:pathLst>
              <a:path w="8346115" h="7665027">
                <a:moveTo>
                  <a:pt x="0" y="0"/>
                </a:moveTo>
                <a:lnTo>
                  <a:pt x="8346115" y="0"/>
                </a:lnTo>
                <a:lnTo>
                  <a:pt x="8346115" y="7665027"/>
                </a:lnTo>
                <a:lnTo>
                  <a:pt x="0" y="7665027"/>
                </a:lnTo>
                <a:lnTo>
                  <a:pt x="0" y="0"/>
                </a:lnTo>
                <a:close/>
              </a:path>
            </a:pathLst>
          </a:custGeom>
          <a:blipFill>
            <a:blip r:embed="rId3"/>
            <a:stretch>
              <a:fillRect l="-11260" t="-14176" r="-25139" b="-5910"/>
            </a:stretch>
          </a:blipFill>
        </p:spPr>
      </p:sp>
      <p:sp>
        <p:nvSpPr>
          <p:cNvPr id="3" name="TextBox 3"/>
          <p:cNvSpPr txBox="1"/>
          <p:nvPr/>
        </p:nvSpPr>
        <p:spPr>
          <a:xfrm>
            <a:off x="129194" y="8617527"/>
            <a:ext cx="16903696" cy="1261110"/>
          </a:xfrm>
          <a:prstGeom prst="rect">
            <a:avLst/>
          </a:prstGeom>
        </p:spPr>
        <p:txBody>
          <a:bodyPr lIns="0" tIns="0" rIns="0" bIns="0" rtlCol="0" anchor="t">
            <a:spAutoFit/>
          </a:bodyPr>
          <a:lstStyle/>
          <a:p>
            <a:pPr algn="ctr">
              <a:lnSpc>
                <a:spcPts val="5040"/>
              </a:lnSpc>
            </a:pPr>
            <a:r>
              <a:rPr lang="en-US" sz="3600">
                <a:solidFill>
                  <a:srgbClr val="48CFAE"/>
                </a:solidFill>
                <a:latin typeface="Montserrat Classic Bold"/>
              </a:rPr>
              <a:t> Varying U5 RDT Malaria Prevalence  </a:t>
            </a:r>
          </a:p>
          <a:p>
            <a:pPr algn="ctr">
              <a:lnSpc>
                <a:spcPts val="5040"/>
              </a:lnSpc>
            </a:pPr>
            <a:r>
              <a:rPr lang="en-US" sz="3600">
                <a:solidFill>
                  <a:srgbClr val="48CFAE"/>
                </a:solidFill>
                <a:latin typeface="Montserrat Classic Bold"/>
              </a:rPr>
              <a:t>(2018-2021)</a:t>
            </a:r>
          </a:p>
        </p:txBody>
      </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1" name="Freeform 21"/>
          <p:cNvSpPr/>
          <p:nvPr/>
        </p:nvSpPr>
        <p:spPr>
          <a:xfrm>
            <a:off x="8839781" y="1056582"/>
            <a:ext cx="9352784" cy="6967824"/>
          </a:xfrm>
          <a:custGeom>
            <a:avLst/>
            <a:gdLst/>
            <a:ahLst/>
            <a:cxnLst/>
            <a:rect l="l" t="t" r="r" b="b"/>
            <a:pathLst>
              <a:path w="9352784" h="6967824">
                <a:moveTo>
                  <a:pt x="0" y="0"/>
                </a:moveTo>
                <a:lnTo>
                  <a:pt x="9352784" y="0"/>
                </a:lnTo>
                <a:lnTo>
                  <a:pt x="9352784" y="6967824"/>
                </a:lnTo>
                <a:lnTo>
                  <a:pt x="0" y="6967824"/>
                </a:lnTo>
                <a:lnTo>
                  <a:pt x="0" y="0"/>
                </a:lnTo>
                <a:close/>
              </a:path>
            </a:pathLst>
          </a:custGeom>
          <a:blipFill>
            <a:blip r:embed="rId4"/>
            <a:stretch>
              <a:fillRect/>
            </a:stretch>
          </a:blipFill>
        </p:spPr>
      </p:sp>
      <p:sp>
        <p:nvSpPr>
          <p:cNvPr id="22" name="TextBox 22"/>
          <p:cNvSpPr txBox="1"/>
          <p:nvPr/>
        </p:nvSpPr>
        <p:spPr>
          <a:xfrm>
            <a:off x="9152375" y="7321080"/>
            <a:ext cx="9040189" cy="703326"/>
          </a:xfrm>
          <a:prstGeom prst="rect">
            <a:avLst/>
          </a:prstGeom>
        </p:spPr>
        <p:txBody>
          <a:bodyPr lIns="0" tIns="0" rIns="0" bIns="0" rtlCol="0" anchor="t">
            <a:spAutoFit/>
          </a:bodyPr>
          <a:lstStyle/>
          <a:p>
            <a:pPr algn="ctr">
              <a:lnSpc>
                <a:spcPts val="2592"/>
              </a:lnSpc>
              <a:spcBef>
                <a:spcPct val="0"/>
              </a:spcBef>
            </a:pPr>
            <a:r>
              <a:rPr lang="en-US" sz="2400">
                <a:solidFill>
                  <a:srgbClr val="FFFFFF"/>
                </a:solidFill>
                <a:latin typeface="Arial"/>
                <a:hlinkClick r:id="rId5" tooltip="https://www.canva.com/design/DAFrC8hrKDU/-wgvuARPS9Yu2gg9lCOSmw/edit#"/>
              </a:rPr>
              <a:t> </a:t>
            </a:r>
            <a:r>
              <a:rPr lang="en-US" sz="2400">
                <a:solidFill>
                  <a:srgbClr val="FFFFFF"/>
                </a:solidFill>
                <a:latin typeface="Arial"/>
              </a:rPr>
              <a:t>RobertoVi. Smiling Girl Outdoors. Retrieved from https://www.canva.com/design/ </a:t>
            </a: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22474" y="1752065"/>
            <a:ext cx="6666626" cy="6876415"/>
          </a:xfrm>
          <a:custGeom>
            <a:avLst/>
            <a:gdLst/>
            <a:ahLst/>
            <a:cxnLst/>
            <a:rect l="l" t="t" r="r" b="b"/>
            <a:pathLst>
              <a:path w="6666626" h="6876415">
                <a:moveTo>
                  <a:pt x="0" y="0"/>
                </a:moveTo>
                <a:lnTo>
                  <a:pt x="6666627" y="0"/>
                </a:lnTo>
                <a:lnTo>
                  <a:pt x="6666627" y="6876415"/>
                </a:lnTo>
                <a:lnTo>
                  <a:pt x="0" y="6876415"/>
                </a:lnTo>
                <a:lnTo>
                  <a:pt x="0" y="0"/>
                </a:lnTo>
                <a:close/>
              </a:path>
            </a:pathLst>
          </a:custGeom>
          <a:blipFill>
            <a:blip r:embed="rId3"/>
            <a:stretch>
              <a:fillRect/>
            </a:stretch>
          </a:blipFill>
        </p:spPr>
      </p:sp>
      <p:sp>
        <p:nvSpPr>
          <p:cNvPr id="3" name="Freeform 3"/>
          <p:cNvSpPr/>
          <p:nvPr/>
        </p:nvSpPr>
        <p:spPr>
          <a:xfrm>
            <a:off x="1347195" y="1752065"/>
            <a:ext cx="4516855" cy="6779520"/>
          </a:xfrm>
          <a:custGeom>
            <a:avLst/>
            <a:gdLst/>
            <a:ahLst/>
            <a:cxnLst/>
            <a:rect l="l" t="t" r="r" b="b"/>
            <a:pathLst>
              <a:path w="4516855" h="6779520">
                <a:moveTo>
                  <a:pt x="0" y="0"/>
                </a:moveTo>
                <a:lnTo>
                  <a:pt x="4516855" y="0"/>
                </a:lnTo>
                <a:lnTo>
                  <a:pt x="4516855" y="6779519"/>
                </a:lnTo>
                <a:lnTo>
                  <a:pt x="0" y="6779519"/>
                </a:lnTo>
                <a:lnTo>
                  <a:pt x="0" y="0"/>
                </a:lnTo>
                <a:close/>
              </a:path>
            </a:pathLst>
          </a:custGeom>
          <a:blipFill>
            <a:blip r:embed="rId4"/>
            <a:stretch>
              <a:fillRect/>
            </a:stretch>
          </a:blipFill>
        </p:spPr>
      </p:sp>
      <p:sp>
        <p:nvSpPr>
          <p:cNvPr id="4" name="TextBox 4"/>
          <p:cNvSpPr txBox="1"/>
          <p:nvPr/>
        </p:nvSpPr>
        <p:spPr>
          <a:xfrm>
            <a:off x="5970381" y="8762385"/>
            <a:ext cx="7702089" cy="887095"/>
          </a:xfrm>
          <a:prstGeom prst="rect">
            <a:avLst/>
          </a:prstGeom>
        </p:spPr>
        <p:txBody>
          <a:bodyPr lIns="0" tIns="0" rIns="0" bIns="0" rtlCol="0" anchor="t">
            <a:spAutoFit/>
          </a:bodyPr>
          <a:lstStyle/>
          <a:p>
            <a:pPr algn="ctr">
              <a:lnSpc>
                <a:spcPts val="7279"/>
              </a:lnSpc>
            </a:pPr>
            <a:r>
              <a:rPr lang="en-US" sz="5199">
                <a:solidFill>
                  <a:srgbClr val="AD387D"/>
                </a:solidFill>
                <a:latin typeface="Montserrat Classic Bold"/>
              </a:rPr>
              <a:t>Mostly young mothers </a:t>
            </a: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2" name="TextBox 22"/>
          <p:cNvSpPr txBox="1"/>
          <p:nvPr/>
        </p:nvSpPr>
        <p:spPr>
          <a:xfrm>
            <a:off x="8287522" y="634365"/>
            <a:ext cx="8971778" cy="712469"/>
          </a:xfrm>
          <a:prstGeom prst="rect">
            <a:avLst/>
          </a:prstGeom>
        </p:spPr>
        <p:txBody>
          <a:bodyPr lIns="0" tIns="0" rIns="0" bIns="0" rtlCol="0" anchor="t">
            <a:spAutoFit/>
          </a:bodyPr>
          <a:lstStyle/>
          <a:p>
            <a:pPr algn="ctr">
              <a:lnSpc>
                <a:spcPts val="5880"/>
              </a:lnSpc>
            </a:pPr>
            <a:r>
              <a:rPr lang="en-US" sz="4200">
                <a:solidFill>
                  <a:srgbClr val="AD387D"/>
                </a:solidFill>
                <a:latin typeface="Montserrat Classic Bold"/>
              </a:rPr>
              <a:t>% of mothers &lt;35 years old</a:t>
            </a:r>
          </a:p>
        </p:txBody>
      </p:sp>
      <p:sp>
        <p:nvSpPr>
          <p:cNvPr id="23" name="TextBox 23"/>
          <p:cNvSpPr txBox="1"/>
          <p:nvPr/>
        </p:nvSpPr>
        <p:spPr>
          <a:xfrm>
            <a:off x="1347195" y="8051514"/>
            <a:ext cx="4516855" cy="641985"/>
          </a:xfrm>
          <a:prstGeom prst="rect">
            <a:avLst/>
          </a:prstGeom>
        </p:spPr>
        <p:txBody>
          <a:bodyPr lIns="0" tIns="0" rIns="0" bIns="0" rtlCol="0" anchor="t">
            <a:spAutoFit/>
          </a:bodyPr>
          <a:lstStyle/>
          <a:p>
            <a:pPr algn="ctr">
              <a:lnSpc>
                <a:spcPts val="1620"/>
              </a:lnSpc>
            </a:pPr>
            <a:r>
              <a:rPr lang="en-US" sz="1500">
                <a:solidFill>
                  <a:srgbClr val="FFFFFF"/>
                </a:solidFill>
                <a:latin typeface="Arial"/>
                <a:hlinkClick r:id="rId5" tooltip="https://www.canva.com/design/DAFrC8hrKDU/-wgvuARPS9Yu2gg9lCOSmw/edit#"/>
              </a:rPr>
              <a:t>Rachel Seidu</a:t>
            </a:r>
            <a:r>
              <a:rPr lang="en-US" sz="1500">
                <a:solidFill>
                  <a:srgbClr val="FFFFFF"/>
                </a:solidFill>
                <a:latin typeface="Arial"/>
              </a:rPr>
              <a:t>. Woman in Traditional Clothes. Retrieved from https://www.canva.com/design/  </a:t>
            </a:r>
          </a:p>
          <a:p>
            <a:pPr algn="ctr">
              <a:lnSpc>
                <a:spcPts val="1620"/>
              </a:lnSpc>
              <a:spcBef>
                <a:spcPct val="0"/>
              </a:spcBef>
            </a:pPr>
            <a:endParaRPr lang="en-US" sz="1500">
              <a:solidFill>
                <a:srgbClr val="FFFFFF"/>
              </a:solidFill>
              <a:latin typeface="Arial"/>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327" y="1444132"/>
            <a:ext cx="4732774" cy="7103601"/>
          </a:xfrm>
          <a:custGeom>
            <a:avLst/>
            <a:gdLst/>
            <a:ahLst/>
            <a:cxnLst/>
            <a:rect l="l" t="t" r="r" b="b"/>
            <a:pathLst>
              <a:path w="4732774" h="7103601">
                <a:moveTo>
                  <a:pt x="0" y="0"/>
                </a:moveTo>
                <a:lnTo>
                  <a:pt x="4732774" y="0"/>
                </a:lnTo>
                <a:lnTo>
                  <a:pt x="4732774" y="7103602"/>
                </a:lnTo>
                <a:lnTo>
                  <a:pt x="0" y="7103602"/>
                </a:lnTo>
                <a:lnTo>
                  <a:pt x="0" y="0"/>
                </a:lnTo>
                <a:close/>
              </a:path>
            </a:pathLst>
          </a:custGeom>
          <a:blipFill>
            <a:blip r:embed="rId3"/>
            <a:stretch>
              <a:fillRect/>
            </a:stretch>
          </a:blipFill>
        </p:spPr>
      </p:sp>
      <p:sp>
        <p:nvSpPr>
          <p:cNvPr id="3" name="Freeform 3"/>
          <p:cNvSpPr/>
          <p:nvPr/>
        </p:nvSpPr>
        <p:spPr>
          <a:xfrm>
            <a:off x="9282056" y="1444132"/>
            <a:ext cx="6885774" cy="7103601"/>
          </a:xfrm>
          <a:custGeom>
            <a:avLst/>
            <a:gdLst/>
            <a:ahLst/>
            <a:cxnLst/>
            <a:rect l="l" t="t" r="r" b="b"/>
            <a:pathLst>
              <a:path w="6885774" h="7103601">
                <a:moveTo>
                  <a:pt x="0" y="0"/>
                </a:moveTo>
                <a:lnTo>
                  <a:pt x="6885773" y="0"/>
                </a:lnTo>
                <a:lnTo>
                  <a:pt x="6885773" y="7103602"/>
                </a:lnTo>
                <a:lnTo>
                  <a:pt x="0" y="7103602"/>
                </a:lnTo>
                <a:lnTo>
                  <a:pt x="0" y="0"/>
                </a:lnTo>
                <a:close/>
              </a:path>
            </a:pathLst>
          </a:custGeom>
          <a:blipFill>
            <a:blip r:embed="rId4"/>
            <a:stretch>
              <a:fillRect/>
            </a:stretch>
          </a:blipFill>
        </p:spPr>
      </p:sp>
      <p:sp>
        <p:nvSpPr>
          <p:cNvPr id="4" name="TextBox 4"/>
          <p:cNvSpPr txBox="1"/>
          <p:nvPr/>
        </p:nvSpPr>
        <p:spPr>
          <a:xfrm>
            <a:off x="6087910" y="8565528"/>
            <a:ext cx="7702089" cy="887095"/>
          </a:xfrm>
          <a:prstGeom prst="rect">
            <a:avLst/>
          </a:prstGeom>
        </p:spPr>
        <p:txBody>
          <a:bodyPr lIns="0" tIns="0" rIns="0" bIns="0" rtlCol="0" anchor="t">
            <a:spAutoFit/>
          </a:bodyPr>
          <a:lstStyle/>
          <a:p>
            <a:pPr algn="ctr">
              <a:lnSpc>
                <a:spcPts val="7279"/>
              </a:lnSpc>
            </a:pPr>
            <a:r>
              <a:rPr lang="en-US" sz="5199">
                <a:solidFill>
                  <a:srgbClr val="048B17"/>
                </a:solidFill>
                <a:latin typeface="Montserrat Classic Bold"/>
              </a:rPr>
              <a:t>Mostly rural residents </a:t>
            </a: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2" name="TextBox 22"/>
          <p:cNvSpPr txBox="1"/>
          <p:nvPr/>
        </p:nvSpPr>
        <p:spPr>
          <a:xfrm>
            <a:off x="8279700" y="241934"/>
            <a:ext cx="8884890" cy="712470"/>
          </a:xfrm>
          <a:prstGeom prst="rect">
            <a:avLst/>
          </a:prstGeom>
        </p:spPr>
        <p:txBody>
          <a:bodyPr lIns="0" tIns="0" rIns="0" bIns="0" rtlCol="0" anchor="t">
            <a:spAutoFit/>
          </a:bodyPr>
          <a:lstStyle/>
          <a:p>
            <a:pPr algn="ctr">
              <a:lnSpc>
                <a:spcPts val="5880"/>
              </a:lnSpc>
            </a:pPr>
            <a:r>
              <a:rPr lang="en-US" sz="4200">
                <a:solidFill>
                  <a:srgbClr val="048B17"/>
                </a:solidFill>
                <a:latin typeface="Montserrat Classic Bold"/>
              </a:rPr>
              <a:t>Percent of mothers in rural areas</a:t>
            </a:r>
          </a:p>
        </p:txBody>
      </p:sp>
      <p:sp>
        <p:nvSpPr>
          <p:cNvPr id="23" name="TextBox 23"/>
          <p:cNvSpPr txBox="1"/>
          <p:nvPr/>
        </p:nvSpPr>
        <p:spPr>
          <a:xfrm>
            <a:off x="863327" y="7743729"/>
            <a:ext cx="4682228" cy="1042035"/>
          </a:xfrm>
          <a:prstGeom prst="rect">
            <a:avLst/>
          </a:prstGeom>
        </p:spPr>
        <p:txBody>
          <a:bodyPr lIns="0" tIns="0" rIns="0" bIns="0" rtlCol="0" anchor="t">
            <a:spAutoFit/>
          </a:bodyPr>
          <a:lstStyle/>
          <a:p>
            <a:pPr algn="ctr">
              <a:lnSpc>
                <a:spcPts val="1620"/>
              </a:lnSpc>
            </a:pPr>
            <a:r>
              <a:rPr lang="en-US" sz="1500">
                <a:solidFill>
                  <a:srgbClr val="FFFFFF"/>
                </a:solidFill>
                <a:latin typeface="Arial"/>
              </a:rPr>
              <a:t>Jackson David. Photo of Smiling Woman in African Headscarf and Skirt and Black Halter Top Laughing With Her Eyes Closed. Retrieved from https://www.canva.com/design/  </a:t>
            </a:r>
          </a:p>
          <a:p>
            <a:pPr algn="ctr">
              <a:lnSpc>
                <a:spcPts val="1620"/>
              </a:lnSpc>
              <a:spcBef>
                <a:spcPct val="0"/>
              </a:spcBef>
            </a:pPr>
            <a:endParaRPr lang="en-US" sz="1500">
              <a:solidFill>
                <a:srgbClr val="FFFFFF"/>
              </a:solidFill>
              <a:latin typeface="Arial"/>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93682"/>
            <a:ext cx="4631068" cy="6950947"/>
          </a:xfrm>
          <a:custGeom>
            <a:avLst/>
            <a:gdLst/>
            <a:ahLst/>
            <a:cxnLst/>
            <a:rect l="l" t="t" r="r" b="b"/>
            <a:pathLst>
              <a:path w="4631068" h="6950947">
                <a:moveTo>
                  <a:pt x="0" y="0"/>
                </a:moveTo>
                <a:lnTo>
                  <a:pt x="4631068" y="0"/>
                </a:lnTo>
                <a:lnTo>
                  <a:pt x="4631068" y="6950947"/>
                </a:lnTo>
                <a:lnTo>
                  <a:pt x="0" y="6950947"/>
                </a:lnTo>
                <a:lnTo>
                  <a:pt x="0" y="0"/>
                </a:lnTo>
                <a:close/>
              </a:path>
            </a:pathLst>
          </a:custGeom>
          <a:blipFill>
            <a:blip r:embed="rId3"/>
            <a:stretch>
              <a:fillRect/>
            </a:stretch>
          </a:blipFill>
        </p:spPr>
      </p:sp>
      <p:sp>
        <p:nvSpPr>
          <p:cNvPr id="3" name="Freeform 3"/>
          <p:cNvSpPr/>
          <p:nvPr/>
        </p:nvSpPr>
        <p:spPr>
          <a:xfrm>
            <a:off x="9676647" y="1693682"/>
            <a:ext cx="6636788" cy="6837902"/>
          </a:xfrm>
          <a:custGeom>
            <a:avLst/>
            <a:gdLst/>
            <a:ahLst/>
            <a:cxnLst/>
            <a:rect l="l" t="t" r="r" b="b"/>
            <a:pathLst>
              <a:path w="6636788" h="6837902">
                <a:moveTo>
                  <a:pt x="0" y="0"/>
                </a:moveTo>
                <a:lnTo>
                  <a:pt x="6636787" y="0"/>
                </a:lnTo>
                <a:lnTo>
                  <a:pt x="6636787" y="6837902"/>
                </a:lnTo>
                <a:lnTo>
                  <a:pt x="0" y="6837902"/>
                </a:lnTo>
                <a:lnTo>
                  <a:pt x="0" y="0"/>
                </a:lnTo>
                <a:close/>
              </a:path>
            </a:pathLst>
          </a:custGeom>
          <a:blipFill>
            <a:blip r:embed="rId4"/>
            <a:stretch>
              <a:fillRect/>
            </a:stretch>
          </a:blipFill>
        </p:spPr>
      </p:sp>
      <p:sp>
        <p:nvSpPr>
          <p:cNvPr id="4" name="TextBox 4"/>
          <p:cNvSpPr txBox="1"/>
          <p:nvPr/>
        </p:nvSpPr>
        <p:spPr>
          <a:xfrm>
            <a:off x="3039859" y="8549379"/>
            <a:ext cx="13273575" cy="887095"/>
          </a:xfrm>
          <a:prstGeom prst="rect">
            <a:avLst/>
          </a:prstGeom>
        </p:spPr>
        <p:txBody>
          <a:bodyPr lIns="0" tIns="0" rIns="0" bIns="0" rtlCol="0" anchor="t">
            <a:spAutoFit/>
          </a:bodyPr>
          <a:lstStyle/>
          <a:p>
            <a:pPr algn="ctr">
              <a:lnSpc>
                <a:spcPts val="7279"/>
              </a:lnSpc>
            </a:pPr>
            <a:r>
              <a:rPr lang="en-US" sz="5199">
                <a:solidFill>
                  <a:srgbClr val="E42B31"/>
                </a:solidFill>
                <a:latin typeface="Montserrat Classic Bold"/>
              </a:rPr>
              <a:t>Heterogeneity in education</a:t>
            </a: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2" name="TextBox 22"/>
          <p:cNvSpPr txBox="1"/>
          <p:nvPr/>
        </p:nvSpPr>
        <p:spPr>
          <a:xfrm>
            <a:off x="7769867" y="225784"/>
            <a:ext cx="9327654" cy="712470"/>
          </a:xfrm>
          <a:prstGeom prst="rect">
            <a:avLst/>
          </a:prstGeom>
        </p:spPr>
        <p:txBody>
          <a:bodyPr lIns="0" tIns="0" rIns="0" bIns="0" rtlCol="0" anchor="t">
            <a:spAutoFit/>
          </a:bodyPr>
          <a:lstStyle/>
          <a:p>
            <a:pPr algn="ctr">
              <a:lnSpc>
                <a:spcPts val="5880"/>
              </a:lnSpc>
            </a:pPr>
            <a:r>
              <a:rPr lang="en-US" sz="4200">
                <a:solidFill>
                  <a:srgbClr val="E42B31"/>
                </a:solidFill>
                <a:latin typeface="Montserrat Classic Bold"/>
              </a:rPr>
              <a:t>Percent with secondary education</a:t>
            </a:r>
          </a:p>
        </p:txBody>
      </p:sp>
      <p:sp>
        <p:nvSpPr>
          <p:cNvPr id="23" name="TextBox 23"/>
          <p:cNvSpPr txBox="1"/>
          <p:nvPr/>
        </p:nvSpPr>
        <p:spPr>
          <a:xfrm>
            <a:off x="1028700" y="8097227"/>
            <a:ext cx="4682228" cy="641985"/>
          </a:xfrm>
          <a:prstGeom prst="rect">
            <a:avLst/>
          </a:prstGeom>
        </p:spPr>
        <p:txBody>
          <a:bodyPr lIns="0" tIns="0" rIns="0" bIns="0" rtlCol="0" anchor="t">
            <a:spAutoFit/>
          </a:bodyPr>
          <a:lstStyle/>
          <a:p>
            <a:pPr algn="ctr">
              <a:lnSpc>
                <a:spcPts val="1620"/>
              </a:lnSpc>
            </a:pPr>
            <a:r>
              <a:rPr lang="en-US" sz="1500">
                <a:solidFill>
                  <a:srgbClr val="FFFFFF"/>
                </a:solidFill>
                <a:latin typeface="Arial"/>
              </a:rPr>
              <a:t>Safari Consoler. African Woman Smiling. Retrieved from https://www.canva.com/design/  </a:t>
            </a:r>
          </a:p>
          <a:p>
            <a:pPr algn="ctr">
              <a:lnSpc>
                <a:spcPts val="1620"/>
              </a:lnSpc>
              <a:spcBef>
                <a:spcPct val="0"/>
              </a:spcBef>
            </a:pPr>
            <a:endParaRPr lang="en-US" sz="1500">
              <a:solidFill>
                <a:srgbClr val="FFFFFF"/>
              </a:solidFill>
              <a:latin typeface="Arial"/>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0967" y="9219954"/>
            <a:ext cx="2405734" cy="805119"/>
          </a:xfrm>
          <a:custGeom>
            <a:avLst/>
            <a:gdLst/>
            <a:ahLst/>
            <a:cxnLst/>
            <a:rect l="l" t="t" r="r" b="b"/>
            <a:pathLst>
              <a:path w="2405734" h="805119">
                <a:moveTo>
                  <a:pt x="0" y="0"/>
                </a:moveTo>
                <a:lnTo>
                  <a:pt x="2405735" y="0"/>
                </a:lnTo>
                <a:lnTo>
                  <a:pt x="2405735" y="805119"/>
                </a:lnTo>
                <a:lnTo>
                  <a:pt x="0" y="805119"/>
                </a:lnTo>
                <a:lnTo>
                  <a:pt x="0" y="0"/>
                </a:lnTo>
                <a:close/>
              </a:path>
            </a:pathLst>
          </a:custGeom>
          <a:blipFill>
            <a:blip r:embed="rId3"/>
            <a:stretch>
              <a:fillRect/>
            </a:stretch>
          </a:blipFill>
        </p:spPr>
      </p:sp>
      <p:sp>
        <p:nvSpPr>
          <p:cNvPr id="3" name="Freeform 3"/>
          <p:cNvSpPr/>
          <p:nvPr/>
        </p:nvSpPr>
        <p:spPr>
          <a:xfrm>
            <a:off x="1314910" y="2800658"/>
            <a:ext cx="6154635" cy="5221352"/>
          </a:xfrm>
          <a:custGeom>
            <a:avLst/>
            <a:gdLst/>
            <a:ahLst/>
            <a:cxnLst/>
            <a:rect l="l" t="t" r="r" b="b"/>
            <a:pathLst>
              <a:path w="6154635" h="5221352">
                <a:moveTo>
                  <a:pt x="0" y="0"/>
                </a:moveTo>
                <a:lnTo>
                  <a:pt x="6154635" y="0"/>
                </a:lnTo>
                <a:lnTo>
                  <a:pt x="6154635" y="5221352"/>
                </a:lnTo>
                <a:lnTo>
                  <a:pt x="0" y="5221352"/>
                </a:lnTo>
                <a:lnTo>
                  <a:pt x="0" y="0"/>
                </a:lnTo>
                <a:close/>
              </a:path>
            </a:pathLst>
          </a:custGeom>
          <a:blipFill>
            <a:blip r:embed="rId4"/>
            <a:stretch>
              <a:fillRect/>
            </a:stretch>
          </a:blipFill>
        </p:spPr>
      </p:sp>
      <p:sp>
        <p:nvSpPr>
          <p:cNvPr id="4" name="TextBox 4"/>
          <p:cNvSpPr txBox="1"/>
          <p:nvPr/>
        </p:nvSpPr>
        <p:spPr>
          <a:xfrm>
            <a:off x="8785029" y="4269588"/>
            <a:ext cx="8815145" cy="2095500"/>
          </a:xfrm>
          <a:prstGeom prst="rect">
            <a:avLst/>
          </a:prstGeom>
        </p:spPr>
        <p:txBody>
          <a:bodyPr lIns="0" tIns="0" rIns="0" bIns="0" rtlCol="0" anchor="t">
            <a:spAutoFit/>
          </a:bodyPr>
          <a:lstStyle/>
          <a:p>
            <a:pPr algn="l">
              <a:lnSpc>
                <a:spcPts val="3359"/>
              </a:lnSpc>
            </a:pPr>
            <a:r>
              <a:rPr lang="en-US" sz="2799">
                <a:solidFill>
                  <a:srgbClr val="263B95"/>
                </a:solidFill>
                <a:latin typeface="Montserrat Classic Bold"/>
              </a:rPr>
              <a:t>Disclaimer: “</a:t>
            </a:r>
            <a:r>
              <a:rPr lang="en-US" sz="2799">
                <a:solidFill>
                  <a:srgbClr val="263B95"/>
                </a:solidFill>
                <a:latin typeface="Montserrat Classic"/>
              </a:rPr>
              <a:t>The opinions and assertions expressed herein are those of the author(s) and do not reflect the official policy or position of the Uniformed Services University of the Health Sciences or the Department of Defense.</a:t>
            </a:r>
            <a:r>
              <a:rPr lang="en-US" sz="2799">
                <a:solidFill>
                  <a:srgbClr val="263B95"/>
                </a:solidFill>
                <a:latin typeface="Montserrat Classic Bold"/>
              </a:rPr>
              <a:t>”</a:t>
            </a:r>
          </a:p>
        </p:txBody>
      </p:sp>
      <p:sp>
        <p:nvSpPr>
          <p:cNvPr id="5" name="TextBox 5"/>
          <p:cNvSpPr txBox="1"/>
          <p:nvPr/>
        </p:nvSpPr>
        <p:spPr>
          <a:xfrm>
            <a:off x="8785029" y="2402688"/>
            <a:ext cx="8815145" cy="838200"/>
          </a:xfrm>
          <a:prstGeom prst="rect">
            <a:avLst/>
          </a:prstGeom>
        </p:spPr>
        <p:txBody>
          <a:bodyPr lIns="0" tIns="0" rIns="0" bIns="0" rtlCol="0" anchor="t">
            <a:spAutoFit/>
          </a:bodyPr>
          <a:lstStyle/>
          <a:p>
            <a:pPr algn="l">
              <a:lnSpc>
                <a:spcPts val="3359"/>
              </a:lnSpc>
            </a:pPr>
            <a:r>
              <a:rPr lang="en-US" sz="2799">
                <a:solidFill>
                  <a:srgbClr val="263B95"/>
                </a:solidFill>
                <a:latin typeface="Montserrat Classic Bold"/>
              </a:rPr>
              <a:t>Disclosure: “</a:t>
            </a:r>
            <a:r>
              <a:rPr lang="en-US" sz="2799">
                <a:solidFill>
                  <a:srgbClr val="263B95"/>
                </a:solidFill>
                <a:latin typeface="Montserrat Classic"/>
              </a:rPr>
              <a:t>No known competing financial interests or personal relationships to disclose</a:t>
            </a:r>
            <a:r>
              <a:rPr lang="en-US" sz="2799">
                <a:solidFill>
                  <a:srgbClr val="263B95"/>
                </a:solidFill>
                <a:latin typeface="Montserrat Classic Bold"/>
              </a:rPr>
              <a:t>”</a:t>
            </a:r>
          </a:p>
        </p:txBody>
      </p:sp>
      <p:sp>
        <p:nvSpPr>
          <p:cNvPr id="6" name="TextBox 6"/>
          <p:cNvSpPr txBox="1"/>
          <p:nvPr/>
        </p:nvSpPr>
        <p:spPr>
          <a:xfrm>
            <a:off x="8785029" y="7393788"/>
            <a:ext cx="8815145" cy="1676400"/>
          </a:xfrm>
          <a:prstGeom prst="rect">
            <a:avLst/>
          </a:prstGeom>
        </p:spPr>
        <p:txBody>
          <a:bodyPr lIns="0" tIns="0" rIns="0" bIns="0" rtlCol="0" anchor="t">
            <a:spAutoFit/>
          </a:bodyPr>
          <a:lstStyle/>
          <a:p>
            <a:pPr algn="l">
              <a:lnSpc>
                <a:spcPts val="3359"/>
              </a:lnSpc>
            </a:pPr>
            <a:r>
              <a:rPr lang="en-US" sz="2799">
                <a:solidFill>
                  <a:srgbClr val="263B95"/>
                </a:solidFill>
                <a:latin typeface="Montserrat Classic Bold"/>
              </a:rPr>
              <a:t>Presentation images:</a:t>
            </a:r>
            <a:r>
              <a:rPr lang="en-US" sz="2799">
                <a:solidFill>
                  <a:srgbClr val="263B95"/>
                </a:solidFill>
                <a:latin typeface="Montserrat Classic"/>
              </a:rPr>
              <a:t> All stock photos and images in this presentation were obtained from CANVA and are in keeping with </a:t>
            </a:r>
            <a:r>
              <a:rPr lang="en-US" sz="2799" u="sng">
                <a:solidFill>
                  <a:srgbClr val="263B95"/>
                </a:solidFill>
                <a:latin typeface="Montserrat Classic"/>
                <a:hlinkClick r:id="rId5" tooltip="https://www.canva.com/licensing-explained/"/>
              </a:rPr>
              <a:t>CANVA’s licensing</a:t>
            </a:r>
            <a:r>
              <a:rPr lang="en-US" sz="2799">
                <a:solidFill>
                  <a:srgbClr val="263B95"/>
                </a:solidFill>
                <a:latin typeface="Montserrat Classic"/>
              </a:rPr>
              <a:t> terms and conditions. </a:t>
            </a:r>
          </a:p>
        </p:txBody>
      </p:sp>
      <p:sp>
        <p:nvSpPr>
          <p:cNvPr id="7" name="TextBox 7"/>
          <p:cNvSpPr txBox="1"/>
          <p:nvPr/>
        </p:nvSpPr>
        <p:spPr>
          <a:xfrm>
            <a:off x="8785029" y="535788"/>
            <a:ext cx="8815145" cy="838200"/>
          </a:xfrm>
          <a:prstGeom prst="rect">
            <a:avLst/>
          </a:prstGeom>
        </p:spPr>
        <p:txBody>
          <a:bodyPr lIns="0" tIns="0" rIns="0" bIns="0" rtlCol="0" anchor="t">
            <a:spAutoFit/>
          </a:bodyPr>
          <a:lstStyle/>
          <a:p>
            <a:pPr algn="l">
              <a:lnSpc>
                <a:spcPts val="3359"/>
              </a:lnSpc>
            </a:pPr>
            <a:r>
              <a:rPr lang="en-US" sz="2799">
                <a:solidFill>
                  <a:srgbClr val="263B95"/>
                </a:solidFill>
                <a:latin typeface="Montserrat Classic Bold"/>
              </a:rPr>
              <a:t>Co-author: </a:t>
            </a:r>
            <a:r>
              <a:rPr lang="en-US" sz="2799">
                <a:solidFill>
                  <a:srgbClr val="263B95"/>
                </a:solidFill>
                <a:latin typeface="Montserrat Classic"/>
              </a:rPr>
              <a:t>Michael Bride, MPH.  Johns Hopkins Center for Communications Programs, USA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4" name="Freeform 4"/>
          <p:cNvSpPr/>
          <p:nvPr/>
        </p:nvSpPr>
        <p:spPr>
          <a:xfrm>
            <a:off x="9329496" y="208019"/>
            <a:ext cx="7929804" cy="5590512"/>
          </a:xfrm>
          <a:custGeom>
            <a:avLst/>
            <a:gdLst/>
            <a:ahLst/>
            <a:cxnLst/>
            <a:rect l="l" t="t" r="r" b="b"/>
            <a:pathLst>
              <a:path w="7929804" h="5590512">
                <a:moveTo>
                  <a:pt x="0" y="0"/>
                </a:moveTo>
                <a:lnTo>
                  <a:pt x="7929804" y="0"/>
                </a:lnTo>
                <a:lnTo>
                  <a:pt x="7929804" y="5590512"/>
                </a:lnTo>
                <a:lnTo>
                  <a:pt x="0" y="5590512"/>
                </a:lnTo>
                <a:lnTo>
                  <a:pt x="0" y="0"/>
                </a:lnTo>
                <a:close/>
              </a:path>
            </a:pathLst>
          </a:custGeom>
          <a:blipFill>
            <a:blip r:embed="rId3"/>
            <a:stretch>
              <a:fillRect l="-3107" r="-3107"/>
            </a:stretch>
          </a:blipFill>
        </p:spPr>
      </p:sp>
      <p:sp>
        <p:nvSpPr>
          <p:cNvPr id="5" name="TextBox 5"/>
          <p:cNvSpPr txBox="1"/>
          <p:nvPr/>
        </p:nvSpPr>
        <p:spPr>
          <a:xfrm>
            <a:off x="1317242" y="8153400"/>
            <a:ext cx="10793494" cy="1104900"/>
          </a:xfrm>
          <a:prstGeom prst="rect">
            <a:avLst/>
          </a:prstGeom>
        </p:spPr>
        <p:txBody>
          <a:bodyPr lIns="0" tIns="0" rIns="0" bIns="0" rtlCol="0" anchor="t">
            <a:spAutoFit/>
          </a:bodyPr>
          <a:lstStyle/>
          <a:p>
            <a:pPr algn="l">
              <a:lnSpc>
                <a:spcPts val="8640"/>
              </a:lnSpc>
              <a:spcBef>
                <a:spcPct val="0"/>
              </a:spcBef>
            </a:pPr>
            <a:r>
              <a:rPr lang="en-US" sz="7200">
                <a:solidFill>
                  <a:srgbClr val="B2CEDF"/>
                </a:solidFill>
                <a:latin typeface="Montserrat Classic Bold"/>
              </a:rPr>
              <a:t>IPTP3, ANC4 &amp; ANC8</a:t>
            </a:r>
          </a:p>
        </p:txBody>
      </p:sp>
      <p:grpSp>
        <p:nvGrpSpPr>
          <p:cNvPr id="6" name="Group 6"/>
          <p:cNvGrpSpPr/>
          <p:nvPr/>
        </p:nvGrpSpPr>
        <p:grpSpPr>
          <a:xfrm>
            <a:off x="6830166" y="9878636"/>
            <a:ext cx="3360420" cy="411480"/>
            <a:chOff x="0" y="0"/>
            <a:chExt cx="4480560" cy="548640"/>
          </a:xfrm>
        </p:grpSpPr>
        <p:sp>
          <p:nvSpPr>
            <p:cNvPr id="7" name="Freeform 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8" name="TextBox 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9" name="Group 9"/>
          <p:cNvGrpSpPr/>
          <p:nvPr/>
        </p:nvGrpSpPr>
        <p:grpSpPr>
          <a:xfrm>
            <a:off x="10251318" y="9878636"/>
            <a:ext cx="3360420" cy="411480"/>
            <a:chOff x="0" y="0"/>
            <a:chExt cx="4480560" cy="548640"/>
          </a:xfrm>
        </p:grpSpPr>
        <p:sp>
          <p:nvSpPr>
            <p:cNvPr id="10" name="Freeform 10"/>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1" name="TextBox 11"/>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2" name="Group 12"/>
          <p:cNvGrpSpPr/>
          <p:nvPr/>
        </p:nvGrpSpPr>
        <p:grpSpPr>
          <a:xfrm>
            <a:off x="-12138" y="9878636"/>
            <a:ext cx="3360420" cy="411480"/>
            <a:chOff x="0" y="0"/>
            <a:chExt cx="4480560" cy="548640"/>
          </a:xfrm>
        </p:grpSpPr>
        <p:sp>
          <p:nvSpPr>
            <p:cNvPr id="13" name="Freeform 1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4" name="TextBox 1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5" name="Group 15"/>
          <p:cNvGrpSpPr/>
          <p:nvPr/>
        </p:nvGrpSpPr>
        <p:grpSpPr>
          <a:xfrm>
            <a:off x="3409014" y="9878636"/>
            <a:ext cx="3360420" cy="411480"/>
            <a:chOff x="0" y="0"/>
            <a:chExt cx="4480560" cy="548640"/>
          </a:xfrm>
        </p:grpSpPr>
        <p:sp>
          <p:nvSpPr>
            <p:cNvPr id="16" name="Freeform 1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7" name="TextBox 1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8" name="Group 18"/>
          <p:cNvGrpSpPr/>
          <p:nvPr/>
        </p:nvGrpSpPr>
        <p:grpSpPr>
          <a:xfrm>
            <a:off x="13672470" y="9878636"/>
            <a:ext cx="3360420" cy="411480"/>
            <a:chOff x="0" y="0"/>
            <a:chExt cx="4480560" cy="548640"/>
          </a:xfrm>
        </p:grpSpPr>
        <p:sp>
          <p:nvSpPr>
            <p:cNvPr id="19" name="Freeform 1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20" name="TextBox 2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1" name="Group 21"/>
          <p:cNvGrpSpPr/>
          <p:nvPr/>
        </p:nvGrpSpPr>
        <p:grpSpPr>
          <a:xfrm rot="-5400000">
            <a:off x="17490517" y="9481740"/>
            <a:ext cx="411480" cy="1205274"/>
            <a:chOff x="0" y="0"/>
            <a:chExt cx="548640" cy="1607032"/>
          </a:xfrm>
        </p:grpSpPr>
        <p:sp>
          <p:nvSpPr>
            <p:cNvPr id="22" name="Freeform 22"/>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94498" y="1556987"/>
            <a:ext cx="14936381" cy="6478136"/>
          </a:xfrm>
          <a:custGeom>
            <a:avLst/>
            <a:gdLst/>
            <a:ahLst/>
            <a:cxnLst/>
            <a:rect l="l" t="t" r="r" b="b"/>
            <a:pathLst>
              <a:path w="14936381" h="6478136">
                <a:moveTo>
                  <a:pt x="0" y="0"/>
                </a:moveTo>
                <a:lnTo>
                  <a:pt x="14936381" y="0"/>
                </a:lnTo>
                <a:lnTo>
                  <a:pt x="14936381" y="6478136"/>
                </a:lnTo>
                <a:lnTo>
                  <a:pt x="0" y="6478136"/>
                </a:lnTo>
                <a:lnTo>
                  <a:pt x="0" y="0"/>
                </a:lnTo>
                <a:close/>
              </a:path>
            </a:pathLst>
          </a:custGeom>
          <a:blipFill>
            <a:blip r:embed="rId3"/>
            <a:stretch>
              <a:fillRect/>
            </a:stretch>
          </a:blipFill>
        </p:spPr>
      </p:sp>
      <p:sp>
        <p:nvSpPr>
          <p:cNvPr id="3" name="TextBox 3"/>
          <p:cNvSpPr txBox="1"/>
          <p:nvPr/>
        </p:nvSpPr>
        <p:spPr>
          <a:xfrm>
            <a:off x="1675809" y="8472798"/>
            <a:ext cx="14936381" cy="887095"/>
          </a:xfrm>
          <a:prstGeom prst="rect">
            <a:avLst/>
          </a:prstGeom>
        </p:spPr>
        <p:txBody>
          <a:bodyPr lIns="0" tIns="0" rIns="0" bIns="0" rtlCol="0" anchor="t">
            <a:spAutoFit/>
          </a:bodyPr>
          <a:lstStyle/>
          <a:p>
            <a:pPr algn="ctr">
              <a:lnSpc>
                <a:spcPts val="7279"/>
              </a:lnSpc>
            </a:pPr>
            <a:r>
              <a:rPr lang="en-US" sz="5199">
                <a:solidFill>
                  <a:srgbClr val="20245D"/>
                </a:solidFill>
                <a:latin typeface="Canva Sans Bold"/>
              </a:rPr>
              <a:t>Massive Drop from ANC4 to ANC8</a:t>
            </a:r>
          </a:p>
        </p:txBody>
      </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322" y="143276"/>
            <a:ext cx="10666589" cy="4186723"/>
          </a:xfrm>
          <a:custGeom>
            <a:avLst/>
            <a:gdLst/>
            <a:ahLst/>
            <a:cxnLst/>
            <a:rect l="l" t="t" r="r" b="b"/>
            <a:pathLst>
              <a:path w="10666589" h="4186723">
                <a:moveTo>
                  <a:pt x="0" y="0"/>
                </a:moveTo>
                <a:lnTo>
                  <a:pt x="10666588" y="0"/>
                </a:lnTo>
                <a:lnTo>
                  <a:pt x="10666588" y="4186723"/>
                </a:lnTo>
                <a:lnTo>
                  <a:pt x="0" y="4186723"/>
                </a:lnTo>
                <a:lnTo>
                  <a:pt x="0" y="0"/>
                </a:lnTo>
                <a:close/>
              </a:path>
            </a:pathLst>
          </a:custGeom>
          <a:blipFill>
            <a:blip r:embed="rId3"/>
            <a:stretch>
              <a:fillRect/>
            </a:stretch>
          </a:blipFill>
        </p:spPr>
      </p:sp>
      <p:grpSp>
        <p:nvGrpSpPr>
          <p:cNvPr id="3" name="Group 3"/>
          <p:cNvGrpSpPr/>
          <p:nvPr/>
        </p:nvGrpSpPr>
        <p:grpSpPr>
          <a:xfrm>
            <a:off x="6830166" y="9878636"/>
            <a:ext cx="3360420" cy="411480"/>
            <a:chOff x="0" y="0"/>
            <a:chExt cx="4480560" cy="548640"/>
          </a:xfrm>
        </p:grpSpPr>
        <p:sp>
          <p:nvSpPr>
            <p:cNvPr id="4" name="Freeform 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5" name="TextBox 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6" name="Group 6"/>
          <p:cNvGrpSpPr/>
          <p:nvPr/>
        </p:nvGrpSpPr>
        <p:grpSpPr>
          <a:xfrm>
            <a:off x="10251318" y="9878636"/>
            <a:ext cx="3360420" cy="411480"/>
            <a:chOff x="0" y="0"/>
            <a:chExt cx="4480560" cy="548640"/>
          </a:xfrm>
        </p:grpSpPr>
        <p:sp>
          <p:nvSpPr>
            <p:cNvPr id="7" name="Freeform 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8" name="TextBox 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9" name="Group 9"/>
          <p:cNvGrpSpPr/>
          <p:nvPr/>
        </p:nvGrpSpPr>
        <p:grpSpPr>
          <a:xfrm>
            <a:off x="-12138" y="9878636"/>
            <a:ext cx="3360420" cy="411480"/>
            <a:chOff x="0" y="0"/>
            <a:chExt cx="4480560" cy="548640"/>
          </a:xfrm>
        </p:grpSpPr>
        <p:sp>
          <p:nvSpPr>
            <p:cNvPr id="10" name="Freeform 10"/>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1" name="TextBox 11"/>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2" name="Group 12"/>
          <p:cNvGrpSpPr/>
          <p:nvPr/>
        </p:nvGrpSpPr>
        <p:grpSpPr>
          <a:xfrm>
            <a:off x="3409014" y="9878636"/>
            <a:ext cx="3360420" cy="411480"/>
            <a:chOff x="0" y="0"/>
            <a:chExt cx="4480560" cy="548640"/>
          </a:xfrm>
        </p:grpSpPr>
        <p:sp>
          <p:nvSpPr>
            <p:cNvPr id="13" name="Freeform 1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4" name="TextBox 1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5" name="Group 15"/>
          <p:cNvGrpSpPr/>
          <p:nvPr/>
        </p:nvGrpSpPr>
        <p:grpSpPr>
          <a:xfrm>
            <a:off x="13672470" y="9878636"/>
            <a:ext cx="3360420" cy="411480"/>
            <a:chOff x="0" y="0"/>
            <a:chExt cx="4480560" cy="548640"/>
          </a:xfrm>
        </p:grpSpPr>
        <p:sp>
          <p:nvSpPr>
            <p:cNvPr id="16" name="Freeform 1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7" name="TextBox 1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8" name="Group 18"/>
          <p:cNvGrpSpPr/>
          <p:nvPr/>
        </p:nvGrpSpPr>
        <p:grpSpPr>
          <a:xfrm rot="-5400000">
            <a:off x="17490517" y="9481740"/>
            <a:ext cx="411480" cy="1205274"/>
            <a:chOff x="0" y="0"/>
            <a:chExt cx="548640" cy="1607032"/>
          </a:xfrm>
        </p:grpSpPr>
        <p:sp>
          <p:nvSpPr>
            <p:cNvPr id="19" name="Freeform 19"/>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0" name="Freeform 20"/>
          <p:cNvSpPr/>
          <p:nvPr/>
        </p:nvSpPr>
        <p:spPr>
          <a:xfrm>
            <a:off x="6769434" y="5611881"/>
            <a:ext cx="10659190" cy="4249743"/>
          </a:xfrm>
          <a:custGeom>
            <a:avLst/>
            <a:gdLst/>
            <a:ahLst/>
            <a:cxnLst/>
            <a:rect l="l" t="t" r="r" b="b"/>
            <a:pathLst>
              <a:path w="10659190" h="4249743">
                <a:moveTo>
                  <a:pt x="0" y="0"/>
                </a:moveTo>
                <a:lnTo>
                  <a:pt x="10659190" y="0"/>
                </a:lnTo>
                <a:lnTo>
                  <a:pt x="10659190" y="4249743"/>
                </a:lnTo>
                <a:lnTo>
                  <a:pt x="0" y="4249743"/>
                </a:lnTo>
                <a:lnTo>
                  <a:pt x="0" y="0"/>
                </a:lnTo>
                <a:close/>
              </a:path>
            </a:pathLst>
          </a:custGeom>
          <a:blipFill>
            <a:blip r:embed="rId4"/>
            <a:stretch>
              <a:fillRect/>
            </a:stretch>
          </a:blipFill>
        </p:spPr>
      </p:sp>
      <p:sp>
        <p:nvSpPr>
          <p:cNvPr id="21" name="TextBox 21"/>
          <p:cNvSpPr txBox="1"/>
          <p:nvPr/>
        </p:nvSpPr>
        <p:spPr>
          <a:xfrm>
            <a:off x="512278" y="4793932"/>
            <a:ext cx="15996196" cy="622935"/>
          </a:xfrm>
          <a:prstGeom prst="rect">
            <a:avLst/>
          </a:prstGeom>
        </p:spPr>
        <p:txBody>
          <a:bodyPr lIns="0" tIns="0" rIns="0" bIns="0" rtlCol="0" anchor="t">
            <a:spAutoFit/>
          </a:bodyPr>
          <a:lstStyle/>
          <a:p>
            <a:pPr algn="ctr">
              <a:lnSpc>
                <a:spcPts val="5040"/>
              </a:lnSpc>
            </a:pPr>
            <a:r>
              <a:rPr lang="en-US" sz="3600">
                <a:solidFill>
                  <a:srgbClr val="263B95"/>
                </a:solidFill>
                <a:latin typeface="Montserrat Classic Bold"/>
              </a:rPr>
              <a:t>National Correlation between IPTP3 &amp; ANC4 higher than IPTP &amp; ANC8</a:t>
            </a:r>
          </a:p>
        </p:txBody>
      </p:sp>
      <p:sp>
        <p:nvSpPr>
          <p:cNvPr id="22" name="TextBox 22"/>
          <p:cNvSpPr txBox="1"/>
          <p:nvPr/>
        </p:nvSpPr>
        <p:spPr>
          <a:xfrm>
            <a:off x="3871022" y="856679"/>
            <a:ext cx="4029486" cy="481330"/>
          </a:xfrm>
          <a:prstGeom prst="rect">
            <a:avLst/>
          </a:prstGeom>
        </p:spPr>
        <p:txBody>
          <a:bodyPr lIns="0" tIns="0" rIns="0" bIns="0" rtlCol="0" anchor="t">
            <a:spAutoFit/>
          </a:bodyPr>
          <a:lstStyle/>
          <a:p>
            <a:pPr algn="ctr">
              <a:lnSpc>
                <a:spcPts val="3919"/>
              </a:lnSpc>
            </a:pPr>
            <a:r>
              <a:rPr lang="en-US" sz="2799">
                <a:solidFill>
                  <a:srgbClr val="263B95"/>
                </a:solidFill>
                <a:latin typeface="Canva Sans Bold"/>
              </a:rPr>
              <a:t>Corr= 0.43</a:t>
            </a:r>
          </a:p>
        </p:txBody>
      </p:sp>
      <p:sp>
        <p:nvSpPr>
          <p:cNvPr id="23" name="TextBox 23"/>
          <p:cNvSpPr txBox="1"/>
          <p:nvPr/>
        </p:nvSpPr>
        <p:spPr>
          <a:xfrm>
            <a:off x="12970099" y="6289879"/>
            <a:ext cx="4029486" cy="481330"/>
          </a:xfrm>
          <a:prstGeom prst="rect">
            <a:avLst/>
          </a:prstGeom>
        </p:spPr>
        <p:txBody>
          <a:bodyPr lIns="0" tIns="0" rIns="0" bIns="0" rtlCol="0" anchor="t">
            <a:spAutoFit/>
          </a:bodyPr>
          <a:lstStyle/>
          <a:p>
            <a:pPr algn="ctr">
              <a:lnSpc>
                <a:spcPts val="3919"/>
              </a:lnSpc>
            </a:pPr>
            <a:r>
              <a:rPr lang="en-US" sz="2799">
                <a:solidFill>
                  <a:srgbClr val="263B95"/>
                </a:solidFill>
                <a:latin typeface="Canva Sans Bold"/>
              </a:rPr>
              <a:t>Corr= 0.35</a:t>
            </a:r>
          </a:p>
        </p:txBody>
      </p:sp>
    </p:spTree>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4260" y="861036"/>
            <a:ext cx="14374590" cy="6495532"/>
          </a:xfrm>
          <a:custGeom>
            <a:avLst/>
            <a:gdLst/>
            <a:ahLst/>
            <a:cxnLst/>
            <a:rect l="l" t="t" r="r" b="b"/>
            <a:pathLst>
              <a:path w="14374590" h="6495532">
                <a:moveTo>
                  <a:pt x="0" y="0"/>
                </a:moveTo>
                <a:lnTo>
                  <a:pt x="14374589" y="0"/>
                </a:lnTo>
                <a:lnTo>
                  <a:pt x="14374589" y="6495533"/>
                </a:lnTo>
                <a:lnTo>
                  <a:pt x="0" y="6495533"/>
                </a:lnTo>
                <a:lnTo>
                  <a:pt x="0" y="0"/>
                </a:lnTo>
                <a:close/>
              </a:path>
            </a:pathLst>
          </a:custGeom>
          <a:blipFill>
            <a:blip r:embed="rId3"/>
            <a:stretch>
              <a:fillRect/>
            </a:stretch>
          </a:blipFill>
        </p:spPr>
      </p:sp>
      <p:sp>
        <p:nvSpPr>
          <p:cNvPr id="3" name="TextBox 3"/>
          <p:cNvSpPr txBox="1"/>
          <p:nvPr/>
        </p:nvSpPr>
        <p:spPr>
          <a:xfrm>
            <a:off x="776498" y="8068780"/>
            <a:ext cx="17184557" cy="1811020"/>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Few notable differences in factors associated with</a:t>
            </a:r>
            <a:r>
              <a:rPr lang="en-US" sz="5199">
                <a:solidFill>
                  <a:srgbClr val="7FAECE"/>
                </a:solidFill>
                <a:latin typeface="Canva Sans Bold"/>
              </a:rPr>
              <a:t> </a:t>
            </a:r>
            <a:r>
              <a:rPr lang="en-US" sz="5199">
                <a:solidFill>
                  <a:srgbClr val="227C9D"/>
                </a:solidFill>
                <a:latin typeface="Canva Sans Bold"/>
              </a:rPr>
              <a:t>ANC4 </a:t>
            </a:r>
            <a:r>
              <a:rPr lang="en-US" sz="5199">
                <a:solidFill>
                  <a:srgbClr val="000000"/>
                </a:solidFill>
                <a:latin typeface="Canva Sans Bold"/>
              </a:rPr>
              <a:t>and </a:t>
            </a:r>
            <a:r>
              <a:rPr lang="en-US" sz="5199">
                <a:solidFill>
                  <a:srgbClr val="4FC0E8"/>
                </a:solidFill>
                <a:latin typeface="Canva Sans Bold"/>
              </a:rPr>
              <a:t>ANC8 </a:t>
            </a:r>
            <a:r>
              <a:rPr lang="en-US" sz="5199">
                <a:solidFill>
                  <a:srgbClr val="000000"/>
                </a:solidFill>
                <a:latin typeface="Canva Sans Bold"/>
              </a:rPr>
              <a:t>across all countries </a:t>
            </a:r>
          </a:p>
        </p:txBody>
      </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879" y="1462934"/>
            <a:ext cx="14239510" cy="6543114"/>
          </a:xfrm>
          <a:custGeom>
            <a:avLst/>
            <a:gdLst/>
            <a:ahLst/>
            <a:cxnLst/>
            <a:rect l="l" t="t" r="r" b="b"/>
            <a:pathLst>
              <a:path w="14239510" h="6543114">
                <a:moveTo>
                  <a:pt x="0" y="0"/>
                </a:moveTo>
                <a:lnTo>
                  <a:pt x="14239510" y="0"/>
                </a:lnTo>
                <a:lnTo>
                  <a:pt x="14239510" y="6543114"/>
                </a:lnTo>
                <a:lnTo>
                  <a:pt x="0" y="6543114"/>
                </a:lnTo>
                <a:lnTo>
                  <a:pt x="0" y="0"/>
                </a:lnTo>
                <a:close/>
              </a:path>
            </a:pathLst>
          </a:custGeom>
          <a:blipFill>
            <a:blip r:embed="rId3"/>
            <a:stretch>
              <a:fillRect/>
            </a:stretch>
          </a:blipFill>
        </p:spPr>
      </p:sp>
      <p:sp>
        <p:nvSpPr>
          <p:cNvPr id="3" name="TextBox 3"/>
          <p:cNvSpPr txBox="1"/>
          <p:nvPr/>
        </p:nvSpPr>
        <p:spPr>
          <a:xfrm>
            <a:off x="776498" y="8078305"/>
            <a:ext cx="17184557" cy="1623695"/>
          </a:xfrm>
          <a:prstGeom prst="rect">
            <a:avLst/>
          </a:prstGeom>
        </p:spPr>
        <p:txBody>
          <a:bodyPr lIns="0" tIns="0" rIns="0" bIns="0" rtlCol="0" anchor="t">
            <a:spAutoFit/>
          </a:bodyPr>
          <a:lstStyle/>
          <a:p>
            <a:pPr algn="ctr">
              <a:lnSpc>
                <a:spcPts val="6580"/>
              </a:lnSpc>
            </a:pPr>
            <a:r>
              <a:rPr lang="en-US" sz="4700">
                <a:solidFill>
                  <a:srgbClr val="000000"/>
                </a:solidFill>
                <a:latin typeface="Canva Sans Bold"/>
              </a:rPr>
              <a:t>No significant difference in odds of IPTP3 in most countries</a:t>
            </a:r>
          </a:p>
        </p:txBody>
      </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1" name="Freeform 21"/>
          <p:cNvSpPr/>
          <p:nvPr/>
        </p:nvSpPr>
        <p:spPr>
          <a:xfrm>
            <a:off x="3525924" y="687887"/>
            <a:ext cx="12328989" cy="8229600"/>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3"/>
            <a:stretch>
              <a:fillRect/>
            </a:stretch>
          </a:blipFill>
        </p:spPr>
      </p:sp>
      <p:sp>
        <p:nvSpPr>
          <p:cNvPr id="22" name="TextBox 22"/>
          <p:cNvSpPr txBox="1"/>
          <p:nvPr/>
        </p:nvSpPr>
        <p:spPr>
          <a:xfrm>
            <a:off x="789041" y="7376252"/>
            <a:ext cx="6982274" cy="1104900"/>
          </a:xfrm>
          <a:prstGeom prst="rect">
            <a:avLst/>
          </a:prstGeom>
        </p:spPr>
        <p:txBody>
          <a:bodyPr lIns="0" tIns="0" rIns="0" bIns="0" rtlCol="0" anchor="t">
            <a:spAutoFit/>
          </a:bodyPr>
          <a:lstStyle/>
          <a:p>
            <a:pPr marL="0" lvl="0" indent="0" algn="l">
              <a:lnSpc>
                <a:spcPts val="8640"/>
              </a:lnSpc>
              <a:spcBef>
                <a:spcPct val="0"/>
              </a:spcBef>
            </a:pPr>
            <a:r>
              <a:rPr lang="en-US" sz="7200">
                <a:solidFill>
                  <a:srgbClr val="B2CEDF"/>
                </a:solidFill>
                <a:latin typeface="Montserrat Classic Bold"/>
              </a:rPr>
              <a:t>CONCLUSIONS</a:t>
            </a:r>
          </a:p>
        </p:txBody>
      </p:sp>
    </p:spTree>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4909" y="1372752"/>
            <a:ext cx="10081777" cy="6502746"/>
          </a:xfrm>
          <a:custGeom>
            <a:avLst/>
            <a:gdLst/>
            <a:ahLst/>
            <a:cxnLst/>
            <a:rect l="l" t="t" r="r" b="b"/>
            <a:pathLst>
              <a:path w="10081777" h="6502746">
                <a:moveTo>
                  <a:pt x="0" y="0"/>
                </a:moveTo>
                <a:lnTo>
                  <a:pt x="10081776" y="0"/>
                </a:lnTo>
                <a:lnTo>
                  <a:pt x="10081776" y="6502746"/>
                </a:lnTo>
                <a:lnTo>
                  <a:pt x="0" y="6502746"/>
                </a:lnTo>
                <a:lnTo>
                  <a:pt x="0" y="0"/>
                </a:lnTo>
                <a:close/>
              </a:path>
            </a:pathLst>
          </a:custGeom>
          <a:blipFill>
            <a:blip r:embed="rId3"/>
            <a:stretch>
              <a:fillRect/>
            </a:stretch>
          </a:blipFill>
        </p:spPr>
      </p:sp>
      <p:sp>
        <p:nvSpPr>
          <p:cNvPr id="3" name="TextBox 3"/>
          <p:cNvSpPr txBox="1"/>
          <p:nvPr/>
        </p:nvSpPr>
        <p:spPr>
          <a:xfrm>
            <a:off x="424909" y="7780248"/>
            <a:ext cx="10081777" cy="887095"/>
          </a:xfrm>
          <a:prstGeom prst="rect">
            <a:avLst/>
          </a:prstGeom>
        </p:spPr>
        <p:txBody>
          <a:bodyPr lIns="0" tIns="0" rIns="0" bIns="0" rtlCol="0" anchor="t">
            <a:spAutoFit/>
          </a:bodyPr>
          <a:lstStyle/>
          <a:p>
            <a:pPr algn="ctr">
              <a:lnSpc>
                <a:spcPts val="7279"/>
              </a:lnSpc>
            </a:pPr>
            <a:r>
              <a:rPr lang="en-US" sz="5199">
                <a:solidFill>
                  <a:srgbClr val="000000"/>
                </a:solidFill>
                <a:latin typeface="Montserrat Classic Bold"/>
              </a:rPr>
              <a:t>Policy Implications</a:t>
            </a:r>
          </a:p>
        </p:txBody>
      </p:sp>
      <p:sp>
        <p:nvSpPr>
          <p:cNvPr id="4" name="TextBox 4"/>
          <p:cNvSpPr txBox="1"/>
          <p:nvPr/>
        </p:nvSpPr>
        <p:spPr>
          <a:xfrm>
            <a:off x="11262560" y="2362546"/>
            <a:ext cx="6641252" cy="4297680"/>
          </a:xfrm>
          <a:prstGeom prst="rect">
            <a:avLst/>
          </a:prstGeom>
        </p:spPr>
        <p:txBody>
          <a:bodyPr lIns="0" tIns="0" rIns="0" bIns="0" rtlCol="0" anchor="t">
            <a:spAutoFit/>
          </a:bodyPr>
          <a:lstStyle/>
          <a:p>
            <a:pPr marL="906780" lvl="1" indent="-453390">
              <a:lnSpc>
                <a:spcPts val="4200"/>
              </a:lnSpc>
              <a:buFont typeface="Arial"/>
              <a:buChar char="•"/>
            </a:pPr>
            <a:r>
              <a:rPr lang="en-US" sz="4200">
                <a:solidFill>
                  <a:srgbClr val="000000"/>
                </a:solidFill>
                <a:latin typeface="Montserrat Classic Bold"/>
              </a:rPr>
              <a:t>Goldilocks </a:t>
            </a:r>
          </a:p>
          <a:p>
            <a:pPr marL="1813560" lvl="2" indent="-604520">
              <a:lnSpc>
                <a:spcPts val="4200"/>
              </a:lnSpc>
              <a:buFont typeface="Arial"/>
              <a:buChar char="⚬"/>
            </a:pPr>
            <a:r>
              <a:rPr lang="en-US" sz="4200">
                <a:solidFill>
                  <a:srgbClr val="000000"/>
                </a:solidFill>
                <a:latin typeface="Montserrat Classic"/>
              </a:rPr>
              <a:t>Just right</a:t>
            </a:r>
          </a:p>
          <a:p>
            <a:pPr marL="1813560" lvl="2" indent="-604520">
              <a:lnSpc>
                <a:spcPts val="4200"/>
              </a:lnSpc>
              <a:buFont typeface="Arial"/>
              <a:buChar char="⚬"/>
            </a:pPr>
            <a:r>
              <a:rPr lang="en-US" sz="4200">
                <a:solidFill>
                  <a:srgbClr val="000000"/>
                </a:solidFill>
                <a:latin typeface="Montserrat Classic"/>
              </a:rPr>
              <a:t>Feasibility vs aspiration</a:t>
            </a:r>
          </a:p>
          <a:p>
            <a:pPr algn="l">
              <a:lnSpc>
                <a:spcPts val="4200"/>
              </a:lnSpc>
            </a:pPr>
            <a:endParaRPr lang="en-US" sz="4200">
              <a:solidFill>
                <a:srgbClr val="000000"/>
              </a:solidFill>
              <a:latin typeface="Montserrat Classic"/>
            </a:endParaRPr>
          </a:p>
          <a:p>
            <a:pPr marL="906780" lvl="1" indent="-453390">
              <a:lnSpc>
                <a:spcPts val="4200"/>
              </a:lnSpc>
              <a:buFont typeface="Arial"/>
              <a:buChar char="•"/>
            </a:pPr>
            <a:r>
              <a:rPr lang="en-US" sz="4200">
                <a:solidFill>
                  <a:srgbClr val="000000"/>
                </a:solidFill>
                <a:latin typeface="Montserrat Classic Bold"/>
              </a:rPr>
              <a:t> Do No Harm</a:t>
            </a:r>
          </a:p>
          <a:p>
            <a:pPr marL="1813560" lvl="2" indent="-604520">
              <a:lnSpc>
                <a:spcPts val="4200"/>
              </a:lnSpc>
              <a:buFont typeface="Arial"/>
              <a:buChar char="⚬"/>
            </a:pPr>
            <a:r>
              <a:rPr lang="en-US" sz="4200">
                <a:solidFill>
                  <a:srgbClr val="000000"/>
                </a:solidFill>
                <a:latin typeface="Montserrat Classic"/>
              </a:rPr>
              <a:t>Address inequity</a:t>
            </a:r>
          </a:p>
          <a:p>
            <a:pPr algn="l">
              <a:lnSpc>
                <a:spcPts val="4200"/>
              </a:lnSpc>
            </a:pPr>
            <a:endParaRPr lang="en-US" sz="4200">
              <a:solidFill>
                <a:srgbClr val="000000"/>
              </a:solidFill>
              <a:latin typeface="Montserrat Classic"/>
            </a:endParaRP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19" name="Freeform 19"/>
          <p:cNvSpPr/>
          <p:nvPr/>
        </p:nvSpPr>
        <p:spPr>
          <a:xfrm>
            <a:off x="1028700" y="1028700"/>
            <a:ext cx="9477985" cy="6314708"/>
          </a:xfrm>
          <a:custGeom>
            <a:avLst/>
            <a:gdLst/>
            <a:ahLst/>
            <a:cxnLst/>
            <a:rect l="l" t="t" r="r" b="b"/>
            <a:pathLst>
              <a:path w="9477985" h="6314708">
                <a:moveTo>
                  <a:pt x="0" y="0"/>
                </a:moveTo>
                <a:lnTo>
                  <a:pt x="9477985" y="0"/>
                </a:lnTo>
                <a:lnTo>
                  <a:pt x="9477985" y="6314708"/>
                </a:lnTo>
                <a:lnTo>
                  <a:pt x="0" y="6314708"/>
                </a:lnTo>
                <a:lnTo>
                  <a:pt x="0" y="0"/>
                </a:lnTo>
                <a:close/>
              </a:path>
            </a:pathLst>
          </a:custGeom>
          <a:blipFill>
            <a:blip r:embed="rId3"/>
            <a:stretch>
              <a:fillRect/>
            </a:stretch>
          </a:blipFill>
        </p:spPr>
      </p:sp>
      <p:sp>
        <p:nvSpPr>
          <p:cNvPr id="20" name="TextBox 20"/>
          <p:cNvSpPr txBox="1"/>
          <p:nvPr/>
        </p:nvSpPr>
        <p:spPr>
          <a:xfrm>
            <a:off x="424909" y="7780248"/>
            <a:ext cx="10081777" cy="887095"/>
          </a:xfrm>
          <a:prstGeom prst="rect">
            <a:avLst/>
          </a:prstGeom>
        </p:spPr>
        <p:txBody>
          <a:bodyPr lIns="0" tIns="0" rIns="0" bIns="0" rtlCol="0" anchor="t">
            <a:spAutoFit/>
          </a:bodyPr>
          <a:lstStyle/>
          <a:p>
            <a:pPr algn="ctr">
              <a:lnSpc>
                <a:spcPts val="7279"/>
              </a:lnSpc>
            </a:pPr>
            <a:r>
              <a:rPr lang="en-US" sz="5199">
                <a:solidFill>
                  <a:srgbClr val="000000"/>
                </a:solidFill>
                <a:latin typeface="Montserrat Classic Bold"/>
              </a:rPr>
              <a:t>Policy Implications</a:t>
            </a:r>
          </a:p>
        </p:txBody>
      </p:sp>
      <p:sp>
        <p:nvSpPr>
          <p:cNvPr id="21" name="TextBox 21"/>
          <p:cNvSpPr txBox="1"/>
          <p:nvPr/>
        </p:nvSpPr>
        <p:spPr>
          <a:xfrm>
            <a:off x="11262560" y="1619682"/>
            <a:ext cx="6641252" cy="3764280"/>
          </a:xfrm>
          <a:prstGeom prst="rect">
            <a:avLst/>
          </a:prstGeom>
        </p:spPr>
        <p:txBody>
          <a:bodyPr lIns="0" tIns="0" rIns="0" bIns="0" rtlCol="0" anchor="t">
            <a:spAutoFit/>
          </a:bodyPr>
          <a:lstStyle/>
          <a:p>
            <a:pPr>
              <a:lnSpc>
                <a:spcPts val="4200"/>
              </a:lnSpc>
            </a:pPr>
            <a:endParaRPr/>
          </a:p>
          <a:p>
            <a:pPr marL="906780" lvl="1" indent="-453390">
              <a:lnSpc>
                <a:spcPts val="4200"/>
              </a:lnSpc>
              <a:buFont typeface="Arial"/>
              <a:buChar char="•"/>
            </a:pPr>
            <a:r>
              <a:rPr lang="en-US" sz="4200">
                <a:solidFill>
                  <a:srgbClr val="000000"/>
                </a:solidFill>
                <a:latin typeface="Montserrat Classic Bold"/>
              </a:rPr>
              <a:t>Policy= implement</a:t>
            </a:r>
          </a:p>
          <a:p>
            <a:pPr marL="1813560" lvl="2" indent="-604520">
              <a:lnSpc>
                <a:spcPts val="4200"/>
              </a:lnSpc>
              <a:buFont typeface="Arial"/>
              <a:buChar char="⚬"/>
            </a:pPr>
            <a:r>
              <a:rPr lang="en-US" sz="4200">
                <a:solidFill>
                  <a:srgbClr val="000000"/>
                </a:solidFill>
                <a:latin typeface="Montserrat Classic"/>
              </a:rPr>
              <a:t>Act now</a:t>
            </a:r>
          </a:p>
          <a:p>
            <a:pPr>
              <a:lnSpc>
                <a:spcPts val="4200"/>
              </a:lnSpc>
            </a:pPr>
            <a:endParaRPr lang="en-US" sz="4200">
              <a:solidFill>
                <a:srgbClr val="000000"/>
              </a:solidFill>
              <a:latin typeface="Montserrat Classic"/>
            </a:endParaRPr>
          </a:p>
          <a:p>
            <a:pPr marL="906780" lvl="1" indent="-453390">
              <a:lnSpc>
                <a:spcPts val="4200"/>
              </a:lnSpc>
              <a:buFont typeface="Arial"/>
              <a:buChar char="•"/>
            </a:pPr>
            <a:r>
              <a:rPr lang="en-US" sz="4200">
                <a:solidFill>
                  <a:srgbClr val="000000"/>
                </a:solidFill>
                <a:latin typeface="Montserrat Classic Bold"/>
              </a:rPr>
              <a:t>Policy=empower</a:t>
            </a:r>
          </a:p>
          <a:p>
            <a:pPr marL="1813560" lvl="2" indent="-604520">
              <a:lnSpc>
                <a:spcPts val="4200"/>
              </a:lnSpc>
              <a:buFont typeface="Arial"/>
              <a:buChar char="⚬"/>
            </a:pPr>
            <a:r>
              <a:rPr lang="en-US" sz="4200">
                <a:solidFill>
                  <a:srgbClr val="000000"/>
                </a:solidFill>
                <a:latin typeface="Montserrat Classic"/>
              </a:rPr>
              <a:t>Resilience</a:t>
            </a:r>
          </a:p>
          <a:p>
            <a:pPr algn="l">
              <a:lnSpc>
                <a:spcPts val="4200"/>
              </a:lnSpc>
            </a:pPr>
            <a:endParaRPr lang="en-US" sz="4200">
              <a:solidFill>
                <a:srgbClr val="000000"/>
              </a:solidFill>
              <a:latin typeface="Montserrat Classic"/>
            </a:endParaRPr>
          </a:p>
        </p:txBody>
      </p:sp>
      <p:sp>
        <p:nvSpPr>
          <p:cNvPr id="22" name="TextBox 22"/>
          <p:cNvSpPr txBox="1"/>
          <p:nvPr/>
        </p:nvSpPr>
        <p:spPr>
          <a:xfrm>
            <a:off x="1978372" y="6049864"/>
            <a:ext cx="7165628" cy="815340"/>
          </a:xfrm>
          <a:prstGeom prst="rect">
            <a:avLst/>
          </a:prstGeom>
        </p:spPr>
        <p:txBody>
          <a:bodyPr lIns="0" tIns="0" rIns="0" bIns="0" rtlCol="0" anchor="t">
            <a:spAutoFit/>
          </a:bodyPr>
          <a:lstStyle/>
          <a:p>
            <a:pPr algn="ctr">
              <a:lnSpc>
                <a:spcPts val="3359"/>
              </a:lnSpc>
            </a:pPr>
            <a:r>
              <a:rPr lang="en-US" sz="2400">
                <a:solidFill>
                  <a:srgbClr val="FFFFFF"/>
                </a:solidFill>
                <a:latin typeface="Canva Sans Bold Italics"/>
              </a:rPr>
              <a:t>"The best time to plant a tree was 20 years ago. The second best time is now." - Chinese Proverb</a:t>
            </a:r>
          </a:p>
        </p:txBody>
      </p:sp>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38" y="719053"/>
            <a:ext cx="10156718" cy="7730628"/>
          </a:xfrm>
          <a:custGeom>
            <a:avLst/>
            <a:gdLst/>
            <a:ahLst/>
            <a:cxnLst/>
            <a:rect l="l" t="t" r="r" b="b"/>
            <a:pathLst>
              <a:path w="10156718" h="7730628">
                <a:moveTo>
                  <a:pt x="0" y="0"/>
                </a:moveTo>
                <a:lnTo>
                  <a:pt x="10156718" y="0"/>
                </a:lnTo>
                <a:lnTo>
                  <a:pt x="10156718" y="7730627"/>
                </a:lnTo>
                <a:lnTo>
                  <a:pt x="0" y="7730627"/>
                </a:lnTo>
                <a:lnTo>
                  <a:pt x="0" y="0"/>
                </a:lnTo>
                <a:close/>
              </a:path>
            </a:pathLst>
          </a:custGeom>
          <a:blipFill>
            <a:blip r:embed="rId3"/>
            <a:stretch>
              <a:fillRect r="-14241"/>
            </a:stretch>
          </a:blipFill>
        </p:spPr>
      </p:sp>
      <p:sp>
        <p:nvSpPr>
          <p:cNvPr id="3" name="TextBox 3"/>
          <p:cNvSpPr txBox="1"/>
          <p:nvPr/>
        </p:nvSpPr>
        <p:spPr>
          <a:xfrm>
            <a:off x="169541" y="8371205"/>
            <a:ext cx="10081777" cy="887095"/>
          </a:xfrm>
          <a:prstGeom prst="rect">
            <a:avLst/>
          </a:prstGeom>
        </p:spPr>
        <p:txBody>
          <a:bodyPr lIns="0" tIns="0" rIns="0" bIns="0" rtlCol="0" anchor="t">
            <a:spAutoFit/>
          </a:bodyPr>
          <a:lstStyle/>
          <a:p>
            <a:pPr algn="ctr">
              <a:lnSpc>
                <a:spcPts val="7279"/>
              </a:lnSpc>
            </a:pPr>
            <a:r>
              <a:rPr lang="en-US" sz="5199">
                <a:solidFill>
                  <a:srgbClr val="000000"/>
                </a:solidFill>
                <a:latin typeface="Montserrat Classic Bold"/>
              </a:rPr>
              <a:t>Programmatic Implications</a:t>
            </a:r>
          </a:p>
        </p:txBody>
      </p:sp>
      <p:sp>
        <p:nvSpPr>
          <p:cNvPr id="4" name="TextBox 4"/>
          <p:cNvSpPr txBox="1"/>
          <p:nvPr/>
        </p:nvSpPr>
        <p:spPr>
          <a:xfrm>
            <a:off x="10365789" y="1170988"/>
            <a:ext cx="7330469" cy="6874383"/>
          </a:xfrm>
          <a:prstGeom prst="rect">
            <a:avLst/>
          </a:prstGeom>
        </p:spPr>
        <p:txBody>
          <a:bodyPr lIns="0" tIns="0" rIns="0" bIns="0" rtlCol="0" anchor="t">
            <a:spAutoFit/>
          </a:bodyPr>
          <a:lstStyle/>
          <a:p>
            <a:pPr>
              <a:lnSpc>
                <a:spcPts val="4536"/>
              </a:lnSpc>
            </a:pPr>
            <a:r>
              <a:rPr lang="en-US" sz="4200">
                <a:solidFill>
                  <a:srgbClr val="000000"/>
                </a:solidFill>
                <a:latin typeface="Montserrat Classic Bold"/>
              </a:rPr>
              <a:t>Improving ANC2+</a:t>
            </a:r>
          </a:p>
          <a:p>
            <a:pPr marL="906780" lvl="1" indent="-453390">
              <a:lnSpc>
                <a:spcPts val="4536"/>
              </a:lnSpc>
              <a:buFont typeface="Arial"/>
              <a:buChar char="•"/>
            </a:pPr>
            <a:r>
              <a:rPr lang="en-US" sz="4200">
                <a:solidFill>
                  <a:srgbClr val="000000"/>
                </a:solidFill>
                <a:latin typeface="Montserrat Classic Bold"/>
              </a:rPr>
              <a:t>Demand </a:t>
            </a:r>
          </a:p>
          <a:p>
            <a:pPr marL="1813560" lvl="2" indent="-604520">
              <a:lnSpc>
                <a:spcPts val="4536"/>
              </a:lnSpc>
              <a:buFont typeface="Arial"/>
              <a:buChar char="⚬"/>
            </a:pPr>
            <a:r>
              <a:rPr lang="en-US" sz="4200">
                <a:solidFill>
                  <a:srgbClr val="000000"/>
                </a:solidFill>
                <a:latin typeface="Montserrat Classic"/>
              </a:rPr>
              <a:t>Social and behavior change</a:t>
            </a:r>
          </a:p>
          <a:p>
            <a:pPr marL="2720340" lvl="3" indent="-680085">
              <a:lnSpc>
                <a:spcPts val="4536"/>
              </a:lnSpc>
              <a:buFont typeface="Arial"/>
              <a:buChar char="￭"/>
            </a:pPr>
            <a:r>
              <a:rPr lang="en-US" sz="4200">
                <a:solidFill>
                  <a:srgbClr val="000000"/>
                </a:solidFill>
                <a:latin typeface="Montserrat Classic"/>
              </a:rPr>
              <a:t>mHealth </a:t>
            </a:r>
          </a:p>
          <a:p>
            <a:pPr marL="2720340" lvl="3" indent="-680085">
              <a:lnSpc>
                <a:spcPts val="4536"/>
              </a:lnSpc>
              <a:buFont typeface="Arial"/>
              <a:buChar char="￭"/>
            </a:pPr>
            <a:r>
              <a:rPr lang="en-US" sz="4200">
                <a:solidFill>
                  <a:srgbClr val="000000"/>
                </a:solidFill>
                <a:latin typeface="Montserrat Classic"/>
              </a:rPr>
              <a:t>CHW Education</a:t>
            </a:r>
          </a:p>
          <a:p>
            <a:pPr marL="2720340" lvl="3" indent="-680085">
              <a:lnSpc>
                <a:spcPts val="4536"/>
              </a:lnSpc>
              <a:buFont typeface="Arial"/>
              <a:buChar char="￭"/>
            </a:pPr>
            <a:r>
              <a:rPr lang="en-US" sz="4200">
                <a:solidFill>
                  <a:srgbClr val="000000"/>
                </a:solidFill>
                <a:latin typeface="Montserrat Classic"/>
              </a:rPr>
              <a:t>Group ANC</a:t>
            </a:r>
          </a:p>
          <a:p>
            <a:pPr marL="906780" lvl="1" indent="-453390">
              <a:lnSpc>
                <a:spcPts val="4536"/>
              </a:lnSpc>
              <a:buFont typeface="Arial"/>
              <a:buChar char="•"/>
            </a:pPr>
            <a:r>
              <a:rPr lang="en-US" sz="4200">
                <a:solidFill>
                  <a:srgbClr val="000000"/>
                </a:solidFill>
                <a:latin typeface="Montserrat Classic Bold"/>
              </a:rPr>
              <a:t>Supply</a:t>
            </a:r>
          </a:p>
          <a:p>
            <a:pPr marL="1813560" lvl="2" indent="-604520">
              <a:lnSpc>
                <a:spcPts val="4536"/>
              </a:lnSpc>
              <a:buFont typeface="Arial"/>
              <a:buChar char="⚬"/>
            </a:pPr>
            <a:r>
              <a:rPr lang="en-US" sz="4200">
                <a:solidFill>
                  <a:srgbClr val="000000"/>
                </a:solidFill>
                <a:latin typeface="Montserrat Classic"/>
              </a:rPr>
              <a:t>Community ANC</a:t>
            </a:r>
          </a:p>
          <a:p>
            <a:pPr marL="1813560" lvl="2" indent="-604520">
              <a:lnSpc>
                <a:spcPts val="4536"/>
              </a:lnSpc>
              <a:buFont typeface="Arial"/>
              <a:buChar char="⚬"/>
            </a:pPr>
            <a:r>
              <a:rPr lang="en-US" sz="4200">
                <a:solidFill>
                  <a:srgbClr val="000000"/>
                </a:solidFill>
                <a:latin typeface="Montserrat Classic"/>
              </a:rPr>
              <a:t>Health system strengthening</a:t>
            </a:r>
          </a:p>
          <a:p>
            <a:pPr algn="l">
              <a:lnSpc>
                <a:spcPts val="4536"/>
              </a:lnSpc>
            </a:pPr>
            <a:endParaRPr lang="en-US" sz="4200">
              <a:solidFill>
                <a:srgbClr val="000000"/>
              </a:solidFill>
              <a:latin typeface="Montserrat Classic"/>
            </a:endParaRP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19" name="Freeform 19"/>
          <p:cNvSpPr/>
          <p:nvPr/>
        </p:nvSpPr>
        <p:spPr>
          <a:xfrm>
            <a:off x="0" y="1135271"/>
            <a:ext cx="10997414" cy="7327027"/>
          </a:xfrm>
          <a:custGeom>
            <a:avLst/>
            <a:gdLst/>
            <a:ahLst/>
            <a:cxnLst/>
            <a:rect l="l" t="t" r="r" b="b"/>
            <a:pathLst>
              <a:path w="10997414" h="7327027">
                <a:moveTo>
                  <a:pt x="0" y="0"/>
                </a:moveTo>
                <a:lnTo>
                  <a:pt x="10997414" y="0"/>
                </a:lnTo>
                <a:lnTo>
                  <a:pt x="10997414" y="7327027"/>
                </a:lnTo>
                <a:lnTo>
                  <a:pt x="0" y="7327027"/>
                </a:lnTo>
                <a:lnTo>
                  <a:pt x="0" y="0"/>
                </a:lnTo>
                <a:close/>
              </a:path>
            </a:pathLst>
          </a:custGeom>
          <a:blipFill>
            <a:blip r:embed="rId3"/>
            <a:stretch>
              <a:fillRect/>
            </a:stretch>
          </a:blipFill>
        </p:spPr>
      </p:sp>
      <p:sp>
        <p:nvSpPr>
          <p:cNvPr id="20" name="TextBox 20"/>
          <p:cNvSpPr txBox="1"/>
          <p:nvPr/>
        </p:nvSpPr>
        <p:spPr>
          <a:xfrm>
            <a:off x="469738" y="8681373"/>
            <a:ext cx="10081777" cy="887095"/>
          </a:xfrm>
          <a:prstGeom prst="rect">
            <a:avLst/>
          </a:prstGeom>
        </p:spPr>
        <p:txBody>
          <a:bodyPr lIns="0" tIns="0" rIns="0" bIns="0" rtlCol="0" anchor="t">
            <a:spAutoFit/>
          </a:bodyPr>
          <a:lstStyle/>
          <a:p>
            <a:pPr algn="ctr">
              <a:lnSpc>
                <a:spcPts val="7279"/>
              </a:lnSpc>
            </a:pPr>
            <a:r>
              <a:rPr lang="en-US" sz="5199">
                <a:solidFill>
                  <a:srgbClr val="000000"/>
                </a:solidFill>
                <a:latin typeface="Montserrat Classic Bold"/>
              </a:rPr>
              <a:t>Research Implications</a:t>
            </a:r>
          </a:p>
        </p:txBody>
      </p:sp>
      <p:sp>
        <p:nvSpPr>
          <p:cNvPr id="21" name="TextBox 21"/>
          <p:cNvSpPr txBox="1"/>
          <p:nvPr/>
        </p:nvSpPr>
        <p:spPr>
          <a:xfrm>
            <a:off x="11326744" y="1076325"/>
            <a:ext cx="6369514" cy="7440252"/>
          </a:xfrm>
          <a:prstGeom prst="rect">
            <a:avLst/>
          </a:prstGeom>
        </p:spPr>
        <p:txBody>
          <a:bodyPr lIns="0" tIns="0" rIns="0" bIns="0" rtlCol="0" anchor="t">
            <a:spAutoFit/>
          </a:bodyPr>
          <a:lstStyle/>
          <a:p>
            <a:pPr>
              <a:lnSpc>
                <a:spcPts val="5316"/>
              </a:lnSpc>
            </a:pPr>
            <a:r>
              <a:rPr lang="en-US" sz="4922">
                <a:solidFill>
                  <a:srgbClr val="000000"/>
                </a:solidFill>
                <a:latin typeface="Montserrat Classic Bold"/>
              </a:rPr>
              <a:t>Persisting Gaps in GANC</a:t>
            </a:r>
          </a:p>
          <a:p>
            <a:pPr marL="1062722" lvl="1" indent="-531361">
              <a:lnSpc>
                <a:spcPts val="5316"/>
              </a:lnSpc>
              <a:buFont typeface="Arial"/>
              <a:buChar char="•"/>
            </a:pPr>
            <a:r>
              <a:rPr lang="en-US" sz="4922">
                <a:solidFill>
                  <a:srgbClr val="000000"/>
                </a:solidFill>
                <a:latin typeface="Montserrat Classic"/>
              </a:rPr>
              <a:t>Effect on # ANC contacts</a:t>
            </a:r>
          </a:p>
          <a:p>
            <a:pPr marL="1062722" lvl="1" indent="-531361">
              <a:lnSpc>
                <a:spcPts val="5316"/>
              </a:lnSpc>
              <a:buFont typeface="Arial"/>
              <a:buChar char="•"/>
            </a:pPr>
            <a:r>
              <a:rPr lang="en-US" sz="4922">
                <a:solidFill>
                  <a:srgbClr val="000000"/>
                </a:solidFill>
                <a:latin typeface="Montserrat Classic"/>
              </a:rPr>
              <a:t>Optimal group size, frequency, and content</a:t>
            </a:r>
          </a:p>
          <a:p>
            <a:pPr marL="1062722" lvl="1" indent="-531361" algn="l">
              <a:lnSpc>
                <a:spcPts val="5316"/>
              </a:lnSpc>
              <a:buFont typeface="Arial"/>
              <a:buChar char="•"/>
            </a:pPr>
            <a:r>
              <a:rPr lang="en-US" sz="4922">
                <a:solidFill>
                  <a:srgbClr val="000000"/>
                </a:solidFill>
                <a:latin typeface="Montserrat Classic"/>
              </a:rPr>
              <a:t>Feasibility, acceptability and cost-effectiveness</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164146" y="8903895"/>
            <a:ext cx="10489295" cy="514350"/>
          </a:xfrm>
          <a:prstGeom prst="rect">
            <a:avLst/>
          </a:prstGeom>
          <a:solidFill>
            <a:srgbClr val="6BA0C1"/>
          </a:solidFill>
        </p:spPr>
      </p:sp>
      <p:sp>
        <p:nvSpPr>
          <p:cNvPr id="3" name="Freeform 3"/>
          <p:cNvSpPr/>
          <p:nvPr/>
        </p:nvSpPr>
        <p:spPr>
          <a:xfrm>
            <a:off x="0"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3"/>
            <a:stretch>
              <a:fillRect/>
            </a:stretch>
          </a:blipFill>
        </p:spPr>
      </p:sp>
      <p:grpSp>
        <p:nvGrpSpPr>
          <p:cNvPr id="4" name="Group 4"/>
          <p:cNvGrpSpPr/>
          <p:nvPr/>
        </p:nvGrpSpPr>
        <p:grpSpPr>
          <a:xfrm>
            <a:off x="9144000" y="1239898"/>
            <a:ext cx="7205129" cy="5985794"/>
            <a:chOff x="0" y="0"/>
            <a:chExt cx="9606838" cy="7981059"/>
          </a:xfrm>
        </p:grpSpPr>
        <p:sp>
          <p:nvSpPr>
            <p:cNvPr id="5" name="TextBox 5"/>
            <p:cNvSpPr txBox="1"/>
            <p:nvPr/>
          </p:nvSpPr>
          <p:spPr>
            <a:xfrm>
              <a:off x="0" y="47625"/>
              <a:ext cx="9606838" cy="1870789"/>
            </a:xfrm>
            <a:prstGeom prst="rect">
              <a:avLst/>
            </a:prstGeom>
          </p:spPr>
          <p:txBody>
            <a:bodyPr lIns="0" tIns="0" rIns="0" bIns="0" rtlCol="0" anchor="t">
              <a:spAutoFit/>
            </a:bodyPr>
            <a:lstStyle/>
            <a:p>
              <a:pPr marL="0" lvl="0" indent="0" algn="ctr">
                <a:lnSpc>
                  <a:spcPts val="10894"/>
                </a:lnSpc>
              </a:pPr>
              <a:r>
                <a:rPr lang="en-US" sz="9473" spc="-123">
                  <a:solidFill>
                    <a:srgbClr val="200B47"/>
                  </a:solidFill>
                  <a:latin typeface="Montserrat Classic Bold"/>
                </a:rPr>
                <a:t> Outline</a:t>
              </a:r>
            </a:p>
          </p:txBody>
        </p:sp>
        <p:sp>
          <p:nvSpPr>
            <p:cNvPr id="6" name="TextBox 6"/>
            <p:cNvSpPr txBox="1"/>
            <p:nvPr/>
          </p:nvSpPr>
          <p:spPr>
            <a:xfrm>
              <a:off x="0" y="2594128"/>
              <a:ext cx="9606838" cy="5386931"/>
            </a:xfrm>
            <a:prstGeom prst="rect">
              <a:avLst/>
            </a:prstGeom>
          </p:spPr>
          <p:txBody>
            <a:bodyPr lIns="0" tIns="0" rIns="0" bIns="0" rtlCol="0" anchor="t">
              <a:spAutoFit/>
            </a:bodyPr>
            <a:lstStyle/>
            <a:p>
              <a:pPr marL="909073" lvl="1" indent="-454536">
                <a:lnSpc>
                  <a:spcPts val="6315"/>
                </a:lnSpc>
                <a:spcBef>
                  <a:spcPts val="315"/>
                </a:spcBef>
                <a:buFont typeface="Arial"/>
                <a:buChar char="•"/>
              </a:pPr>
              <a:r>
                <a:rPr lang="en-US" sz="4210">
                  <a:solidFill>
                    <a:srgbClr val="200B47"/>
                  </a:solidFill>
                  <a:latin typeface="Montserrat Classic"/>
                </a:rPr>
                <a:t>Reflexivity</a:t>
              </a:r>
            </a:p>
            <a:p>
              <a:pPr marL="909073" lvl="1" indent="-454536">
                <a:lnSpc>
                  <a:spcPts val="6315"/>
                </a:lnSpc>
                <a:spcBef>
                  <a:spcPts val="315"/>
                </a:spcBef>
                <a:buFont typeface="Arial"/>
                <a:buChar char="•"/>
              </a:pPr>
              <a:r>
                <a:rPr lang="en-US" sz="4210">
                  <a:solidFill>
                    <a:srgbClr val="200B47"/>
                  </a:solidFill>
                  <a:latin typeface="Montserrat Classic"/>
                </a:rPr>
                <a:t>Background</a:t>
              </a:r>
            </a:p>
            <a:p>
              <a:pPr marL="909073" lvl="1" indent="-454536">
                <a:lnSpc>
                  <a:spcPts val="6315"/>
                </a:lnSpc>
                <a:spcBef>
                  <a:spcPts val="315"/>
                </a:spcBef>
                <a:buFont typeface="Arial"/>
                <a:buChar char="•"/>
              </a:pPr>
              <a:r>
                <a:rPr lang="en-US" sz="4210">
                  <a:solidFill>
                    <a:srgbClr val="200B47"/>
                  </a:solidFill>
                  <a:latin typeface="Montserrat Classic"/>
                </a:rPr>
                <a:t>Methodology</a:t>
              </a:r>
            </a:p>
            <a:p>
              <a:pPr marL="909073" lvl="1" indent="-454536">
                <a:lnSpc>
                  <a:spcPts val="6315"/>
                </a:lnSpc>
                <a:spcBef>
                  <a:spcPts val="315"/>
                </a:spcBef>
                <a:buFont typeface="Arial"/>
                <a:buChar char="•"/>
              </a:pPr>
              <a:r>
                <a:rPr lang="en-US" sz="4210">
                  <a:solidFill>
                    <a:srgbClr val="200B47"/>
                  </a:solidFill>
                  <a:latin typeface="Montserrat Classic"/>
                </a:rPr>
                <a:t>Results </a:t>
              </a:r>
            </a:p>
            <a:p>
              <a:pPr marL="909073" lvl="1" indent="-454536">
                <a:lnSpc>
                  <a:spcPts val="6315"/>
                </a:lnSpc>
                <a:spcBef>
                  <a:spcPts val="315"/>
                </a:spcBef>
                <a:buFont typeface="Arial"/>
                <a:buChar char="•"/>
              </a:pPr>
              <a:r>
                <a:rPr lang="en-US" sz="4210">
                  <a:solidFill>
                    <a:srgbClr val="200B47"/>
                  </a:solidFill>
                  <a:latin typeface="Montserrat Classic"/>
                </a:rPr>
                <a:t>Conclusions</a:t>
              </a:r>
            </a:p>
          </p:txBody>
        </p:sp>
      </p:grpSp>
    </p:spTree>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19" name="Freeform 19"/>
          <p:cNvSpPr/>
          <p:nvPr/>
        </p:nvSpPr>
        <p:spPr>
          <a:xfrm>
            <a:off x="0" y="1028700"/>
            <a:ext cx="10722681" cy="6711485"/>
          </a:xfrm>
          <a:custGeom>
            <a:avLst/>
            <a:gdLst/>
            <a:ahLst/>
            <a:cxnLst/>
            <a:rect l="l" t="t" r="r" b="b"/>
            <a:pathLst>
              <a:path w="10722681" h="6711485">
                <a:moveTo>
                  <a:pt x="0" y="0"/>
                </a:moveTo>
                <a:lnTo>
                  <a:pt x="10722681" y="0"/>
                </a:lnTo>
                <a:lnTo>
                  <a:pt x="10722681" y="6711485"/>
                </a:lnTo>
                <a:lnTo>
                  <a:pt x="0" y="6711485"/>
                </a:lnTo>
                <a:lnTo>
                  <a:pt x="0" y="0"/>
                </a:lnTo>
                <a:close/>
              </a:path>
            </a:pathLst>
          </a:custGeom>
          <a:blipFill>
            <a:blip r:embed="rId3"/>
            <a:stretch>
              <a:fillRect r="-11273"/>
            </a:stretch>
          </a:blipFill>
        </p:spPr>
      </p:sp>
      <p:sp>
        <p:nvSpPr>
          <p:cNvPr id="20" name="TextBox 20"/>
          <p:cNvSpPr txBox="1"/>
          <p:nvPr/>
        </p:nvSpPr>
        <p:spPr>
          <a:xfrm>
            <a:off x="-1281669" y="8318237"/>
            <a:ext cx="13878714" cy="887095"/>
          </a:xfrm>
          <a:prstGeom prst="rect">
            <a:avLst/>
          </a:prstGeom>
        </p:spPr>
        <p:txBody>
          <a:bodyPr lIns="0" tIns="0" rIns="0" bIns="0" rtlCol="0" anchor="t">
            <a:spAutoFit/>
          </a:bodyPr>
          <a:lstStyle/>
          <a:p>
            <a:pPr algn="ctr">
              <a:lnSpc>
                <a:spcPts val="7279"/>
              </a:lnSpc>
            </a:pPr>
            <a:r>
              <a:rPr lang="en-US" sz="5199">
                <a:solidFill>
                  <a:srgbClr val="000000"/>
                </a:solidFill>
                <a:latin typeface="Montserrat Classic Bold"/>
              </a:rPr>
              <a:t>Research Implications</a:t>
            </a:r>
          </a:p>
        </p:txBody>
      </p:sp>
      <p:sp>
        <p:nvSpPr>
          <p:cNvPr id="21" name="TextBox 21"/>
          <p:cNvSpPr txBox="1"/>
          <p:nvPr/>
        </p:nvSpPr>
        <p:spPr>
          <a:xfrm>
            <a:off x="10722681" y="1076325"/>
            <a:ext cx="7801901" cy="5827303"/>
          </a:xfrm>
          <a:prstGeom prst="rect">
            <a:avLst/>
          </a:prstGeom>
        </p:spPr>
        <p:txBody>
          <a:bodyPr lIns="0" tIns="0" rIns="0" bIns="0" rtlCol="0" anchor="t">
            <a:spAutoFit/>
          </a:bodyPr>
          <a:lstStyle/>
          <a:p>
            <a:pPr>
              <a:lnSpc>
                <a:spcPts val="4583"/>
              </a:lnSpc>
            </a:pPr>
            <a:r>
              <a:rPr lang="en-US" sz="4243">
                <a:solidFill>
                  <a:srgbClr val="000000"/>
                </a:solidFill>
                <a:latin typeface="Montserrat Classic Bold"/>
              </a:rPr>
              <a:t>Persisting Gaps in SBC</a:t>
            </a:r>
          </a:p>
          <a:p>
            <a:pPr marL="916266" lvl="1" indent="-458133">
              <a:lnSpc>
                <a:spcPts val="4583"/>
              </a:lnSpc>
              <a:buFont typeface="Arial"/>
              <a:buChar char="•"/>
            </a:pPr>
            <a:r>
              <a:rPr lang="en-US" sz="4243">
                <a:solidFill>
                  <a:srgbClr val="000000"/>
                </a:solidFill>
                <a:latin typeface="Montserrat Classic"/>
              </a:rPr>
              <a:t>Optimal methods for community-based interventions </a:t>
            </a:r>
          </a:p>
          <a:p>
            <a:pPr marL="916266" lvl="1" indent="-458133">
              <a:lnSpc>
                <a:spcPts val="4583"/>
              </a:lnSpc>
              <a:buFont typeface="Arial"/>
              <a:buChar char="•"/>
            </a:pPr>
            <a:r>
              <a:rPr lang="en-US" sz="4243">
                <a:solidFill>
                  <a:srgbClr val="000000"/>
                </a:solidFill>
                <a:latin typeface="Montserrat Classic"/>
              </a:rPr>
              <a:t>How to integrate community-based mobilization efforts with health systems</a:t>
            </a:r>
          </a:p>
          <a:p>
            <a:pPr>
              <a:lnSpc>
                <a:spcPts val="4583"/>
              </a:lnSpc>
            </a:pPr>
            <a:endParaRPr lang="en-US" sz="4243">
              <a:solidFill>
                <a:srgbClr val="000000"/>
              </a:solidFill>
              <a:latin typeface="Montserrat Classic"/>
            </a:endParaRPr>
          </a:p>
          <a:p>
            <a:pPr algn="l">
              <a:lnSpc>
                <a:spcPts val="4583"/>
              </a:lnSpc>
            </a:pPr>
            <a:endParaRPr lang="en-US" sz="4243">
              <a:solidFill>
                <a:srgbClr val="000000"/>
              </a:solidFill>
              <a:latin typeface="Montserrat Classic"/>
            </a:endParaRPr>
          </a:p>
        </p:txBody>
      </p:sp>
    </p:spTree>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9F002F"/>
            </a:solidFill>
          </p:spPr>
        </p:sp>
      </p:grpSp>
      <p:sp>
        <p:nvSpPr>
          <p:cNvPr id="19" name="TextBox 19"/>
          <p:cNvSpPr txBox="1"/>
          <p:nvPr/>
        </p:nvSpPr>
        <p:spPr>
          <a:xfrm>
            <a:off x="9434384" y="1588623"/>
            <a:ext cx="8853616" cy="4466586"/>
          </a:xfrm>
          <a:prstGeom prst="rect">
            <a:avLst/>
          </a:prstGeom>
        </p:spPr>
        <p:txBody>
          <a:bodyPr lIns="0" tIns="0" rIns="0" bIns="0" rtlCol="0" anchor="t">
            <a:spAutoFit/>
          </a:bodyPr>
          <a:lstStyle/>
          <a:p>
            <a:pPr algn="ctr">
              <a:lnSpc>
                <a:spcPts val="12880"/>
              </a:lnSpc>
            </a:pPr>
            <a:r>
              <a:rPr lang="en-US" sz="9200">
                <a:solidFill>
                  <a:srgbClr val="000000"/>
                </a:solidFill>
                <a:latin typeface="Montserrat Classic Bold"/>
              </a:rPr>
              <a:t>Next Steps</a:t>
            </a:r>
          </a:p>
          <a:p>
            <a:pPr algn="ctr">
              <a:lnSpc>
                <a:spcPts val="11340"/>
              </a:lnSpc>
            </a:pPr>
            <a:r>
              <a:rPr lang="en-US" sz="8100">
                <a:solidFill>
                  <a:srgbClr val="000000"/>
                </a:solidFill>
                <a:latin typeface="Montserrat Classic Bold"/>
              </a:rPr>
              <a:t>Drafting a manuscript</a:t>
            </a:r>
          </a:p>
        </p:txBody>
      </p:sp>
      <p:sp>
        <p:nvSpPr>
          <p:cNvPr id="20" name="TextBox 20"/>
          <p:cNvSpPr txBox="1"/>
          <p:nvPr/>
        </p:nvSpPr>
        <p:spPr>
          <a:xfrm>
            <a:off x="9948091" y="7149757"/>
            <a:ext cx="8052292" cy="1811020"/>
          </a:xfrm>
          <a:prstGeom prst="rect">
            <a:avLst/>
          </a:prstGeom>
        </p:spPr>
        <p:txBody>
          <a:bodyPr lIns="0" tIns="0" rIns="0" bIns="0" rtlCol="0" anchor="t">
            <a:spAutoFit/>
          </a:bodyPr>
          <a:lstStyle/>
          <a:p>
            <a:pPr algn="ctr">
              <a:lnSpc>
                <a:spcPts val="7279"/>
              </a:lnSpc>
            </a:pPr>
            <a:r>
              <a:rPr lang="en-US" sz="5199">
                <a:solidFill>
                  <a:srgbClr val="000000"/>
                </a:solidFill>
                <a:latin typeface="Montserrat Classic Bold"/>
              </a:rPr>
              <a:t>Interested co-author?</a:t>
            </a:r>
          </a:p>
          <a:p>
            <a:pPr algn="ctr">
              <a:lnSpc>
                <a:spcPts val="7279"/>
              </a:lnSpc>
            </a:pPr>
            <a:r>
              <a:rPr lang="en-US" sz="5199">
                <a:solidFill>
                  <a:srgbClr val="000000"/>
                </a:solidFill>
                <a:latin typeface="Montserrat Classic Bold"/>
              </a:rPr>
              <a:t>contact </a:t>
            </a:r>
            <a:r>
              <a:rPr lang="en-US" sz="5199" u="sng">
                <a:solidFill>
                  <a:srgbClr val="000000"/>
                </a:solidFill>
                <a:latin typeface="Montserrat Classic Bold"/>
                <a:hlinkClick r:id="rId3" tooltip="mailto:bolanle.olapeju@usuhs.edu"/>
              </a:rPr>
              <a:t>me</a:t>
            </a:r>
            <a:r>
              <a:rPr lang="en-US" sz="5199">
                <a:solidFill>
                  <a:srgbClr val="000000"/>
                </a:solidFill>
                <a:latin typeface="Montserrat Classic"/>
              </a:rPr>
              <a:t> </a:t>
            </a:r>
            <a:r>
              <a:rPr lang="en-US" sz="5199">
                <a:solidFill>
                  <a:srgbClr val="000000"/>
                </a:solidFill>
                <a:latin typeface="Montserrat Classic Bold"/>
              </a:rPr>
              <a:t> </a:t>
            </a:r>
          </a:p>
        </p:txBody>
      </p:sp>
      <p:grpSp>
        <p:nvGrpSpPr>
          <p:cNvPr id="21" name="Group 21"/>
          <p:cNvGrpSpPr/>
          <p:nvPr/>
        </p:nvGrpSpPr>
        <p:grpSpPr>
          <a:xfrm>
            <a:off x="149545" y="1152178"/>
            <a:ext cx="10828489" cy="7329165"/>
            <a:chOff x="0" y="0"/>
            <a:chExt cx="14437985" cy="9772219"/>
          </a:xfrm>
        </p:grpSpPr>
        <p:sp>
          <p:nvSpPr>
            <p:cNvPr id="22" name="TextBox 22"/>
            <p:cNvSpPr txBox="1"/>
            <p:nvPr/>
          </p:nvSpPr>
          <p:spPr>
            <a:xfrm rot="-592460">
              <a:off x="321423" y="1551946"/>
              <a:ext cx="13634597" cy="4125033"/>
            </a:xfrm>
            <a:prstGeom prst="rect">
              <a:avLst/>
            </a:prstGeom>
          </p:spPr>
          <p:txBody>
            <a:bodyPr lIns="0" tIns="0" rIns="0" bIns="0" rtlCol="0" anchor="t">
              <a:spAutoFit/>
            </a:bodyPr>
            <a:lstStyle/>
            <a:p>
              <a:pPr algn="ctr">
                <a:lnSpc>
                  <a:spcPts val="22455"/>
                </a:lnSpc>
                <a:spcBef>
                  <a:spcPct val="0"/>
                </a:spcBef>
              </a:pPr>
              <a:r>
                <a:rPr lang="en-US" sz="22455">
                  <a:solidFill>
                    <a:srgbClr val="263B95">
                      <a:alpha val="93725"/>
                    </a:srgbClr>
                  </a:solidFill>
                  <a:latin typeface="Bukhari Script Bold"/>
                </a:rPr>
                <a:t>Thank</a:t>
              </a:r>
            </a:p>
          </p:txBody>
        </p:sp>
        <p:sp>
          <p:nvSpPr>
            <p:cNvPr id="23" name="TextBox 23"/>
            <p:cNvSpPr txBox="1"/>
            <p:nvPr/>
          </p:nvSpPr>
          <p:spPr>
            <a:xfrm rot="-515361">
              <a:off x="1792625" y="5132967"/>
              <a:ext cx="12434519" cy="3731897"/>
            </a:xfrm>
            <a:prstGeom prst="rect">
              <a:avLst/>
            </a:prstGeom>
          </p:spPr>
          <p:txBody>
            <a:bodyPr lIns="0" tIns="0" rIns="0" bIns="0" rtlCol="0" anchor="t">
              <a:spAutoFit/>
            </a:bodyPr>
            <a:lstStyle/>
            <a:p>
              <a:pPr algn="ctr">
                <a:lnSpc>
                  <a:spcPts val="20210"/>
                </a:lnSpc>
                <a:spcBef>
                  <a:spcPct val="0"/>
                </a:spcBef>
              </a:pPr>
              <a:r>
                <a:rPr lang="en-US" sz="20210">
                  <a:solidFill>
                    <a:srgbClr val="263B95"/>
                  </a:solidFill>
                  <a:latin typeface="Bukhari Script Bold"/>
                </a:rPr>
                <a:t>you!</a:t>
              </a:r>
            </a:p>
          </p:txBody>
        </p:sp>
      </p:grpSp>
    </p:spTree>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71771" y="2891722"/>
            <a:ext cx="11994617" cy="4819155"/>
          </a:xfrm>
          <a:prstGeom prst="rect">
            <a:avLst/>
          </a:prstGeom>
        </p:spPr>
        <p:txBody>
          <a:bodyPr lIns="0" tIns="0" rIns="0" bIns="0" rtlCol="0" anchor="t">
            <a:spAutoFit/>
          </a:bodyPr>
          <a:lstStyle/>
          <a:p>
            <a:pPr algn="ctr">
              <a:lnSpc>
                <a:spcPts val="17871"/>
              </a:lnSpc>
              <a:spcBef>
                <a:spcPct val="0"/>
              </a:spcBef>
            </a:pPr>
            <a:r>
              <a:rPr lang="en-US" sz="22339">
                <a:solidFill>
                  <a:srgbClr val="9F002F"/>
                </a:solidFill>
                <a:latin typeface="Moontime Bold"/>
              </a:rPr>
              <a:t>Questions and comments?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09183" y="4264978"/>
            <a:ext cx="7069634" cy="1576069"/>
          </a:xfrm>
          <a:prstGeom prst="rect">
            <a:avLst/>
          </a:prstGeom>
        </p:spPr>
        <p:txBody>
          <a:bodyPr lIns="0" tIns="0" rIns="0" bIns="0" rtlCol="0" anchor="t">
            <a:spAutoFit/>
          </a:bodyPr>
          <a:lstStyle/>
          <a:p>
            <a:pPr algn="ctr">
              <a:lnSpc>
                <a:spcPts val="12880"/>
              </a:lnSpc>
            </a:pPr>
            <a:r>
              <a:rPr lang="en-US" sz="9200">
                <a:solidFill>
                  <a:srgbClr val="000000"/>
                </a:solidFill>
                <a:latin typeface="Montserrat Classic Bold"/>
              </a:rPr>
              <a:t>Extra Slides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A6A6A6"/>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19" name="Freeform 19"/>
          <p:cNvSpPr/>
          <p:nvPr/>
        </p:nvSpPr>
        <p:spPr>
          <a:xfrm>
            <a:off x="6925183" y="443279"/>
            <a:ext cx="3109653" cy="4194112"/>
          </a:xfrm>
          <a:custGeom>
            <a:avLst/>
            <a:gdLst/>
            <a:ahLst/>
            <a:cxnLst/>
            <a:rect l="l" t="t" r="r" b="b"/>
            <a:pathLst>
              <a:path w="3109653" h="4194112">
                <a:moveTo>
                  <a:pt x="0" y="0"/>
                </a:moveTo>
                <a:lnTo>
                  <a:pt x="3109654" y="0"/>
                </a:lnTo>
                <a:lnTo>
                  <a:pt x="3109654" y="4194112"/>
                </a:lnTo>
                <a:lnTo>
                  <a:pt x="0" y="4194112"/>
                </a:lnTo>
                <a:lnTo>
                  <a:pt x="0" y="0"/>
                </a:lnTo>
                <a:close/>
              </a:path>
            </a:pathLst>
          </a:custGeom>
          <a:blipFill>
            <a:blip r:embed="rId2"/>
            <a:stretch>
              <a:fillRect/>
            </a:stretch>
          </a:blipFill>
        </p:spPr>
      </p:sp>
      <p:graphicFrame>
        <p:nvGraphicFramePr>
          <p:cNvPr id="20" name="Table 20"/>
          <p:cNvGraphicFramePr>
            <a:graphicFrameLocks noGrp="1"/>
          </p:cNvGraphicFramePr>
          <p:nvPr/>
        </p:nvGraphicFramePr>
        <p:xfrm>
          <a:off x="11546991" y="1171575"/>
          <a:ext cx="6741009" cy="7943851"/>
        </p:xfrm>
        <a:graphic>
          <a:graphicData uri="http://schemas.openxmlformats.org/drawingml/2006/table">
            <a:tbl>
              <a:tblPr/>
              <a:tblGrid>
                <a:gridCol w="2834851">
                  <a:extLst>
                    <a:ext uri="{9D8B030D-6E8A-4147-A177-3AD203B41FA5}">
                      <a16:colId xmlns:a16="http://schemas.microsoft.com/office/drawing/2014/main" val="20000"/>
                    </a:ext>
                  </a:extLst>
                </a:gridCol>
                <a:gridCol w="3906158">
                  <a:extLst>
                    <a:ext uri="{9D8B030D-6E8A-4147-A177-3AD203B41FA5}">
                      <a16:colId xmlns:a16="http://schemas.microsoft.com/office/drawing/2014/main" val="20001"/>
                    </a:ext>
                  </a:extLst>
                </a:gridCol>
              </a:tblGrid>
              <a:tr h="1024087">
                <a:tc gridSpan="2">
                  <a:txBody>
                    <a:bodyPr/>
                    <a:lstStyle/>
                    <a:p>
                      <a:pPr algn="ctr">
                        <a:lnSpc>
                          <a:spcPts val="2800"/>
                        </a:lnSpc>
                        <a:defRPr/>
                      </a:pPr>
                      <a:r>
                        <a:rPr lang="en-US" sz="2000">
                          <a:solidFill>
                            <a:srgbClr val="FFFFFF"/>
                          </a:solidFill>
                          <a:latin typeface="Montserrat Classic Bold"/>
                        </a:rPr>
                        <a:t>2016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34C2C8"/>
                    </a:solidFill>
                  </a:tcPr>
                </a:tc>
                <a:tc hMerge="1">
                  <a:txBody>
                    <a:bodyPr/>
                    <a:lstStyle/>
                    <a:p>
                      <a:pPr algn="ctr">
                        <a:lnSpc>
                          <a:spcPts val="2800"/>
                        </a:lnSpc>
                        <a:defRPr/>
                      </a:pPr>
                      <a:r>
                        <a:rPr lang="en-US" sz="2000">
                          <a:solidFill>
                            <a:srgbClr val="FFFFFF"/>
                          </a:solidFill>
                          <a:latin typeface="Montserrat Classic Bold"/>
                        </a:rPr>
                        <a:t>2016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34C2C8"/>
                    </a:solidFill>
                  </a:tcPr>
                </a:tc>
                <a:extLst>
                  <a:ext uri="{0D108BD9-81ED-4DB2-BD59-A6C34878D82A}">
                    <a16:rowId xmlns:a16="http://schemas.microsoft.com/office/drawing/2014/main" val="10000"/>
                  </a:ext>
                </a:extLst>
              </a:tr>
              <a:tr h="1024087">
                <a:tc>
                  <a:txBody>
                    <a:bodyPr/>
                    <a:lstStyle/>
                    <a:p>
                      <a:pPr algn="ctr">
                        <a:lnSpc>
                          <a:spcPts val="2800"/>
                        </a:lnSpc>
                        <a:defRPr/>
                      </a:pPr>
                      <a:r>
                        <a:rPr lang="en-US" sz="2000">
                          <a:solidFill>
                            <a:srgbClr val="000000"/>
                          </a:solidFill>
                          <a:latin typeface="Montserrat Classic"/>
                        </a:rPr>
                        <a:t>1ST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Classic"/>
                        </a:rPr>
                        <a:t>Contact 1: up to 12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58079">
                <a:tc>
                  <a:txBody>
                    <a:bodyPr/>
                    <a:lstStyle/>
                    <a:p>
                      <a:pPr algn="ctr">
                        <a:lnSpc>
                          <a:spcPts val="2800"/>
                        </a:lnSpc>
                        <a:defRPr/>
                      </a:pPr>
                      <a:r>
                        <a:rPr lang="en-US" sz="2000">
                          <a:solidFill>
                            <a:srgbClr val="000000"/>
                          </a:solidFill>
                          <a:latin typeface="Montserrat Classic"/>
                        </a:rPr>
                        <a:t>2ND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Classic"/>
                        </a:rPr>
                        <a:t>Contact 2: 20 weeks Contact 3: 26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0450">
                <a:tc>
                  <a:txBody>
                    <a:bodyPr/>
                    <a:lstStyle/>
                    <a:p>
                      <a:pPr algn="ctr">
                        <a:lnSpc>
                          <a:spcPts val="2800"/>
                        </a:lnSpc>
                        <a:defRPr/>
                      </a:pPr>
                      <a:r>
                        <a:rPr lang="en-US" sz="2000">
                          <a:solidFill>
                            <a:srgbClr val="000000"/>
                          </a:solidFill>
                          <a:latin typeface="Montserrat Classic"/>
                        </a:rPr>
                        <a:t>3RD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0000"/>
                          </a:solidFill>
                          <a:latin typeface="Montserrat Classic"/>
                        </a:rPr>
                        <a:t>Contact 4: 30 weeks</a:t>
                      </a:r>
                      <a:endParaRPr lang="en-US" sz="1100"/>
                    </a:p>
                    <a:p>
                      <a:pPr algn="ctr">
                        <a:lnSpc>
                          <a:spcPts val="2800"/>
                        </a:lnSpc>
                      </a:pPr>
                      <a:r>
                        <a:rPr lang="en-US" sz="2000">
                          <a:solidFill>
                            <a:srgbClr val="000000"/>
                          </a:solidFill>
                          <a:latin typeface="Montserrat Classic"/>
                        </a:rPr>
                        <a:t>Contact 5: 34 weeks</a:t>
                      </a:r>
                    </a:p>
                    <a:p>
                      <a:pPr algn="ctr">
                        <a:lnSpc>
                          <a:spcPts val="2800"/>
                        </a:lnSpc>
                      </a:pPr>
                      <a:r>
                        <a:rPr lang="en-US" sz="2000">
                          <a:solidFill>
                            <a:srgbClr val="000000"/>
                          </a:solidFill>
                          <a:latin typeface="Montserrat Classic"/>
                        </a:rPr>
                        <a:t>Contact 6: 36 weeks</a:t>
                      </a:r>
                    </a:p>
                    <a:p>
                      <a:pPr algn="ctr">
                        <a:lnSpc>
                          <a:spcPts val="2800"/>
                        </a:lnSpc>
                      </a:pPr>
                      <a:r>
                        <a:rPr lang="en-US" sz="2000">
                          <a:solidFill>
                            <a:srgbClr val="000000"/>
                          </a:solidFill>
                          <a:latin typeface="Montserrat Classic"/>
                        </a:rPr>
                        <a:t>Contact 7: 38 weeks</a:t>
                      </a:r>
                    </a:p>
                    <a:p>
                      <a:pPr algn="ctr">
                        <a:lnSpc>
                          <a:spcPts val="2800"/>
                        </a:lnSpc>
                      </a:pPr>
                      <a:r>
                        <a:rPr lang="en-US" sz="2000">
                          <a:solidFill>
                            <a:srgbClr val="000000"/>
                          </a:solidFill>
                          <a:latin typeface="Montserrat Classic"/>
                        </a:rPr>
                        <a:t>Contact 8: 40 weeks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4945">
                <a:tc gridSpan="2">
                  <a:txBody>
                    <a:bodyPr/>
                    <a:lstStyle/>
                    <a:p>
                      <a:pPr algn="ctr">
                        <a:lnSpc>
                          <a:spcPts val="2800"/>
                        </a:lnSpc>
                        <a:defRPr/>
                      </a:pPr>
                      <a:r>
                        <a:rPr lang="en-US" sz="2000">
                          <a:solidFill>
                            <a:srgbClr val="000000"/>
                          </a:solidFill>
                          <a:latin typeface="Montserrat Classic"/>
                        </a:rPr>
                        <a:t>Return for delivery at 41 weeks if not given birth.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800"/>
                        </a:lnSpc>
                        <a:defRPr/>
                      </a:pPr>
                      <a:r>
                        <a:rPr lang="en-US" sz="2000">
                          <a:solidFill>
                            <a:srgbClr val="000000"/>
                          </a:solidFill>
                          <a:latin typeface="Montserrat Classic"/>
                        </a:rPr>
                        <a:t>Return for delivery at 41 weeks if not given birth.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12203">
                <a:tc gridSpan="2">
                  <a:txBody>
                    <a:bodyPr/>
                    <a:lstStyle/>
                    <a:p>
                      <a:pPr algn="ctr">
                        <a:lnSpc>
                          <a:spcPts val="2800"/>
                        </a:lnSpc>
                        <a:defRPr/>
                      </a:pPr>
                      <a:r>
                        <a:rPr lang="en-US" sz="2000">
                          <a:solidFill>
                            <a:srgbClr val="000000"/>
                          </a:solidFill>
                          <a:latin typeface="Montserrat Classic"/>
                        </a:rPr>
                        <a:t>Note: Intermittent preventive treatment of malaria in pregnancy should be started at ≥ 13 weeks.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800"/>
                        </a:lnSpc>
                        <a:defRPr/>
                      </a:pPr>
                      <a:r>
                        <a:rPr lang="en-US" sz="2000">
                          <a:solidFill>
                            <a:srgbClr val="000000"/>
                          </a:solidFill>
                          <a:latin typeface="Montserrat Classic"/>
                        </a:rPr>
                        <a:t>Note: Intermittent preventive treatment of malaria in pregnancy should be started at ≥ 13 weeks.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21" name="Table 21"/>
          <p:cNvGraphicFramePr>
            <a:graphicFrameLocks noGrp="1"/>
          </p:cNvGraphicFramePr>
          <p:nvPr/>
        </p:nvGraphicFramePr>
        <p:xfrm>
          <a:off x="0" y="3282779"/>
          <a:ext cx="6178339" cy="5068124"/>
        </p:xfrm>
        <a:graphic>
          <a:graphicData uri="http://schemas.openxmlformats.org/drawingml/2006/table">
            <a:tbl>
              <a:tblPr/>
              <a:tblGrid>
                <a:gridCol w="2795710">
                  <a:extLst>
                    <a:ext uri="{9D8B030D-6E8A-4147-A177-3AD203B41FA5}">
                      <a16:colId xmlns:a16="http://schemas.microsoft.com/office/drawing/2014/main" val="20000"/>
                    </a:ext>
                  </a:extLst>
                </a:gridCol>
                <a:gridCol w="3382629">
                  <a:extLst>
                    <a:ext uri="{9D8B030D-6E8A-4147-A177-3AD203B41FA5}">
                      <a16:colId xmlns:a16="http://schemas.microsoft.com/office/drawing/2014/main" val="20001"/>
                    </a:ext>
                  </a:extLst>
                </a:gridCol>
              </a:tblGrid>
              <a:tr h="1267031">
                <a:tc gridSpan="2">
                  <a:txBody>
                    <a:bodyPr/>
                    <a:lstStyle/>
                    <a:p>
                      <a:pPr algn="ctr">
                        <a:lnSpc>
                          <a:spcPts val="4199"/>
                        </a:lnSpc>
                        <a:defRPr/>
                      </a:pPr>
                      <a:r>
                        <a:rPr lang="en-US" sz="2999">
                          <a:solidFill>
                            <a:srgbClr val="FFFFFF"/>
                          </a:solidFill>
                          <a:latin typeface="Montserrat Classic Bold"/>
                        </a:rPr>
                        <a:t>FOCUSED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63B95"/>
                    </a:solidFill>
                  </a:tcPr>
                </a:tc>
                <a:tc hMerge="1">
                  <a:txBody>
                    <a:bodyPr/>
                    <a:lstStyle/>
                    <a:p>
                      <a:pPr algn="ctr">
                        <a:lnSpc>
                          <a:spcPts val="4199"/>
                        </a:lnSpc>
                        <a:defRPr/>
                      </a:pPr>
                      <a:r>
                        <a:rPr lang="en-US" sz="2999">
                          <a:solidFill>
                            <a:srgbClr val="FFFFFF"/>
                          </a:solidFill>
                          <a:latin typeface="Montserrat Classic Bold"/>
                        </a:rPr>
                        <a:t>FOCUSED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63B95"/>
                    </a:solidFill>
                  </a:tcPr>
                </a:tc>
                <a:extLst>
                  <a:ext uri="{0D108BD9-81ED-4DB2-BD59-A6C34878D82A}">
                    <a16:rowId xmlns:a16="http://schemas.microsoft.com/office/drawing/2014/main" val="10000"/>
                  </a:ext>
                </a:extLst>
              </a:tr>
              <a:tr h="1267031">
                <a:tc>
                  <a:txBody>
                    <a:bodyPr/>
                    <a:lstStyle/>
                    <a:p>
                      <a:pPr algn="ctr">
                        <a:lnSpc>
                          <a:spcPts val="2659"/>
                        </a:lnSpc>
                        <a:defRPr/>
                      </a:pPr>
                      <a:r>
                        <a:rPr lang="en-US" sz="1899">
                          <a:solidFill>
                            <a:srgbClr val="000000"/>
                          </a:solidFill>
                          <a:latin typeface="Montserrat Classic"/>
                        </a:rPr>
                        <a:t>1ST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Montserrat Classic"/>
                        </a:rPr>
                        <a:t>Contact 1: 8-12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7031">
                <a:tc>
                  <a:txBody>
                    <a:bodyPr/>
                    <a:lstStyle/>
                    <a:p>
                      <a:pPr algn="ctr">
                        <a:lnSpc>
                          <a:spcPts val="2659"/>
                        </a:lnSpc>
                        <a:defRPr/>
                      </a:pPr>
                      <a:r>
                        <a:rPr lang="en-US" sz="1899">
                          <a:solidFill>
                            <a:srgbClr val="000000"/>
                          </a:solidFill>
                          <a:latin typeface="Montserrat Classic"/>
                        </a:rPr>
                        <a:t>2ND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Montserrat Classic"/>
                        </a:rPr>
                        <a:t>Contact 2: 24-26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67031">
                <a:tc>
                  <a:txBody>
                    <a:bodyPr/>
                    <a:lstStyle/>
                    <a:p>
                      <a:pPr algn="ctr">
                        <a:lnSpc>
                          <a:spcPts val="2659"/>
                        </a:lnSpc>
                        <a:defRPr/>
                      </a:pPr>
                      <a:r>
                        <a:rPr lang="en-US" sz="1899">
                          <a:solidFill>
                            <a:srgbClr val="000000"/>
                          </a:solidFill>
                          <a:latin typeface="Montserrat Classic"/>
                        </a:rPr>
                        <a:t>3RD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659"/>
                        </a:lnSpc>
                        <a:defRPr/>
                      </a:pPr>
                      <a:r>
                        <a:rPr lang="en-US" sz="1899">
                          <a:solidFill>
                            <a:srgbClr val="000000"/>
                          </a:solidFill>
                          <a:latin typeface="Montserrat Classic"/>
                        </a:rPr>
                        <a:t>Contact 3: 32 weeks</a:t>
                      </a:r>
                      <a:endParaRPr lang="en-US" sz="1100"/>
                    </a:p>
                    <a:p>
                      <a:pPr algn="ctr">
                        <a:lnSpc>
                          <a:spcPts val="2659"/>
                        </a:lnSpc>
                      </a:pPr>
                      <a:r>
                        <a:rPr lang="en-US" sz="1899">
                          <a:solidFill>
                            <a:srgbClr val="000000"/>
                          </a:solidFill>
                          <a:latin typeface="Montserrat Classic"/>
                        </a:rPr>
                        <a:t>Contact 4: 36- 38 weeks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2"/>
          <p:cNvPicPr>
            <a:picLocks noChangeAspect="1"/>
          </p:cNvPicPr>
          <p:nvPr/>
        </p:nvPicPr>
        <p:blipFill>
          <a:blip r:embed="rId3"/>
          <a:srcRect/>
          <a:stretch>
            <a:fillRect/>
          </a:stretch>
        </p:blipFill>
        <p:spPr>
          <a:xfrm>
            <a:off x="6178339" y="4223692"/>
            <a:ext cx="4962165" cy="2232974"/>
          </a:xfrm>
          <a:prstGeom prst="rect">
            <a:avLst/>
          </a:prstGeom>
        </p:spPr>
      </p:pic>
      <p:sp>
        <p:nvSpPr>
          <p:cNvPr id="23" name="TextBox 23"/>
          <p:cNvSpPr txBox="1"/>
          <p:nvPr/>
        </p:nvSpPr>
        <p:spPr>
          <a:xfrm>
            <a:off x="5990865" y="6475716"/>
            <a:ext cx="5756562" cy="1586847"/>
          </a:xfrm>
          <a:prstGeom prst="rect">
            <a:avLst/>
          </a:prstGeom>
        </p:spPr>
        <p:txBody>
          <a:bodyPr lIns="0" tIns="0" rIns="0" bIns="0" rtlCol="0" anchor="t">
            <a:spAutoFit/>
          </a:bodyPr>
          <a:lstStyle/>
          <a:p>
            <a:pPr marL="620453" lvl="1" indent="-310226">
              <a:lnSpc>
                <a:spcPts val="3103"/>
              </a:lnSpc>
              <a:buFont typeface="Arial"/>
              <a:buChar char="•"/>
            </a:pPr>
            <a:r>
              <a:rPr lang="en-US" sz="2873">
                <a:solidFill>
                  <a:srgbClr val="000000"/>
                </a:solidFill>
                <a:latin typeface="Montserrat Classic"/>
              </a:rPr>
              <a:t>Person-centered  care</a:t>
            </a:r>
          </a:p>
          <a:p>
            <a:pPr marL="620453" lvl="1" indent="-310226">
              <a:lnSpc>
                <a:spcPts val="3103"/>
              </a:lnSpc>
              <a:buFont typeface="Arial"/>
              <a:buChar char="•"/>
            </a:pPr>
            <a:r>
              <a:rPr lang="en-US" sz="2873">
                <a:solidFill>
                  <a:srgbClr val="000000"/>
                </a:solidFill>
                <a:latin typeface="Montserrat Classic"/>
              </a:rPr>
              <a:t>Prevent death and disease</a:t>
            </a:r>
          </a:p>
          <a:p>
            <a:pPr marL="620453" lvl="1" indent="-310226">
              <a:lnSpc>
                <a:spcPts val="3103"/>
              </a:lnSpc>
              <a:buFont typeface="Arial"/>
              <a:buChar char="•"/>
            </a:pPr>
            <a:r>
              <a:rPr lang="en-US" sz="2873">
                <a:solidFill>
                  <a:srgbClr val="000000"/>
                </a:solidFill>
                <a:latin typeface="Montserrat Classic"/>
              </a:rPr>
              <a:t>Improve well-being</a:t>
            </a:r>
          </a:p>
          <a:p>
            <a:pPr marL="620453" lvl="1" indent="-310226">
              <a:lnSpc>
                <a:spcPts val="3103"/>
              </a:lnSpc>
              <a:buFont typeface="Arial"/>
              <a:buChar char="•"/>
            </a:pPr>
            <a:r>
              <a:rPr lang="en-US" sz="2873">
                <a:solidFill>
                  <a:srgbClr val="000000"/>
                </a:solidFill>
                <a:latin typeface="Montserrat Classic"/>
              </a:rPr>
              <a:t>Equity and human right</a:t>
            </a:r>
          </a:p>
        </p:txBody>
      </p:sp>
    </p:spTree>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4" name="Freeform 4"/>
          <p:cNvSpPr/>
          <p:nvPr/>
        </p:nvSpPr>
        <p:spPr>
          <a:xfrm>
            <a:off x="9329496" y="208019"/>
            <a:ext cx="7929804" cy="5590512"/>
          </a:xfrm>
          <a:custGeom>
            <a:avLst/>
            <a:gdLst/>
            <a:ahLst/>
            <a:cxnLst/>
            <a:rect l="l" t="t" r="r" b="b"/>
            <a:pathLst>
              <a:path w="7929804" h="5590512">
                <a:moveTo>
                  <a:pt x="0" y="0"/>
                </a:moveTo>
                <a:lnTo>
                  <a:pt x="7929804" y="0"/>
                </a:lnTo>
                <a:lnTo>
                  <a:pt x="7929804" y="5590512"/>
                </a:lnTo>
                <a:lnTo>
                  <a:pt x="0" y="5590512"/>
                </a:lnTo>
                <a:lnTo>
                  <a:pt x="0" y="0"/>
                </a:lnTo>
                <a:close/>
              </a:path>
            </a:pathLst>
          </a:custGeom>
          <a:blipFill>
            <a:blip r:embed="rId3"/>
            <a:stretch>
              <a:fillRect l="-3107" r="-3107"/>
            </a:stretch>
          </a:blipFill>
        </p:spPr>
      </p:sp>
      <p:sp>
        <p:nvSpPr>
          <p:cNvPr id="5" name="TextBox 5"/>
          <p:cNvSpPr txBox="1"/>
          <p:nvPr/>
        </p:nvSpPr>
        <p:spPr>
          <a:xfrm>
            <a:off x="379294" y="8401050"/>
            <a:ext cx="17107845" cy="857250"/>
          </a:xfrm>
          <a:prstGeom prst="rect">
            <a:avLst/>
          </a:prstGeom>
        </p:spPr>
        <p:txBody>
          <a:bodyPr lIns="0" tIns="0" rIns="0" bIns="0" rtlCol="0" anchor="t">
            <a:spAutoFit/>
          </a:bodyPr>
          <a:lstStyle/>
          <a:p>
            <a:pPr>
              <a:lnSpc>
                <a:spcPts val="6720"/>
              </a:lnSpc>
              <a:spcBef>
                <a:spcPct val="0"/>
              </a:spcBef>
            </a:pPr>
            <a:r>
              <a:rPr lang="en-US" sz="5600">
                <a:solidFill>
                  <a:srgbClr val="B2CEDF"/>
                </a:solidFill>
                <a:latin typeface="Montserrat Classic Bold"/>
              </a:rPr>
              <a:t>DESCRIPTION OF STUDY POPULATION</a:t>
            </a:r>
          </a:p>
        </p:txBody>
      </p:sp>
      <p:grpSp>
        <p:nvGrpSpPr>
          <p:cNvPr id="6" name="Group 6"/>
          <p:cNvGrpSpPr/>
          <p:nvPr/>
        </p:nvGrpSpPr>
        <p:grpSpPr>
          <a:xfrm>
            <a:off x="6830166" y="9878636"/>
            <a:ext cx="3360420" cy="411480"/>
            <a:chOff x="0" y="0"/>
            <a:chExt cx="4480560" cy="548640"/>
          </a:xfrm>
        </p:grpSpPr>
        <p:sp>
          <p:nvSpPr>
            <p:cNvPr id="7" name="Freeform 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8" name="TextBox 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9" name="Group 9"/>
          <p:cNvGrpSpPr/>
          <p:nvPr/>
        </p:nvGrpSpPr>
        <p:grpSpPr>
          <a:xfrm>
            <a:off x="10251318" y="9878636"/>
            <a:ext cx="3360420" cy="411480"/>
            <a:chOff x="0" y="0"/>
            <a:chExt cx="4480560" cy="548640"/>
          </a:xfrm>
        </p:grpSpPr>
        <p:sp>
          <p:nvSpPr>
            <p:cNvPr id="10" name="Freeform 10"/>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1" name="TextBox 11"/>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2" name="Group 12"/>
          <p:cNvGrpSpPr/>
          <p:nvPr/>
        </p:nvGrpSpPr>
        <p:grpSpPr>
          <a:xfrm>
            <a:off x="-12138" y="9878636"/>
            <a:ext cx="3360420" cy="411480"/>
            <a:chOff x="0" y="0"/>
            <a:chExt cx="4480560" cy="548640"/>
          </a:xfrm>
        </p:grpSpPr>
        <p:sp>
          <p:nvSpPr>
            <p:cNvPr id="13" name="Freeform 1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4" name="TextBox 1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5" name="Group 15"/>
          <p:cNvGrpSpPr/>
          <p:nvPr/>
        </p:nvGrpSpPr>
        <p:grpSpPr>
          <a:xfrm>
            <a:off x="3409014" y="9878636"/>
            <a:ext cx="3360420" cy="411480"/>
            <a:chOff x="0" y="0"/>
            <a:chExt cx="4480560" cy="548640"/>
          </a:xfrm>
        </p:grpSpPr>
        <p:sp>
          <p:nvSpPr>
            <p:cNvPr id="16" name="Freeform 1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7" name="TextBox 1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8" name="Group 18"/>
          <p:cNvGrpSpPr/>
          <p:nvPr/>
        </p:nvGrpSpPr>
        <p:grpSpPr>
          <a:xfrm>
            <a:off x="13672470" y="9878636"/>
            <a:ext cx="3360420" cy="411480"/>
            <a:chOff x="0" y="0"/>
            <a:chExt cx="4480560" cy="548640"/>
          </a:xfrm>
        </p:grpSpPr>
        <p:sp>
          <p:nvSpPr>
            <p:cNvPr id="19" name="Freeform 1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20" name="TextBox 2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1" name="Group 21"/>
          <p:cNvGrpSpPr/>
          <p:nvPr/>
        </p:nvGrpSpPr>
        <p:grpSpPr>
          <a:xfrm rot="-5400000">
            <a:off x="17490517" y="9481740"/>
            <a:ext cx="411480" cy="1205274"/>
            <a:chOff x="0" y="0"/>
            <a:chExt cx="548640" cy="1607032"/>
          </a:xfrm>
        </p:grpSpPr>
        <p:sp>
          <p:nvSpPr>
            <p:cNvPr id="22" name="Freeform 22"/>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39649"/>
            <a:ext cx="11977352" cy="10287000"/>
          </a:xfrm>
          <a:custGeom>
            <a:avLst/>
            <a:gdLst/>
            <a:ahLst/>
            <a:cxnLst/>
            <a:rect l="l" t="t" r="r" b="b"/>
            <a:pathLst>
              <a:path w="11977352" h="10287000">
                <a:moveTo>
                  <a:pt x="0" y="0"/>
                </a:moveTo>
                <a:lnTo>
                  <a:pt x="11977352" y="0"/>
                </a:lnTo>
                <a:lnTo>
                  <a:pt x="11977352" y="10287000"/>
                </a:lnTo>
                <a:lnTo>
                  <a:pt x="0" y="10287000"/>
                </a:lnTo>
                <a:lnTo>
                  <a:pt x="0" y="0"/>
                </a:lnTo>
                <a:close/>
              </a:path>
            </a:pathLst>
          </a:custGeom>
          <a:blipFill>
            <a:blip r:embed="rId2"/>
            <a:stretch>
              <a:fillRect l="-13842" t="-13729" r="-58715" b="-8157"/>
            </a:stretch>
          </a:blipFill>
        </p:spPr>
      </p:sp>
      <p:sp>
        <p:nvSpPr>
          <p:cNvPr id="3" name="TextBox 3"/>
          <p:cNvSpPr txBox="1"/>
          <p:nvPr/>
        </p:nvSpPr>
        <p:spPr>
          <a:xfrm>
            <a:off x="12439954" y="2953881"/>
            <a:ext cx="5545363" cy="4582795"/>
          </a:xfrm>
          <a:prstGeom prst="rect">
            <a:avLst/>
          </a:prstGeom>
        </p:spPr>
        <p:txBody>
          <a:bodyPr lIns="0" tIns="0" rIns="0" bIns="0" rtlCol="0" anchor="t">
            <a:spAutoFit/>
          </a:bodyPr>
          <a:lstStyle/>
          <a:p>
            <a:pPr algn="ctr">
              <a:lnSpc>
                <a:spcPts val="7279"/>
              </a:lnSpc>
            </a:pPr>
            <a:r>
              <a:rPr lang="en-US" sz="5199">
                <a:solidFill>
                  <a:srgbClr val="48CFAE"/>
                </a:solidFill>
                <a:latin typeface="Montserrat Classic Bold"/>
              </a:rPr>
              <a:t> Malaria prevalence  across study countries in</a:t>
            </a:r>
          </a:p>
          <a:p>
            <a:pPr algn="ctr">
              <a:lnSpc>
                <a:spcPts val="7279"/>
              </a:lnSpc>
            </a:pPr>
            <a:r>
              <a:rPr lang="en-US" sz="5199">
                <a:solidFill>
                  <a:srgbClr val="48CFAE"/>
                </a:solidFill>
                <a:latin typeface="Montserrat Classic Bold"/>
              </a:rPr>
              <a:t>2014-2016</a:t>
            </a:r>
          </a:p>
        </p:txBody>
      </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29824" y="66675"/>
          <a:ext cx="17828352" cy="10220325"/>
        </p:xfrm>
        <a:graphic>
          <a:graphicData uri="http://schemas.openxmlformats.org/drawingml/2006/table">
            <a:tbl>
              <a:tblPr/>
              <a:tblGrid>
                <a:gridCol w="5998851">
                  <a:extLst>
                    <a:ext uri="{9D8B030D-6E8A-4147-A177-3AD203B41FA5}">
                      <a16:colId xmlns:a16="http://schemas.microsoft.com/office/drawing/2014/main" val="20000"/>
                    </a:ext>
                  </a:extLst>
                </a:gridCol>
                <a:gridCol w="1377701">
                  <a:extLst>
                    <a:ext uri="{9D8B030D-6E8A-4147-A177-3AD203B41FA5}">
                      <a16:colId xmlns:a16="http://schemas.microsoft.com/office/drawing/2014/main" val="20001"/>
                    </a:ext>
                  </a:extLst>
                </a:gridCol>
                <a:gridCol w="1529545">
                  <a:extLst>
                    <a:ext uri="{9D8B030D-6E8A-4147-A177-3AD203B41FA5}">
                      <a16:colId xmlns:a16="http://schemas.microsoft.com/office/drawing/2014/main" val="20002"/>
                    </a:ext>
                  </a:extLst>
                </a:gridCol>
                <a:gridCol w="1338962">
                  <a:extLst>
                    <a:ext uri="{9D8B030D-6E8A-4147-A177-3AD203B41FA5}">
                      <a16:colId xmlns:a16="http://schemas.microsoft.com/office/drawing/2014/main" val="20003"/>
                    </a:ext>
                  </a:extLst>
                </a:gridCol>
                <a:gridCol w="1167649">
                  <a:extLst>
                    <a:ext uri="{9D8B030D-6E8A-4147-A177-3AD203B41FA5}">
                      <a16:colId xmlns:a16="http://schemas.microsoft.com/office/drawing/2014/main" val="20004"/>
                    </a:ext>
                  </a:extLst>
                </a:gridCol>
                <a:gridCol w="1959384">
                  <a:extLst>
                    <a:ext uri="{9D8B030D-6E8A-4147-A177-3AD203B41FA5}">
                      <a16:colId xmlns:a16="http://schemas.microsoft.com/office/drawing/2014/main" val="20005"/>
                    </a:ext>
                  </a:extLst>
                </a:gridCol>
                <a:gridCol w="1183807">
                  <a:extLst>
                    <a:ext uri="{9D8B030D-6E8A-4147-A177-3AD203B41FA5}">
                      <a16:colId xmlns:a16="http://schemas.microsoft.com/office/drawing/2014/main" val="20006"/>
                    </a:ext>
                  </a:extLst>
                </a:gridCol>
                <a:gridCol w="1620069">
                  <a:extLst>
                    <a:ext uri="{9D8B030D-6E8A-4147-A177-3AD203B41FA5}">
                      <a16:colId xmlns:a16="http://schemas.microsoft.com/office/drawing/2014/main" val="20007"/>
                    </a:ext>
                  </a:extLst>
                </a:gridCol>
                <a:gridCol w="1652385">
                  <a:extLst>
                    <a:ext uri="{9D8B030D-6E8A-4147-A177-3AD203B41FA5}">
                      <a16:colId xmlns:a16="http://schemas.microsoft.com/office/drawing/2014/main" val="20008"/>
                    </a:ext>
                  </a:extLst>
                </a:gridCol>
              </a:tblGrid>
              <a:tr h="991524">
                <a:tc>
                  <a:txBody>
                    <a:bodyPr/>
                    <a:lstStyle/>
                    <a:p>
                      <a:pPr algn="l">
                        <a:lnSpc>
                          <a:spcPts val="1200"/>
                        </a:lnSpc>
                        <a:defRPr/>
                      </a:pPr>
                      <a:r>
                        <a:rPr lang="en-US" sz="2400">
                          <a:solidFill>
                            <a:srgbClr val="000000"/>
                          </a:solidFill>
                          <a:latin typeface="Arial Bold"/>
                        </a:rPr>
                        <a:t>Characteristics</a:t>
                      </a:r>
                      <a:endParaRPr lang="en-US" sz="1100"/>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Ghana</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Guinea</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Kenya</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Mali</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Mozambique</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Niger</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Nigeria</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Uganda</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 35 years</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28.3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16.5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15.4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20.2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21.3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20.1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22.0</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22.1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Rural resident</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56.1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72.7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63.8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80.2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71.1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83.6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72.2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69.6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Christian</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75.6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98.1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89.3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N/A</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N/A</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34.4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85.2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Reading literate</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49.5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20.2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84.1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20.1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44.7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12.5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46.7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60.6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 Secondary</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57.9</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16.3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51.4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17.2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22.9</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11.0</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39.4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27.8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ITN use</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54.7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N/A</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61.2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81.5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83.3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90.2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48.1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73.8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Female head of household</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32.3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13.0</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27.6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4.3</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28.7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25.8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Household water source</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29.7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18.0</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34.7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35.6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37.4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33.1</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15.7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19.8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Richest wealth quintile</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17.0</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16.8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19.2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17.2</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15.7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18.7</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18.6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17.5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838982">
                <a:tc>
                  <a:txBody>
                    <a:bodyPr/>
                    <a:lstStyle/>
                    <a:p>
                      <a:pPr algn="r">
                        <a:lnSpc>
                          <a:spcPts val="1200"/>
                        </a:lnSpc>
                        <a:defRPr/>
                      </a:pPr>
                      <a:endParaRPr lang="en-US" sz="1100"/>
                    </a:p>
                    <a:p>
                      <a:pPr algn="r">
                        <a:lnSpc>
                          <a:spcPts val="1200"/>
                        </a:lnSpc>
                      </a:pPr>
                      <a:r>
                        <a:rPr lang="en-US" sz="2400">
                          <a:solidFill>
                            <a:srgbClr val="000000"/>
                          </a:solidFill>
                          <a:latin typeface="Arial"/>
                        </a:rPr>
                        <a:t>  ≥ 2 children under 5</a:t>
                      </a:r>
                    </a:p>
                    <a:p>
                      <a:pPr algn="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45.6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72.5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75.8</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85.6</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50.9</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71.5</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69.4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a:rPr>
                        <a:t>  57.4</a:t>
                      </a:r>
                    </a:p>
                    <a:p>
                      <a:pPr>
                        <a:lnSpc>
                          <a:spcPts val="1200"/>
                        </a:lnSpc>
                      </a:pPr>
                      <a:r>
                        <a:rPr lang="en-US" sz="2400">
                          <a:solidFill>
                            <a:srgbClr val="000000"/>
                          </a:solidFill>
                          <a:latin typeface="Arial"/>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838982">
                <a:tc>
                  <a:txBody>
                    <a:bodyPr/>
                    <a:lstStyle/>
                    <a:p>
                      <a:pPr algn="l">
                        <a:lnSpc>
                          <a:spcPts val="1200"/>
                        </a:lnSpc>
                        <a:defRPr/>
                      </a:pPr>
                      <a:endParaRPr lang="en-US" sz="1100"/>
                    </a:p>
                    <a:p>
                      <a:pPr>
                        <a:lnSpc>
                          <a:spcPts val="1200"/>
                        </a:lnSpc>
                      </a:pPr>
                      <a:r>
                        <a:rPr lang="en-US" sz="2400">
                          <a:solidFill>
                            <a:srgbClr val="000000"/>
                          </a:solidFill>
                          <a:latin typeface="Arial Bold"/>
                        </a:rPr>
                        <a:t>    Total</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2308</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2147</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2064</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4934</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3377</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2734</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5497</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endParaRPr lang="en-US" sz="1100"/>
                    </a:p>
                    <a:p>
                      <a:pPr>
                        <a:lnSpc>
                          <a:spcPts val="1200"/>
                        </a:lnSpc>
                      </a:pPr>
                      <a:r>
                        <a:rPr lang="en-US" sz="2400">
                          <a:solidFill>
                            <a:srgbClr val="000000"/>
                          </a:solidFill>
                          <a:latin typeface="Arial Bold"/>
                        </a:rPr>
                        <a:t>  4826</a:t>
                      </a:r>
                    </a:p>
                    <a:p>
                      <a:pPr>
                        <a:lnSpc>
                          <a:spcPts val="1200"/>
                        </a:lnSpc>
                      </a:pPr>
                      <a:r>
                        <a:rPr lang="en-US" sz="2400">
                          <a:solidFill>
                            <a:srgbClr val="000000"/>
                          </a:solidFill>
                          <a:latin typeface="Arial Bold"/>
                        </a:rPr>
                        <a:t>  </a:t>
                      </a: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transition>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8534" y="1525975"/>
            <a:ext cx="15270931" cy="6473275"/>
          </a:xfrm>
          <a:custGeom>
            <a:avLst/>
            <a:gdLst/>
            <a:ahLst/>
            <a:cxnLst/>
            <a:rect l="l" t="t" r="r" b="b"/>
            <a:pathLst>
              <a:path w="15270931" h="6473275">
                <a:moveTo>
                  <a:pt x="0" y="0"/>
                </a:moveTo>
                <a:lnTo>
                  <a:pt x="15270932" y="0"/>
                </a:lnTo>
                <a:lnTo>
                  <a:pt x="15270932" y="6473275"/>
                </a:lnTo>
                <a:lnTo>
                  <a:pt x="0" y="6473275"/>
                </a:lnTo>
                <a:lnTo>
                  <a:pt x="0" y="0"/>
                </a:lnTo>
                <a:close/>
              </a:path>
            </a:pathLst>
          </a:custGeom>
          <a:blipFill>
            <a:blip r:embed="rId2"/>
            <a:stretch>
              <a:fillRect/>
            </a:stretch>
          </a:blipFill>
        </p:spPr>
      </p:sp>
      <p:sp>
        <p:nvSpPr>
          <p:cNvPr id="3" name="TextBox 3"/>
          <p:cNvSpPr txBox="1"/>
          <p:nvPr/>
        </p:nvSpPr>
        <p:spPr>
          <a:xfrm>
            <a:off x="1675809" y="8472798"/>
            <a:ext cx="14936381" cy="887095"/>
          </a:xfrm>
          <a:prstGeom prst="rect">
            <a:avLst/>
          </a:prstGeom>
        </p:spPr>
        <p:txBody>
          <a:bodyPr lIns="0" tIns="0" rIns="0" bIns="0" rtlCol="0" anchor="t">
            <a:spAutoFit/>
          </a:bodyPr>
          <a:lstStyle/>
          <a:p>
            <a:pPr algn="ctr">
              <a:lnSpc>
                <a:spcPts val="7279"/>
              </a:lnSpc>
            </a:pPr>
            <a:r>
              <a:rPr lang="en-US" sz="5199">
                <a:solidFill>
                  <a:srgbClr val="20245D"/>
                </a:solidFill>
                <a:latin typeface="Montserrat Classic Bold"/>
              </a:rPr>
              <a:t>Suboptimal* levels of early ANC and IPTP3</a:t>
            </a:r>
          </a:p>
        </p:txBody>
      </p:sp>
      <p:sp>
        <p:nvSpPr>
          <p:cNvPr id="4" name="TextBox 4"/>
          <p:cNvSpPr txBox="1"/>
          <p:nvPr/>
        </p:nvSpPr>
        <p:spPr>
          <a:xfrm>
            <a:off x="1675809" y="9302743"/>
            <a:ext cx="14936381" cy="497840"/>
          </a:xfrm>
          <a:prstGeom prst="rect">
            <a:avLst/>
          </a:prstGeom>
        </p:spPr>
        <p:txBody>
          <a:bodyPr lIns="0" tIns="0" rIns="0" bIns="0" rtlCol="0" anchor="t">
            <a:spAutoFit/>
          </a:bodyPr>
          <a:lstStyle/>
          <a:p>
            <a:pPr algn="ctr">
              <a:lnSpc>
                <a:spcPts val="4060"/>
              </a:lnSpc>
            </a:pPr>
            <a:r>
              <a:rPr lang="en-US" sz="2900">
                <a:solidFill>
                  <a:srgbClr val="20245D"/>
                </a:solidFill>
                <a:latin typeface="Canva Sans Italics"/>
              </a:rPr>
              <a:t>*WHO Recommends 80% coverage of all malaria interventions</a:t>
            </a:r>
          </a:p>
        </p:txBody>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4" name="Freeform 4"/>
          <p:cNvSpPr/>
          <p:nvPr/>
        </p:nvSpPr>
        <p:spPr>
          <a:xfrm>
            <a:off x="5033790" y="658984"/>
            <a:ext cx="12907041" cy="8599316"/>
          </a:xfrm>
          <a:custGeom>
            <a:avLst/>
            <a:gdLst/>
            <a:ahLst/>
            <a:cxnLst/>
            <a:rect l="l" t="t" r="r" b="b"/>
            <a:pathLst>
              <a:path w="12907041" h="8599316">
                <a:moveTo>
                  <a:pt x="0" y="0"/>
                </a:moveTo>
                <a:lnTo>
                  <a:pt x="12907041" y="0"/>
                </a:lnTo>
                <a:lnTo>
                  <a:pt x="12907041" y="8599316"/>
                </a:lnTo>
                <a:lnTo>
                  <a:pt x="0" y="8599316"/>
                </a:lnTo>
                <a:lnTo>
                  <a:pt x="0" y="0"/>
                </a:lnTo>
                <a:close/>
              </a:path>
            </a:pathLst>
          </a:custGeom>
          <a:blipFill>
            <a:blip r:embed="rId3"/>
            <a:stretch>
              <a:fillRect/>
            </a:stretch>
          </a:blipFill>
        </p:spPr>
      </p:sp>
      <p:sp>
        <p:nvSpPr>
          <p:cNvPr id="5" name="TextBox 5"/>
          <p:cNvSpPr txBox="1"/>
          <p:nvPr/>
        </p:nvSpPr>
        <p:spPr>
          <a:xfrm>
            <a:off x="1768064" y="7145368"/>
            <a:ext cx="6531452" cy="1104900"/>
          </a:xfrm>
          <a:prstGeom prst="rect">
            <a:avLst/>
          </a:prstGeom>
        </p:spPr>
        <p:txBody>
          <a:bodyPr lIns="0" tIns="0" rIns="0" bIns="0" rtlCol="0" anchor="t">
            <a:spAutoFit/>
          </a:bodyPr>
          <a:lstStyle/>
          <a:p>
            <a:pPr marL="0" lvl="0" indent="0" algn="l">
              <a:lnSpc>
                <a:spcPts val="8640"/>
              </a:lnSpc>
              <a:spcBef>
                <a:spcPct val="0"/>
              </a:spcBef>
            </a:pPr>
            <a:r>
              <a:rPr lang="en-US" sz="7200">
                <a:solidFill>
                  <a:srgbClr val="B2CEDF"/>
                </a:solidFill>
                <a:latin typeface="Montserrat Classic Bold"/>
              </a:rPr>
              <a:t>REFLEXIVITY</a:t>
            </a:r>
          </a:p>
        </p:txBody>
      </p:sp>
      <p:grpSp>
        <p:nvGrpSpPr>
          <p:cNvPr id="6" name="Group 6"/>
          <p:cNvGrpSpPr/>
          <p:nvPr/>
        </p:nvGrpSpPr>
        <p:grpSpPr>
          <a:xfrm>
            <a:off x="6830166" y="9878636"/>
            <a:ext cx="3360420" cy="411480"/>
            <a:chOff x="0" y="0"/>
            <a:chExt cx="4480560" cy="548640"/>
          </a:xfrm>
        </p:grpSpPr>
        <p:sp>
          <p:nvSpPr>
            <p:cNvPr id="7" name="Freeform 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8" name="TextBox 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9" name="Group 9"/>
          <p:cNvGrpSpPr/>
          <p:nvPr/>
        </p:nvGrpSpPr>
        <p:grpSpPr>
          <a:xfrm>
            <a:off x="10251318" y="9878636"/>
            <a:ext cx="3360420" cy="411480"/>
            <a:chOff x="0" y="0"/>
            <a:chExt cx="4480560" cy="548640"/>
          </a:xfrm>
        </p:grpSpPr>
        <p:sp>
          <p:nvSpPr>
            <p:cNvPr id="10" name="Freeform 10"/>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1" name="TextBox 11"/>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2" name="Group 12"/>
          <p:cNvGrpSpPr/>
          <p:nvPr/>
        </p:nvGrpSpPr>
        <p:grpSpPr>
          <a:xfrm>
            <a:off x="-12138" y="9878636"/>
            <a:ext cx="3360420" cy="411480"/>
            <a:chOff x="0" y="0"/>
            <a:chExt cx="4480560" cy="548640"/>
          </a:xfrm>
        </p:grpSpPr>
        <p:sp>
          <p:nvSpPr>
            <p:cNvPr id="13" name="Freeform 1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4" name="TextBox 1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5" name="Group 15"/>
          <p:cNvGrpSpPr/>
          <p:nvPr/>
        </p:nvGrpSpPr>
        <p:grpSpPr>
          <a:xfrm>
            <a:off x="3409014" y="9878636"/>
            <a:ext cx="3360420" cy="411480"/>
            <a:chOff x="0" y="0"/>
            <a:chExt cx="4480560" cy="548640"/>
          </a:xfrm>
        </p:grpSpPr>
        <p:sp>
          <p:nvSpPr>
            <p:cNvPr id="16" name="Freeform 1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7" name="TextBox 1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8" name="Group 18"/>
          <p:cNvGrpSpPr/>
          <p:nvPr/>
        </p:nvGrpSpPr>
        <p:grpSpPr>
          <a:xfrm>
            <a:off x="13672470" y="9878636"/>
            <a:ext cx="3360420" cy="411480"/>
            <a:chOff x="0" y="0"/>
            <a:chExt cx="4480560" cy="548640"/>
          </a:xfrm>
        </p:grpSpPr>
        <p:sp>
          <p:nvSpPr>
            <p:cNvPr id="19" name="Freeform 1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20" name="TextBox 2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1" name="Group 21"/>
          <p:cNvGrpSpPr/>
          <p:nvPr/>
        </p:nvGrpSpPr>
        <p:grpSpPr>
          <a:xfrm rot="-5400000">
            <a:off x="17490517" y="9481740"/>
            <a:ext cx="411480" cy="1205274"/>
            <a:chOff x="0" y="0"/>
            <a:chExt cx="548640" cy="1607032"/>
          </a:xfrm>
        </p:grpSpPr>
        <p:sp>
          <p:nvSpPr>
            <p:cNvPr id="22" name="Freeform 22"/>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14602">
            <a:off x="11490483" y="467525"/>
            <a:ext cx="3527621" cy="3298325"/>
          </a:xfrm>
          <a:custGeom>
            <a:avLst/>
            <a:gdLst/>
            <a:ahLst/>
            <a:cxnLst/>
            <a:rect l="l" t="t" r="r" b="b"/>
            <a:pathLst>
              <a:path w="3527621" h="3298325">
                <a:moveTo>
                  <a:pt x="0" y="0"/>
                </a:moveTo>
                <a:lnTo>
                  <a:pt x="3527621" y="0"/>
                </a:lnTo>
                <a:lnTo>
                  <a:pt x="3527621" y="3298325"/>
                </a:lnTo>
                <a:lnTo>
                  <a:pt x="0" y="3298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5217">
            <a:off x="8510376" y="3742618"/>
            <a:ext cx="4738814" cy="3015070"/>
          </a:xfrm>
          <a:custGeom>
            <a:avLst/>
            <a:gdLst/>
            <a:ahLst/>
            <a:cxnLst/>
            <a:rect l="l" t="t" r="r" b="b"/>
            <a:pathLst>
              <a:path w="4738814" h="3015070">
                <a:moveTo>
                  <a:pt x="0" y="0"/>
                </a:moveTo>
                <a:lnTo>
                  <a:pt x="4738814" y="0"/>
                </a:lnTo>
                <a:lnTo>
                  <a:pt x="4738814" y="3015071"/>
                </a:lnTo>
                <a:lnTo>
                  <a:pt x="0" y="30150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1588803">
            <a:off x="12832745" y="3400983"/>
            <a:ext cx="3082359" cy="4114800"/>
          </a:xfrm>
          <a:custGeom>
            <a:avLst/>
            <a:gdLst/>
            <a:ahLst/>
            <a:cxnLst/>
            <a:rect l="l" t="t" r="r" b="b"/>
            <a:pathLst>
              <a:path w="3082359" h="4114800">
                <a:moveTo>
                  <a:pt x="0" y="0"/>
                </a:moveTo>
                <a:lnTo>
                  <a:pt x="3082359" y="0"/>
                </a:lnTo>
                <a:lnTo>
                  <a:pt x="30823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2868402" y="8033761"/>
            <a:ext cx="13098049" cy="688974"/>
          </a:xfrm>
          <a:prstGeom prst="rect">
            <a:avLst/>
          </a:prstGeom>
        </p:spPr>
        <p:txBody>
          <a:bodyPr lIns="0" tIns="0" rIns="0" bIns="0" rtlCol="0" anchor="t">
            <a:spAutoFit/>
          </a:bodyPr>
          <a:lstStyle/>
          <a:p>
            <a:pPr algn="ctr">
              <a:lnSpc>
                <a:spcPts val="5600"/>
              </a:lnSpc>
            </a:pPr>
            <a:r>
              <a:rPr lang="en-US" sz="4000">
                <a:solidFill>
                  <a:srgbClr val="000000"/>
                </a:solidFill>
                <a:latin typeface="Canva Sans Bold"/>
              </a:rPr>
              <a:t>Perspectives shaped by experiences</a:t>
            </a:r>
          </a:p>
        </p:txBody>
      </p:sp>
      <p:grpSp>
        <p:nvGrpSpPr>
          <p:cNvPr id="6" name="Group 6"/>
          <p:cNvGrpSpPr/>
          <p:nvPr/>
        </p:nvGrpSpPr>
        <p:grpSpPr>
          <a:xfrm>
            <a:off x="6830166" y="9878636"/>
            <a:ext cx="3360420" cy="411480"/>
            <a:chOff x="0" y="0"/>
            <a:chExt cx="4480560" cy="548640"/>
          </a:xfrm>
        </p:grpSpPr>
        <p:sp>
          <p:nvSpPr>
            <p:cNvPr id="7" name="Freeform 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8" name="TextBox 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9" name="Group 9"/>
          <p:cNvGrpSpPr/>
          <p:nvPr/>
        </p:nvGrpSpPr>
        <p:grpSpPr>
          <a:xfrm>
            <a:off x="10251318" y="9878636"/>
            <a:ext cx="3360420" cy="411480"/>
            <a:chOff x="0" y="0"/>
            <a:chExt cx="4480560" cy="548640"/>
          </a:xfrm>
        </p:grpSpPr>
        <p:sp>
          <p:nvSpPr>
            <p:cNvPr id="10" name="Freeform 10"/>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1" name="TextBox 11"/>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2" name="Group 12"/>
          <p:cNvGrpSpPr/>
          <p:nvPr/>
        </p:nvGrpSpPr>
        <p:grpSpPr>
          <a:xfrm>
            <a:off x="-12138" y="9878636"/>
            <a:ext cx="3360420" cy="411480"/>
            <a:chOff x="0" y="0"/>
            <a:chExt cx="4480560" cy="548640"/>
          </a:xfrm>
        </p:grpSpPr>
        <p:sp>
          <p:nvSpPr>
            <p:cNvPr id="13" name="Freeform 1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4" name="TextBox 1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5" name="Group 15"/>
          <p:cNvGrpSpPr/>
          <p:nvPr/>
        </p:nvGrpSpPr>
        <p:grpSpPr>
          <a:xfrm>
            <a:off x="3409014" y="9878636"/>
            <a:ext cx="3360420" cy="411480"/>
            <a:chOff x="0" y="0"/>
            <a:chExt cx="4480560" cy="548640"/>
          </a:xfrm>
        </p:grpSpPr>
        <p:sp>
          <p:nvSpPr>
            <p:cNvPr id="16" name="Freeform 1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7" name="TextBox 1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8" name="Group 18"/>
          <p:cNvGrpSpPr/>
          <p:nvPr/>
        </p:nvGrpSpPr>
        <p:grpSpPr>
          <a:xfrm>
            <a:off x="13672470" y="9878636"/>
            <a:ext cx="3360420" cy="411480"/>
            <a:chOff x="0" y="0"/>
            <a:chExt cx="4480560" cy="548640"/>
          </a:xfrm>
        </p:grpSpPr>
        <p:sp>
          <p:nvSpPr>
            <p:cNvPr id="19" name="Freeform 1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20" name="TextBox 2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1" name="Group 21"/>
          <p:cNvGrpSpPr/>
          <p:nvPr/>
        </p:nvGrpSpPr>
        <p:grpSpPr>
          <a:xfrm rot="-5400000">
            <a:off x="17490517" y="9481740"/>
            <a:ext cx="411480" cy="1205274"/>
            <a:chOff x="0" y="0"/>
            <a:chExt cx="548640" cy="1607032"/>
          </a:xfrm>
        </p:grpSpPr>
        <p:sp>
          <p:nvSpPr>
            <p:cNvPr id="22" name="Freeform 22"/>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grpSp>
        <p:nvGrpSpPr>
          <p:cNvPr id="23" name="Group 23"/>
          <p:cNvGrpSpPr/>
          <p:nvPr/>
        </p:nvGrpSpPr>
        <p:grpSpPr>
          <a:xfrm>
            <a:off x="592158" y="3529311"/>
            <a:ext cx="6412891" cy="3228377"/>
            <a:chOff x="0" y="0"/>
            <a:chExt cx="8550521" cy="4304503"/>
          </a:xfrm>
        </p:grpSpPr>
        <p:sp>
          <p:nvSpPr>
            <p:cNvPr id="24" name="TextBox 24"/>
            <p:cNvSpPr txBox="1"/>
            <p:nvPr/>
          </p:nvSpPr>
          <p:spPr>
            <a:xfrm>
              <a:off x="0" y="-95250"/>
              <a:ext cx="8550521" cy="2930525"/>
            </a:xfrm>
            <a:prstGeom prst="rect">
              <a:avLst/>
            </a:prstGeom>
          </p:spPr>
          <p:txBody>
            <a:bodyPr lIns="0" tIns="0" rIns="0" bIns="0" rtlCol="0" anchor="t">
              <a:spAutoFit/>
            </a:bodyPr>
            <a:lstStyle/>
            <a:p>
              <a:pPr algn="ctr">
                <a:lnSpc>
                  <a:spcPts val="5981"/>
                </a:lnSpc>
              </a:pPr>
              <a:r>
                <a:rPr lang="en-US" sz="4125">
                  <a:solidFill>
                    <a:srgbClr val="000000"/>
                  </a:solidFill>
                  <a:latin typeface="Lustria"/>
                </a:rPr>
                <a:t> We Don't See Things As They Are, We See Them As We Are</a:t>
              </a:r>
            </a:p>
          </p:txBody>
        </p:sp>
        <p:sp>
          <p:nvSpPr>
            <p:cNvPr id="25" name="TextBox 25"/>
            <p:cNvSpPr txBox="1"/>
            <p:nvPr/>
          </p:nvSpPr>
          <p:spPr>
            <a:xfrm>
              <a:off x="0" y="3764753"/>
              <a:ext cx="8550521" cy="539750"/>
            </a:xfrm>
            <a:prstGeom prst="rect">
              <a:avLst/>
            </a:prstGeom>
          </p:spPr>
          <p:txBody>
            <a:bodyPr lIns="0" tIns="0" rIns="0" bIns="0" rtlCol="0" anchor="t">
              <a:spAutoFit/>
            </a:bodyPr>
            <a:lstStyle/>
            <a:p>
              <a:pPr algn="ctr">
                <a:lnSpc>
                  <a:spcPts val="3479"/>
                </a:lnSpc>
              </a:pPr>
              <a:r>
                <a:rPr lang="en-US" sz="2400" spc="360">
                  <a:solidFill>
                    <a:srgbClr val="000000"/>
                  </a:solidFill>
                  <a:latin typeface="Lustria"/>
                </a:rPr>
                <a:t>TALMUD</a:t>
              </a:r>
            </a:p>
          </p:txBody>
        </p:sp>
      </p:grpSp>
    </p:spTree>
  </p:cSld>
  <p:clrMapOvr>
    <a:masterClrMapping/>
  </p:clrMapOvr>
  <p:transition>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77436" y="1627687"/>
            <a:ext cx="10579113" cy="7031626"/>
          </a:xfrm>
          <a:custGeom>
            <a:avLst/>
            <a:gdLst/>
            <a:ahLst/>
            <a:cxnLst/>
            <a:rect l="l" t="t" r="r" b="b"/>
            <a:pathLst>
              <a:path w="10579113" h="7031626">
                <a:moveTo>
                  <a:pt x="0" y="0"/>
                </a:moveTo>
                <a:lnTo>
                  <a:pt x="10579113" y="0"/>
                </a:lnTo>
                <a:lnTo>
                  <a:pt x="10579113" y="7031626"/>
                </a:lnTo>
                <a:lnTo>
                  <a:pt x="0" y="7031626"/>
                </a:lnTo>
                <a:lnTo>
                  <a:pt x="0" y="0"/>
                </a:lnTo>
                <a:close/>
              </a:path>
            </a:pathLst>
          </a:custGeom>
          <a:blipFill>
            <a:blip r:embed="rId3"/>
            <a:stretch>
              <a:fillRect/>
            </a:stretch>
          </a:blipFill>
        </p:spPr>
      </p:sp>
      <p:sp>
        <p:nvSpPr>
          <p:cNvPr id="3" name="Freeform 3"/>
          <p:cNvSpPr/>
          <p:nvPr/>
        </p:nvSpPr>
        <p:spPr>
          <a:xfrm>
            <a:off x="13611738" y="1593923"/>
            <a:ext cx="4877764" cy="6913473"/>
          </a:xfrm>
          <a:custGeom>
            <a:avLst/>
            <a:gdLst/>
            <a:ahLst/>
            <a:cxnLst/>
            <a:rect l="l" t="t" r="r" b="b"/>
            <a:pathLst>
              <a:path w="4877764" h="6913473">
                <a:moveTo>
                  <a:pt x="0" y="0"/>
                </a:moveTo>
                <a:lnTo>
                  <a:pt x="4877764" y="0"/>
                </a:lnTo>
                <a:lnTo>
                  <a:pt x="4877764" y="6913473"/>
                </a:lnTo>
                <a:lnTo>
                  <a:pt x="0" y="6913473"/>
                </a:lnTo>
                <a:lnTo>
                  <a:pt x="0" y="0"/>
                </a:lnTo>
                <a:close/>
              </a:path>
            </a:pathLst>
          </a:custGeom>
          <a:blipFill>
            <a:blip r:embed="rId4"/>
            <a:stretch>
              <a:fillRect l="-64550" r="-52337" b="-1952"/>
            </a:stretch>
          </a:blipFill>
        </p:spPr>
      </p:sp>
      <p:sp>
        <p:nvSpPr>
          <p:cNvPr id="4" name="Freeform 4"/>
          <p:cNvSpPr/>
          <p:nvPr/>
        </p:nvSpPr>
        <p:spPr>
          <a:xfrm>
            <a:off x="479935" y="1593923"/>
            <a:ext cx="3439787" cy="6913473"/>
          </a:xfrm>
          <a:custGeom>
            <a:avLst/>
            <a:gdLst/>
            <a:ahLst/>
            <a:cxnLst/>
            <a:rect l="l" t="t" r="r" b="b"/>
            <a:pathLst>
              <a:path w="3439787" h="6913473">
                <a:moveTo>
                  <a:pt x="0" y="0"/>
                </a:moveTo>
                <a:lnTo>
                  <a:pt x="3439787" y="0"/>
                </a:lnTo>
                <a:lnTo>
                  <a:pt x="3439787" y="6913473"/>
                </a:lnTo>
                <a:lnTo>
                  <a:pt x="0" y="6913473"/>
                </a:lnTo>
                <a:lnTo>
                  <a:pt x="0" y="0"/>
                </a:lnTo>
                <a:close/>
              </a:path>
            </a:pathLst>
          </a:custGeom>
          <a:blipFill>
            <a:blip r:embed="rId5"/>
            <a:stretch>
              <a:fillRect l="-86183" r="-115483"/>
            </a:stretch>
          </a:blipFill>
        </p:spPr>
      </p:sp>
      <p:grpSp>
        <p:nvGrpSpPr>
          <p:cNvPr id="5" name="Group 5"/>
          <p:cNvGrpSpPr/>
          <p:nvPr/>
        </p:nvGrpSpPr>
        <p:grpSpPr>
          <a:xfrm>
            <a:off x="6830166"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8" name="Group 8"/>
          <p:cNvGrpSpPr/>
          <p:nvPr/>
        </p:nvGrpSpPr>
        <p:grpSpPr>
          <a:xfrm>
            <a:off x="1025131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1" name="Group 11"/>
          <p:cNvGrpSpPr/>
          <p:nvPr/>
        </p:nvGrpSpPr>
        <p:grpSpPr>
          <a:xfrm>
            <a:off x="-12138"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4" name="Group 14"/>
          <p:cNvGrpSpPr/>
          <p:nvPr/>
        </p:nvGrpSpPr>
        <p:grpSpPr>
          <a:xfrm>
            <a:off x="3409014"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BACKGROUND</a:t>
              </a:r>
            </a:p>
          </p:txBody>
        </p:sp>
      </p:grpSp>
      <p:grpSp>
        <p:nvGrpSpPr>
          <p:cNvPr id="17" name="Group 17"/>
          <p:cNvGrpSpPr/>
          <p:nvPr/>
        </p:nvGrpSpPr>
        <p:grpSpPr>
          <a:xfrm>
            <a:off x="13672470" y="9878636"/>
            <a:ext cx="3360420" cy="411480"/>
            <a:chOff x="0" y="0"/>
            <a:chExt cx="4480560" cy="548640"/>
          </a:xfrm>
        </p:grpSpPr>
        <p:sp>
          <p:nvSpPr>
            <p:cNvPr id="18" name="Freeform 1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9" name="TextBox 1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20" name="Group 20"/>
          <p:cNvGrpSpPr/>
          <p:nvPr/>
        </p:nvGrpSpPr>
        <p:grpSpPr>
          <a:xfrm rot="-5400000">
            <a:off x="17490517" y="9481740"/>
            <a:ext cx="411480" cy="1205274"/>
            <a:chOff x="0" y="0"/>
            <a:chExt cx="548640" cy="1607032"/>
          </a:xfrm>
        </p:grpSpPr>
        <p:sp>
          <p:nvSpPr>
            <p:cNvPr id="21" name="Freeform 21"/>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2" name="TextBox 22"/>
          <p:cNvSpPr txBox="1"/>
          <p:nvPr/>
        </p:nvSpPr>
        <p:spPr>
          <a:xfrm>
            <a:off x="2703768" y="8870950"/>
            <a:ext cx="13098049" cy="688974"/>
          </a:xfrm>
          <a:prstGeom prst="rect">
            <a:avLst/>
          </a:prstGeom>
        </p:spPr>
        <p:txBody>
          <a:bodyPr lIns="0" tIns="0" rIns="0" bIns="0" rtlCol="0" anchor="t">
            <a:spAutoFit/>
          </a:bodyPr>
          <a:lstStyle/>
          <a:p>
            <a:pPr algn="ctr">
              <a:lnSpc>
                <a:spcPts val="5600"/>
              </a:lnSpc>
            </a:pPr>
            <a:r>
              <a:rPr lang="en-US" sz="4000">
                <a:solidFill>
                  <a:srgbClr val="000000"/>
                </a:solidFill>
                <a:latin typeface="Canva Sans Bold"/>
              </a:rPr>
              <a:t>Perspectives shaped by context</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87289">
            <a:off x="28947" y="133225"/>
            <a:ext cx="4408242" cy="4906780"/>
            <a:chOff x="0" y="0"/>
            <a:chExt cx="5877656" cy="6542373"/>
          </a:xfrm>
        </p:grpSpPr>
        <p:pic>
          <p:nvPicPr>
            <p:cNvPr id="3" name="Picture 3"/>
            <p:cNvPicPr>
              <a:picLocks noChangeAspect="1"/>
            </p:cNvPicPr>
            <p:nvPr/>
          </p:nvPicPr>
          <p:blipFill>
            <a:blip r:embed="rId3"/>
            <a:srcRect l="9639" t="29610" r="3707" b="6127"/>
            <a:stretch>
              <a:fillRect/>
            </a:stretch>
          </p:blipFill>
          <p:spPr>
            <a:xfrm>
              <a:off x="0" y="0"/>
              <a:ext cx="5877656" cy="6542373"/>
            </a:xfrm>
            <a:prstGeom prst="rect">
              <a:avLst/>
            </a:prstGeom>
          </p:spPr>
        </p:pic>
      </p:grpSp>
      <p:grpSp>
        <p:nvGrpSpPr>
          <p:cNvPr id="4" name="Group 4"/>
          <p:cNvGrpSpPr/>
          <p:nvPr/>
        </p:nvGrpSpPr>
        <p:grpSpPr>
          <a:xfrm rot="-577192">
            <a:off x="363996" y="5207686"/>
            <a:ext cx="4514912" cy="4799045"/>
            <a:chOff x="0" y="0"/>
            <a:chExt cx="6019883" cy="6398727"/>
          </a:xfrm>
        </p:grpSpPr>
        <p:pic>
          <p:nvPicPr>
            <p:cNvPr id="5" name="Picture 5"/>
            <p:cNvPicPr>
              <a:picLocks noChangeAspect="1"/>
            </p:cNvPicPr>
            <p:nvPr/>
          </p:nvPicPr>
          <p:blipFill>
            <a:blip r:embed="rId4"/>
            <a:srcRect t="4035" b="25146"/>
            <a:stretch>
              <a:fillRect/>
            </a:stretch>
          </p:blipFill>
          <p:spPr>
            <a:xfrm>
              <a:off x="0" y="0"/>
              <a:ext cx="6019883" cy="6398727"/>
            </a:xfrm>
            <a:prstGeom prst="rect">
              <a:avLst/>
            </a:prstGeom>
          </p:spPr>
        </p:pic>
      </p:grpSp>
      <p:grpSp>
        <p:nvGrpSpPr>
          <p:cNvPr id="6" name="Group 6"/>
          <p:cNvGrpSpPr/>
          <p:nvPr/>
        </p:nvGrpSpPr>
        <p:grpSpPr>
          <a:xfrm rot="550917">
            <a:off x="14129538" y="233620"/>
            <a:ext cx="4089952" cy="4705991"/>
            <a:chOff x="0" y="0"/>
            <a:chExt cx="5453270" cy="6274655"/>
          </a:xfrm>
        </p:grpSpPr>
        <p:pic>
          <p:nvPicPr>
            <p:cNvPr id="7" name="Picture 7"/>
            <p:cNvPicPr>
              <a:picLocks noChangeAspect="1"/>
            </p:cNvPicPr>
            <p:nvPr/>
          </p:nvPicPr>
          <p:blipFill>
            <a:blip r:embed="rId5"/>
            <a:srcRect l="32597" t="3978" b="44350"/>
            <a:stretch>
              <a:fillRect/>
            </a:stretch>
          </p:blipFill>
          <p:spPr>
            <a:xfrm>
              <a:off x="0" y="0"/>
              <a:ext cx="5453270" cy="6274655"/>
            </a:xfrm>
            <a:prstGeom prst="rect">
              <a:avLst/>
            </a:prstGeom>
          </p:spPr>
        </p:pic>
      </p:grpSp>
      <p:grpSp>
        <p:nvGrpSpPr>
          <p:cNvPr id="8" name="Group 8"/>
          <p:cNvGrpSpPr/>
          <p:nvPr/>
        </p:nvGrpSpPr>
        <p:grpSpPr>
          <a:xfrm rot="483541">
            <a:off x="13706069" y="5357771"/>
            <a:ext cx="4088547" cy="4636873"/>
            <a:chOff x="0" y="0"/>
            <a:chExt cx="5451396" cy="6182497"/>
          </a:xfrm>
        </p:grpSpPr>
        <p:pic>
          <p:nvPicPr>
            <p:cNvPr id="9" name="Picture 9"/>
            <p:cNvPicPr>
              <a:picLocks noChangeAspect="1"/>
            </p:cNvPicPr>
            <p:nvPr/>
          </p:nvPicPr>
          <p:blipFill>
            <a:blip r:embed="rId6"/>
            <a:srcRect l="20626" r="20626"/>
            <a:stretch>
              <a:fillRect/>
            </a:stretch>
          </p:blipFill>
          <p:spPr>
            <a:xfrm>
              <a:off x="0" y="0"/>
              <a:ext cx="5451396" cy="6182497"/>
            </a:xfrm>
            <a:prstGeom prst="rect">
              <a:avLst/>
            </a:prstGeom>
          </p:spPr>
        </p:pic>
      </p:grpSp>
      <p:sp>
        <p:nvSpPr>
          <p:cNvPr id="10" name="Freeform 10"/>
          <p:cNvSpPr/>
          <p:nvPr/>
        </p:nvSpPr>
        <p:spPr>
          <a:xfrm>
            <a:off x="5037689" y="1450500"/>
            <a:ext cx="8212623" cy="8669844"/>
          </a:xfrm>
          <a:custGeom>
            <a:avLst/>
            <a:gdLst/>
            <a:ahLst/>
            <a:cxnLst/>
            <a:rect l="l" t="t" r="r" b="b"/>
            <a:pathLst>
              <a:path w="8212623" h="8669844">
                <a:moveTo>
                  <a:pt x="0" y="0"/>
                </a:moveTo>
                <a:lnTo>
                  <a:pt x="8212622" y="0"/>
                </a:lnTo>
                <a:lnTo>
                  <a:pt x="8212622" y="8669844"/>
                </a:lnTo>
                <a:lnTo>
                  <a:pt x="0" y="8669844"/>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4917444" y="1336200"/>
            <a:ext cx="8767578" cy="9767584"/>
          </a:xfrm>
          <a:prstGeom prst="rect">
            <a:avLst/>
          </a:prstGeom>
        </p:spPr>
        <p:txBody>
          <a:bodyPr lIns="0" tIns="0" rIns="0" bIns="0" rtlCol="0" anchor="t">
            <a:spAutoFit/>
          </a:bodyPr>
          <a:lstStyle/>
          <a:p>
            <a:pPr algn="ctr">
              <a:lnSpc>
                <a:spcPts val="7781"/>
              </a:lnSpc>
            </a:pPr>
            <a:r>
              <a:rPr lang="en-US" sz="5558">
                <a:solidFill>
                  <a:srgbClr val="000000"/>
                </a:solidFill>
                <a:latin typeface="Montserrat Classic"/>
              </a:rPr>
              <a:t>Explore the relationship between antenatal care (ANC) attendance and intermittent presumptive treatment in pregnancy (IPTp) in sub-Saharan Africa since the rollout of WHO policy in 2016. </a:t>
            </a:r>
          </a:p>
          <a:p>
            <a:pPr algn="ctr">
              <a:lnSpc>
                <a:spcPts val="7781"/>
              </a:lnSpc>
            </a:pPr>
            <a:endParaRPr lang="en-US" sz="5558">
              <a:solidFill>
                <a:srgbClr val="000000"/>
              </a:solidFill>
              <a:latin typeface="Montserrat Classic"/>
            </a:endParaRPr>
          </a:p>
        </p:txBody>
      </p:sp>
      <p:sp>
        <p:nvSpPr>
          <p:cNvPr id="12" name="TextBox 12"/>
          <p:cNvSpPr txBox="1"/>
          <p:nvPr/>
        </p:nvSpPr>
        <p:spPr>
          <a:xfrm>
            <a:off x="5607931" y="111773"/>
            <a:ext cx="7217539" cy="1019223"/>
          </a:xfrm>
          <a:prstGeom prst="rect">
            <a:avLst/>
          </a:prstGeom>
        </p:spPr>
        <p:txBody>
          <a:bodyPr lIns="0" tIns="0" rIns="0" bIns="0" rtlCol="0" anchor="t">
            <a:spAutoFit/>
          </a:bodyPr>
          <a:lstStyle/>
          <a:p>
            <a:pPr algn="ctr">
              <a:lnSpc>
                <a:spcPts val="8397"/>
              </a:lnSpc>
            </a:pPr>
            <a:r>
              <a:rPr lang="en-US" sz="5998">
                <a:solidFill>
                  <a:srgbClr val="000000"/>
                </a:solidFill>
                <a:latin typeface="Montserrat Classic Bold"/>
              </a:rPr>
              <a:t>STUDY OBJECTIVE</a:t>
            </a:r>
          </a:p>
        </p:txBody>
      </p:sp>
      <p:sp>
        <p:nvSpPr>
          <p:cNvPr id="13" name="TextBox 13"/>
          <p:cNvSpPr txBox="1"/>
          <p:nvPr/>
        </p:nvSpPr>
        <p:spPr>
          <a:xfrm rot="-622437">
            <a:off x="561545" y="4643896"/>
            <a:ext cx="4263867" cy="351663"/>
          </a:xfrm>
          <a:prstGeom prst="rect">
            <a:avLst/>
          </a:prstGeom>
        </p:spPr>
        <p:txBody>
          <a:bodyPr lIns="0" tIns="0" rIns="0" bIns="0" rtlCol="0" anchor="t">
            <a:spAutoFit/>
          </a:bodyPr>
          <a:lstStyle/>
          <a:p>
            <a:pPr algn="ctr">
              <a:lnSpc>
                <a:spcPts val="1296"/>
              </a:lnSpc>
              <a:spcBef>
                <a:spcPct val="0"/>
              </a:spcBef>
            </a:pPr>
            <a:r>
              <a:rPr lang="en-US" sz="1200">
                <a:solidFill>
                  <a:srgbClr val="000000"/>
                </a:solidFill>
                <a:latin typeface="Arial"/>
                <a:hlinkClick r:id="rId9" tooltip="https://www.canva.com/design/DAFrC8hrKDU/-wgvuARPS9Yu2gg9lCOSmw/edit#"/>
              </a:rPr>
              <a:t> Lina Vanessa Merchán Jimenez</a:t>
            </a:r>
            <a:r>
              <a:rPr lang="en-US" sz="1200">
                <a:solidFill>
                  <a:srgbClr val="000000"/>
                </a:solidFill>
                <a:latin typeface="Arial"/>
              </a:rPr>
              <a:t>. Portrait of Pregnant Woman. Retrieved from https://www.canva.com/design/ </a:t>
            </a:r>
          </a:p>
        </p:txBody>
      </p:sp>
      <p:sp>
        <p:nvSpPr>
          <p:cNvPr id="14" name="TextBox 14"/>
          <p:cNvSpPr txBox="1"/>
          <p:nvPr/>
        </p:nvSpPr>
        <p:spPr>
          <a:xfrm rot="461424">
            <a:off x="13546854" y="9586939"/>
            <a:ext cx="3811987" cy="351663"/>
          </a:xfrm>
          <a:prstGeom prst="rect">
            <a:avLst/>
          </a:prstGeom>
        </p:spPr>
        <p:txBody>
          <a:bodyPr lIns="0" tIns="0" rIns="0" bIns="0" rtlCol="0" anchor="t">
            <a:spAutoFit/>
          </a:bodyPr>
          <a:lstStyle/>
          <a:p>
            <a:pPr algn="ctr">
              <a:lnSpc>
                <a:spcPts val="1296"/>
              </a:lnSpc>
              <a:spcBef>
                <a:spcPct val="0"/>
              </a:spcBef>
            </a:pPr>
            <a:r>
              <a:rPr lang="en-US" sz="1200">
                <a:solidFill>
                  <a:srgbClr val="000000"/>
                </a:solidFill>
                <a:latin typeface="Arial"/>
                <a:hlinkClick r:id="rId9" tooltip="https://www.canva.com/design/DAFrC8hrKDU/-wgvuARPS9Yu2gg9lCOSmw/edit#"/>
              </a:rPr>
              <a:t> Lina Vanessa Merchán Jimenez</a:t>
            </a:r>
            <a:r>
              <a:rPr lang="en-US" sz="1200">
                <a:solidFill>
                  <a:srgbClr val="000000"/>
                </a:solidFill>
                <a:latin typeface="Arial"/>
              </a:rPr>
              <a:t>. Portrait of Pregnant Woman. Retrieved from https://www.canva.com/design/ </a:t>
            </a:r>
          </a:p>
        </p:txBody>
      </p:sp>
      <p:sp>
        <p:nvSpPr>
          <p:cNvPr id="15" name="TextBox 15"/>
          <p:cNvSpPr txBox="1"/>
          <p:nvPr/>
        </p:nvSpPr>
        <p:spPr>
          <a:xfrm rot="-622437">
            <a:off x="889167" y="9525644"/>
            <a:ext cx="4263867" cy="351663"/>
          </a:xfrm>
          <a:prstGeom prst="rect">
            <a:avLst/>
          </a:prstGeom>
        </p:spPr>
        <p:txBody>
          <a:bodyPr lIns="0" tIns="0" rIns="0" bIns="0" rtlCol="0" anchor="t">
            <a:spAutoFit/>
          </a:bodyPr>
          <a:lstStyle/>
          <a:p>
            <a:pPr algn="ctr">
              <a:lnSpc>
                <a:spcPts val="1296"/>
              </a:lnSpc>
              <a:spcBef>
                <a:spcPct val="0"/>
              </a:spcBef>
            </a:pPr>
            <a:r>
              <a:rPr lang="en-US" sz="1200">
                <a:solidFill>
                  <a:srgbClr val="000000"/>
                </a:solidFill>
                <a:latin typeface="Arial"/>
                <a:hlinkClick r:id="rId9" tooltip="https://www.canva.com/design/DAFrC8hrKDU/-wgvuARPS9Yu2gg9lCOSmw/edit#"/>
              </a:rPr>
              <a:t> Lina Vanessa Merchán Jimenez</a:t>
            </a:r>
            <a:r>
              <a:rPr lang="en-US" sz="1200">
                <a:solidFill>
                  <a:srgbClr val="000000"/>
                </a:solidFill>
                <a:latin typeface="Arial"/>
              </a:rPr>
              <a:t>. Portrait of Pregnant Woman. Retrieved from https://www.canva.com/design/ </a:t>
            </a:r>
          </a:p>
        </p:txBody>
      </p:sp>
      <p:sp>
        <p:nvSpPr>
          <p:cNvPr id="16" name="TextBox 16"/>
          <p:cNvSpPr txBox="1"/>
          <p:nvPr/>
        </p:nvSpPr>
        <p:spPr>
          <a:xfrm rot="558660">
            <a:off x="13906874" y="4571489"/>
            <a:ext cx="3893106" cy="351663"/>
          </a:xfrm>
          <a:prstGeom prst="rect">
            <a:avLst/>
          </a:prstGeom>
        </p:spPr>
        <p:txBody>
          <a:bodyPr lIns="0" tIns="0" rIns="0" bIns="0" rtlCol="0" anchor="t">
            <a:spAutoFit/>
          </a:bodyPr>
          <a:lstStyle/>
          <a:p>
            <a:pPr algn="ctr">
              <a:lnSpc>
                <a:spcPts val="1296"/>
              </a:lnSpc>
              <a:spcBef>
                <a:spcPct val="0"/>
              </a:spcBef>
            </a:pPr>
            <a:r>
              <a:rPr lang="en-US" sz="1200">
                <a:solidFill>
                  <a:srgbClr val="000000"/>
                </a:solidFill>
                <a:latin typeface="Arial"/>
                <a:hlinkClick r:id="rId9" tooltip="https://www.canva.com/design/DAFrC8hrKDU/-wgvuARPS9Yu2gg9lCOSmw/edit#"/>
              </a:rPr>
              <a:t> Lina Vanessa Merchán Jimenez</a:t>
            </a:r>
            <a:r>
              <a:rPr lang="en-US" sz="1200">
                <a:solidFill>
                  <a:srgbClr val="000000"/>
                </a:solidFill>
                <a:latin typeface="Arial"/>
              </a:rPr>
              <a:t>. Portrait of Pregnant Woman. Retrieved from https://www.canva.com/design/ </a:t>
            </a:r>
          </a:p>
        </p:txBody>
      </p:sp>
    </p:spTree>
  </p:cSld>
  <p:clrMapOvr>
    <a:masterClrMapping/>
  </p:clrMapOvr>
  <p:transition>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7242" y="5143500"/>
            <a:ext cx="7615975" cy="3773987"/>
            <a:chOff x="0" y="0"/>
            <a:chExt cx="5896657" cy="2922004"/>
          </a:xfrm>
        </p:grpSpPr>
        <p:sp>
          <p:nvSpPr>
            <p:cNvPr id="3" name="Freeform 3"/>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grpSp>
        <p:nvGrpSpPr>
          <p:cNvPr id="4" name="Group 4"/>
          <p:cNvGrpSpPr/>
          <p:nvPr/>
        </p:nvGrpSpPr>
        <p:grpSpPr>
          <a:xfrm>
            <a:off x="6830166" y="9878636"/>
            <a:ext cx="3360420" cy="411480"/>
            <a:chOff x="0" y="0"/>
            <a:chExt cx="4480560" cy="548640"/>
          </a:xfrm>
        </p:grpSpPr>
        <p:sp>
          <p:nvSpPr>
            <p:cNvPr id="5" name="Freeform 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6" name="TextBox 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7" name="Group 7"/>
          <p:cNvGrpSpPr/>
          <p:nvPr/>
        </p:nvGrpSpPr>
        <p:grpSpPr>
          <a:xfrm>
            <a:off x="10251318" y="9878636"/>
            <a:ext cx="3360420" cy="411480"/>
            <a:chOff x="0" y="0"/>
            <a:chExt cx="4480560" cy="548640"/>
          </a:xfrm>
        </p:grpSpPr>
        <p:sp>
          <p:nvSpPr>
            <p:cNvPr id="8" name="Freeform 8"/>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9" name="TextBox 9"/>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10" name="Group 10"/>
          <p:cNvGrpSpPr/>
          <p:nvPr/>
        </p:nvGrpSpPr>
        <p:grpSpPr>
          <a:xfrm>
            <a:off x="-12138" y="9878636"/>
            <a:ext cx="3360420" cy="411480"/>
            <a:chOff x="0" y="0"/>
            <a:chExt cx="4480560" cy="548640"/>
          </a:xfrm>
        </p:grpSpPr>
        <p:sp>
          <p:nvSpPr>
            <p:cNvPr id="11" name="Freeform 11"/>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2" name="TextBox 12"/>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000000"/>
                  </a:solidFill>
                  <a:latin typeface="Arial Bold"/>
                </a:rPr>
                <a:t>REFLEXIVITY</a:t>
              </a:r>
            </a:p>
          </p:txBody>
        </p:sp>
      </p:grpSp>
      <p:grpSp>
        <p:nvGrpSpPr>
          <p:cNvPr id="13" name="Group 13"/>
          <p:cNvGrpSpPr/>
          <p:nvPr/>
        </p:nvGrpSpPr>
        <p:grpSpPr>
          <a:xfrm>
            <a:off x="3409014" y="9878636"/>
            <a:ext cx="3360420" cy="411480"/>
            <a:chOff x="0" y="0"/>
            <a:chExt cx="4480560" cy="548640"/>
          </a:xfrm>
        </p:grpSpPr>
        <p:sp>
          <p:nvSpPr>
            <p:cNvPr id="14" name="Freeform 14"/>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5" name="TextBox 15"/>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BACKGROUND</a:t>
              </a:r>
            </a:p>
          </p:txBody>
        </p:sp>
      </p:grpSp>
      <p:grpSp>
        <p:nvGrpSpPr>
          <p:cNvPr id="16" name="Group 16"/>
          <p:cNvGrpSpPr/>
          <p:nvPr/>
        </p:nvGrpSpPr>
        <p:grpSpPr>
          <a:xfrm>
            <a:off x="13672470" y="9878636"/>
            <a:ext cx="3360420" cy="411480"/>
            <a:chOff x="0" y="0"/>
            <a:chExt cx="4480560" cy="548640"/>
          </a:xfrm>
        </p:grpSpPr>
        <p:sp>
          <p:nvSpPr>
            <p:cNvPr id="17" name="Freeform 17"/>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8" name="TextBox 18"/>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9" name="Group 19"/>
          <p:cNvGrpSpPr/>
          <p:nvPr/>
        </p:nvGrpSpPr>
        <p:grpSpPr>
          <a:xfrm rot="-5400000">
            <a:off x="17490517" y="9481740"/>
            <a:ext cx="411480" cy="1205274"/>
            <a:chOff x="0" y="0"/>
            <a:chExt cx="548640" cy="1607032"/>
          </a:xfrm>
        </p:grpSpPr>
        <p:sp>
          <p:nvSpPr>
            <p:cNvPr id="20" name="Freeform 20"/>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sp>
        <p:nvSpPr>
          <p:cNvPr id="21" name="Freeform 21"/>
          <p:cNvSpPr/>
          <p:nvPr/>
        </p:nvSpPr>
        <p:spPr>
          <a:xfrm>
            <a:off x="4422022" y="208019"/>
            <a:ext cx="12837278" cy="9050281"/>
          </a:xfrm>
          <a:custGeom>
            <a:avLst/>
            <a:gdLst/>
            <a:ahLst/>
            <a:cxnLst/>
            <a:rect l="l" t="t" r="r" b="b"/>
            <a:pathLst>
              <a:path w="12837278" h="9050281">
                <a:moveTo>
                  <a:pt x="0" y="0"/>
                </a:moveTo>
                <a:lnTo>
                  <a:pt x="12837278" y="0"/>
                </a:lnTo>
                <a:lnTo>
                  <a:pt x="12837278" y="9050281"/>
                </a:lnTo>
                <a:lnTo>
                  <a:pt x="0" y="9050281"/>
                </a:lnTo>
                <a:lnTo>
                  <a:pt x="0" y="0"/>
                </a:lnTo>
                <a:close/>
              </a:path>
            </a:pathLst>
          </a:custGeom>
          <a:blipFill>
            <a:blip r:embed="rId3"/>
            <a:stretch>
              <a:fillRect/>
            </a:stretch>
          </a:blipFill>
        </p:spPr>
      </p:sp>
      <p:sp>
        <p:nvSpPr>
          <p:cNvPr id="22" name="TextBox 22"/>
          <p:cNvSpPr txBox="1"/>
          <p:nvPr/>
        </p:nvSpPr>
        <p:spPr>
          <a:xfrm>
            <a:off x="1028700" y="7020968"/>
            <a:ext cx="6982274" cy="1104900"/>
          </a:xfrm>
          <a:prstGeom prst="rect">
            <a:avLst/>
          </a:prstGeom>
        </p:spPr>
        <p:txBody>
          <a:bodyPr lIns="0" tIns="0" rIns="0" bIns="0" rtlCol="0" anchor="t">
            <a:spAutoFit/>
          </a:bodyPr>
          <a:lstStyle/>
          <a:p>
            <a:pPr marL="0" lvl="0" indent="0" algn="l">
              <a:lnSpc>
                <a:spcPts val="8640"/>
              </a:lnSpc>
              <a:spcBef>
                <a:spcPct val="0"/>
              </a:spcBef>
            </a:pPr>
            <a:r>
              <a:rPr lang="en-US" sz="7200">
                <a:solidFill>
                  <a:srgbClr val="B2CEDF"/>
                </a:solidFill>
                <a:latin typeface="Montserrat Classic Bold"/>
              </a:rPr>
              <a:t>BACKGROUND</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166" y="9878636"/>
            <a:ext cx="3360420" cy="411480"/>
            <a:chOff x="0" y="0"/>
            <a:chExt cx="4480560" cy="548640"/>
          </a:xfrm>
        </p:grpSpPr>
        <p:sp>
          <p:nvSpPr>
            <p:cNvPr id="3" name="Freeform 3"/>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4" name="TextBox 4"/>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METHODOLOGY</a:t>
              </a:r>
            </a:p>
          </p:txBody>
        </p:sp>
      </p:grpSp>
      <p:grpSp>
        <p:nvGrpSpPr>
          <p:cNvPr id="5" name="Group 5"/>
          <p:cNvGrpSpPr/>
          <p:nvPr/>
        </p:nvGrpSpPr>
        <p:grpSpPr>
          <a:xfrm>
            <a:off x="10251318" y="9878636"/>
            <a:ext cx="3360420" cy="411480"/>
            <a:chOff x="0" y="0"/>
            <a:chExt cx="4480560" cy="548640"/>
          </a:xfrm>
        </p:grpSpPr>
        <p:sp>
          <p:nvSpPr>
            <p:cNvPr id="6" name="Freeform 6"/>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7" name="TextBox 7"/>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RESULTS</a:t>
              </a:r>
            </a:p>
          </p:txBody>
        </p:sp>
      </p:grpSp>
      <p:grpSp>
        <p:nvGrpSpPr>
          <p:cNvPr id="8" name="Group 8"/>
          <p:cNvGrpSpPr/>
          <p:nvPr/>
        </p:nvGrpSpPr>
        <p:grpSpPr>
          <a:xfrm>
            <a:off x="-12138" y="9878636"/>
            <a:ext cx="3360420" cy="411480"/>
            <a:chOff x="0" y="0"/>
            <a:chExt cx="4480560" cy="548640"/>
          </a:xfrm>
        </p:grpSpPr>
        <p:sp>
          <p:nvSpPr>
            <p:cNvPr id="9" name="Freeform 9"/>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A6A6A6"/>
            </a:solidFill>
          </p:spPr>
        </p:sp>
        <p:sp>
          <p:nvSpPr>
            <p:cNvPr id="10" name="TextBox 10"/>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REFLEXIVITY</a:t>
              </a:r>
            </a:p>
          </p:txBody>
        </p:sp>
      </p:grpSp>
      <p:grpSp>
        <p:nvGrpSpPr>
          <p:cNvPr id="11" name="Group 11"/>
          <p:cNvGrpSpPr/>
          <p:nvPr/>
        </p:nvGrpSpPr>
        <p:grpSpPr>
          <a:xfrm>
            <a:off x="3409014" y="9878636"/>
            <a:ext cx="3360420" cy="411480"/>
            <a:chOff x="0" y="0"/>
            <a:chExt cx="4480560" cy="548640"/>
          </a:xfrm>
        </p:grpSpPr>
        <p:sp>
          <p:nvSpPr>
            <p:cNvPr id="12" name="Freeform 12"/>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20245D"/>
            </a:solidFill>
          </p:spPr>
        </p:sp>
        <p:sp>
          <p:nvSpPr>
            <p:cNvPr id="13" name="TextBox 13"/>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FFFFFF"/>
                  </a:solidFill>
                  <a:latin typeface="Arial Bold"/>
                </a:rPr>
                <a:t>BACKGROUND</a:t>
              </a:r>
            </a:p>
          </p:txBody>
        </p:sp>
      </p:grpSp>
      <p:grpSp>
        <p:nvGrpSpPr>
          <p:cNvPr id="14" name="Group 14"/>
          <p:cNvGrpSpPr/>
          <p:nvPr/>
        </p:nvGrpSpPr>
        <p:grpSpPr>
          <a:xfrm>
            <a:off x="13672470" y="9878636"/>
            <a:ext cx="3360420" cy="411480"/>
            <a:chOff x="0" y="0"/>
            <a:chExt cx="4480560" cy="548640"/>
          </a:xfrm>
        </p:grpSpPr>
        <p:sp>
          <p:nvSpPr>
            <p:cNvPr id="15" name="Freeform 15"/>
            <p:cNvSpPr/>
            <p:nvPr/>
          </p:nvSpPr>
          <p:spPr>
            <a:xfrm>
              <a:off x="0" y="0"/>
              <a:ext cx="4480560" cy="548640"/>
            </a:xfrm>
            <a:custGeom>
              <a:avLst/>
              <a:gdLst/>
              <a:ahLst/>
              <a:cxnLst/>
              <a:rect l="l" t="t" r="r" b="b"/>
              <a:pathLst>
                <a:path w="4480560" h="548640">
                  <a:moveTo>
                    <a:pt x="4480560" y="0"/>
                  </a:moveTo>
                  <a:lnTo>
                    <a:pt x="0" y="0"/>
                  </a:lnTo>
                  <a:lnTo>
                    <a:pt x="0" y="548640"/>
                  </a:lnTo>
                  <a:lnTo>
                    <a:pt x="4480560" y="548640"/>
                  </a:lnTo>
                  <a:close/>
                </a:path>
              </a:pathLst>
            </a:custGeom>
            <a:solidFill>
              <a:srgbClr val="D8D8D8"/>
            </a:solidFill>
          </p:spPr>
        </p:sp>
        <p:sp>
          <p:nvSpPr>
            <p:cNvPr id="16" name="TextBox 16"/>
            <p:cNvSpPr txBox="1"/>
            <p:nvPr/>
          </p:nvSpPr>
          <p:spPr>
            <a:xfrm>
              <a:off x="0" y="-19050"/>
              <a:ext cx="4480560" cy="567690"/>
            </a:xfrm>
            <a:prstGeom prst="rect">
              <a:avLst/>
            </a:prstGeom>
          </p:spPr>
          <p:txBody>
            <a:bodyPr lIns="50800" tIns="50800" rIns="50800" bIns="50800" rtlCol="0" anchor="ctr"/>
            <a:lstStyle/>
            <a:p>
              <a:pPr algn="ctr">
                <a:lnSpc>
                  <a:spcPts val="1620"/>
                </a:lnSpc>
              </a:pPr>
              <a:r>
                <a:rPr lang="en-US" sz="1500">
                  <a:solidFill>
                    <a:srgbClr val="545454"/>
                  </a:solidFill>
                  <a:latin typeface="Arial Bold"/>
                </a:rPr>
                <a:t>CONCLUSIONS</a:t>
              </a:r>
            </a:p>
          </p:txBody>
        </p:sp>
      </p:grpSp>
      <p:grpSp>
        <p:nvGrpSpPr>
          <p:cNvPr id="17" name="Group 17"/>
          <p:cNvGrpSpPr/>
          <p:nvPr/>
        </p:nvGrpSpPr>
        <p:grpSpPr>
          <a:xfrm rot="-5400000">
            <a:off x="17490517" y="9481740"/>
            <a:ext cx="411480" cy="1205274"/>
            <a:chOff x="0" y="0"/>
            <a:chExt cx="548640" cy="1607032"/>
          </a:xfrm>
        </p:grpSpPr>
        <p:sp>
          <p:nvSpPr>
            <p:cNvPr id="18" name="Freeform 18"/>
            <p:cNvSpPr/>
            <p:nvPr/>
          </p:nvSpPr>
          <p:spPr>
            <a:xfrm>
              <a:off x="0" y="0"/>
              <a:ext cx="548640" cy="1607058"/>
            </a:xfrm>
            <a:custGeom>
              <a:avLst/>
              <a:gdLst/>
              <a:ahLst/>
              <a:cxnLst/>
              <a:rect l="l" t="t" r="r" b="b"/>
              <a:pathLst>
                <a:path w="548640" h="1607058">
                  <a:moveTo>
                    <a:pt x="0" y="0"/>
                  </a:moveTo>
                  <a:lnTo>
                    <a:pt x="548640" y="0"/>
                  </a:lnTo>
                  <a:lnTo>
                    <a:pt x="548640" y="1607058"/>
                  </a:lnTo>
                  <a:lnTo>
                    <a:pt x="0" y="1607058"/>
                  </a:lnTo>
                  <a:close/>
                </a:path>
              </a:pathLst>
            </a:custGeom>
            <a:solidFill>
              <a:srgbClr val="5A1413"/>
            </a:solidFill>
          </p:spPr>
        </p:sp>
      </p:grpSp>
      <p:graphicFrame>
        <p:nvGraphicFramePr>
          <p:cNvPr id="19" name="Table 19"/>
          <p:cNvGraphicFramePr>
            <a:graphicFrameLocks noGrp="1"/>
          </p:cNvGraphicFramePr>
          <p:nvPr/>
        </p:nvGraphicFramePr>
        <p:xfrm>
          <a:off x="501567" y="2631164"/>
          <a:ext cx="8825843" cy="5511533"/>
        </p:xfrm>
        <a:graphic>
          <a:graphicData uri="http://schemas.openxmlformats.org/drawingml/2006/table">
            <a:tbl>
              <a:tblPr/>
              <a:tblGrid>
                <a:gridCol w="3905341">
                  <a:extLst>
                    <a:ext uri="{9D8B030D-6E8A-4147-A177-3AD203B41FA5}">
                      <a16:colId xmlns:a16="http://schemas.microsoft.com/office/drawing/2014/main" val="20000"/>
                    </a:ext>
                  </a:extLst>
                </a:gridCol>
                <a:gridCol w="4920502">
                  <a:extLst>
                    <a:ext uri="{9D8B030D-6E8A-4147-A177-3AD203B41FA5}">
                      <a16:colId xmlns:a16="http://schemas.microsoft.com/office/drawing/2014/main" val="20001"/>
                    </a:ext>
                  </a:extLst>
                </a:gridCol>
              </a:tblGrid>
              <a:tr h="1377883">
                <a:tc gridSpan="2">
                  <a:txBody>
                    <a:bodyPr/>
                    <a:lstStyle/>
                    <a:p>
                      <a:pPr algn="ctr">
                        <a:lnSpc>
                          <a:spcPts val="4480"/>
                        </a:lnSpc>
                        <a:defRPr/>
                      </a:pPr>
                      <a:r>
                        <a:rPr lang="en-US" sz="3200">
                          <a:solidFill>
                            <a:srgbClr val="FFFFFF"/>
                          </a:solidFill>
                          <a:latin typeface="Montserrat Classic Bold"/>
                        </a:rPr>
                        <a:t>FOCUSED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63B95"/>
                    </a:solidFill>
                  </a:tcPr>
                </a:tc>
                <a:tc hMerge="1">
                  <a:txBody>
                    <a:bodyPr/>
                    <a:lstStyle/>
                    <a:p>
                      <a:pPr algn="ctr">
                        <a:lnSpc>
                          <a:spcPts val="4480"/>
                        </a:lnSpc>
                        <a:defRPr/>
                      </a:pPr>
                      <a:r>
                        <a:rPr lang="en-US" sz="3200">
                          <a:solidFill>
                            <a:srgbClr val="FFFFFF"/>
                          </a:solidFill>
                          <a:latin typeface="Montserrat Classic Bold"/>
                        </a:rPr>
                        <a:t>FOCUSED ANC MODEL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263B95"/>
                    </a:solidFill>
                  </a:tcPr>
                </a:tc>
                <a:extLst>
                  <a:ext uri="{0D108BD9-81ED-4DB2-BD59-A6C34878D82A}">
                    <a16:rowId xmlns:a16="http://schemas.microsoft.com/office/drawing/2014/main" val="10000"/>
                  </a:ext>
                </a:extLst>
              </a:tr>
              <a:tr h="1377883">
                <a:tc>
                  <a:txBody>
                    <a:bodyPr/>
                    <a:lstStyle/>
                    <a:p>
                      <a:pPr algn="ctr">
                        <a:lnSpc>
                          <a:spcPts val="3359"/>
                        </a:lnSpc>
                        <a:defRPr/>
                      </a:pPr>
                      <a:r>
                        <a:rPr lang="en-US" sz="2399">
                          <a:solidFill>
                            <a:srgbClr val="000000"/>
                          </a:solidFill>
                          <a:latin typeface="Montserrat Classic"/>
                        </a:rPr>
                        <a:t>1ST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Montserrat Classic"/>
                        </a:rPr>
                        <a:t>Contact 1: 8-12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7883">
                <a:tc>
                  <a:txBody>
                    <a:bodyPr/>
                    <a:lstStyle/>
                    <a:p>
                      <a:pPr algn="ctr">
                        <a:lnSpc>
                          <a:spcPts val="3359"/>
                        </a:lnSpc>
                        <a:defRPr/>
                      </a:pPr>
                      <a:r>
                        <a:rPr lang="en-US" sz="2399">
                          <a:solidFill>
                            <a:srgbClr val="000000"/>
                          </a:solidFill>
                          <a:latin typeface="Montserrat Classic"/>
                        </a:rPr>
                        <a:t>2ND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Montserrat Classic"/>
                        </a:rPr>
                        <a:t>Contact 2: 24-26 weeks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7883">
                <a:tc>
                  <a:txBody>
                    <a:bodyPr/>
                    <a:lstStyle/>
                    <a:p>
                      <a:pPr algn="ctr">
                        <a:lnSpc>
                          <a:spcPts val="3359"/>
                        </a:lnSpc>
                        <a:defRPr/>
                      </a:pPr>
                      <a:r>
                        <a:rPr lang="en-US" sz="2399">
                          <a:solidFill>
                            <a:srgbClr val="000000"/>
                          </a:solidFill>
                          <a:latin typeface="Montserrat Classic"/>
                        </a:rPr>
                        <a:t>3RD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Montserrat Classic"/>
                        </a:rPr>
                        <a:t>Contact 3: 32 weeks</a:t>
                      </a:r>
                      <a:endParaRPr lang="en-US" sz="1100"/>
                    </a:p>
                    <a:p>
                      <a:pPr algn="ctr">
                        <a:lnSpc>
                          <a:spcPts val="3359"/>
                        </a:lnSpc>
                      </a:pPr>
                      <a:r>
                        <a:rPr lang="en-US" sz="2399">
                          <a:solidFill>
                            <a:srgbClr val="000000"/>
                          </a:solidFill>
                          <a:latin typeface="Montserrat Classic"/>
                        </a:rPr>
                        <a:t>Contact 4: 36- 38 weeks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0" name="TextBox 20"/>
          <p:cNvSpPr txBox="1"/>
          <p:nvPr/>
        </p:nvSpPr>
        <p:spPr>
          <a:xfrm>
            <a:off x="10190586" y="2678789"/>
            <a:ext cx="7770261" cy="5341883"/>
          </a:xfrm>
          <a:prstGeom prst="rect">
            <a:avLst/>
          </a:prstGeom>
        </p:spPr>
        <p:txBody>
          <a:bodyPr lIns="0" tIns="0" rIns="0" bIns="0" rtlCol="0" anchor="t">
            <a:spAutoFit/>
          </a:bodyPr>
          <a:lstStyle/>
          <a:p>
            <a:pPr algn="ctr">
              <a:lnSpc>
                <a:spcPts val="4265"/>
              </a:lnSpc>
              <a:spcBef>
                <a:spcPct val="0"/>
              </a:spcBef>
            </a:pPr>
            <a:r>
              <a:rPr lang="en-US" sz="3949">
                <a:solidFill>
                  <a:srgbClr val="263B95"/>
                </a:solidFill>
                <a:latin typeface="DM Sans Bold Italics"/>
              </a:rPr>
              <a:t>"WHO recommends a schedule of at least four antenatal care visits. IPTp-SP should be delivered at each scheduled ANC visit (except during the first trimester and with doses given at least one month apart), and compliance with antenatal care should be encouraged as much as possible."  </a:t>
            </a:r>
          </a:p>
        </p:txBody>
      </p:sp>
      <p:sp>
        <p:nvSpPr>
          <p:cNvPr id="21" name="TextBox 21"/>
          <p:cNvSpPr txBox="1"/>
          <p:nvPr/>
        </p:nvSpPr>
        <p:spPr>
          <a:xfrm>
            <a:off x="10887230" y="8329420"/>
            <a:ext cx="6809027" cy="636668"/>
          </a:xfrm>
          <a:prstGeom prst="rect">
            <a:avLst/>
          </a:prstGeom>
        </p:spPr>
        <p:txBody>
          <a:bodyPr lIns="0" tIns="0" rIns="0" bIns="0" rtlCol="0" anchor="t">
            <a:spAutoFit/>
          </a:bodyPr>
          <a:lstStyle/>
          <a:p>
            <a:pPr algn="ctr">
              <a:lnSpc>
                <a:spcPts val="2329"/>
              </a:lnSpc>
              <a:spcBef>
                <a:spcPct val="0"/>
              </a:spcBef>
            </a:pPr>
            <a:r>
              <a:rPr lang="en-US" sz="2156">
                <a:solidFill>
                  <a:srgbClr val="263B95"/>
                </a:solidFill>
                <a:latin typeface="Arial Bold"/>
              </a:rPr>
              <a:t>WHO policy brief for the implementation of IPTp-SP</a:t>
            </a:r>
          </a:p>
          <a:p>
            <a:pPr algn="ctr">
              <a:lnSpc>
                <a:spcPts val="2329"/>
              </a:lnSpc>
              <a:spcBef>
                <a:spcPct val="0"/>
              </a:spcBef>
            </a:pPr>
            <a:r>
              <a:rPr lang="en-US" sz="2156">
                <a:solidFill>
                  <a:srgbClr val="263B95"/>
                </a:solidFill>
                <a:latin typeface="Arial Bold"/>
              </a:rPr>
              <a:t>2013-14</a:t>
            </a:r>
          </a:p>
        </p:txBody>
      </p:sp>
    </p:spTree>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B6D538E189EF48B4ED4540230CC912" ma:contentTypeVersion="16" ma:contentTypeDescription="Create a new document." ma:contentTypeScope="" ma:versionID="b41a5da20936752322f867dc9255cb37">
  <xsd:schema xmlns:xsd="http://www.w3.org/2001/XMLSchema" xmlns:xs="http://www.w3.org/2001/XMLSchema" xmlns:p="http://schemas.microsoft.com/office/2006/metadata/properties" xmlns:ns3="a727d5f1-50d5-4e70-92e1-7a84c16401fb" xmlns:ns4="ac87a440-5df4-4752-88e0-0e2edb4de0b9" targetNamespace="http://schemas.microsoft.com/office/2006/metadata/properties" ma:root="true" ma:fieldsID="90a565643aad9a3702d3b005c80e6e4c" ns3:_="" ns4:_="">
    <xsd:import namespace="a727d5f1-50d5-4e70-92e1-7a84c16401fb"/>
    <xsd:import namespace="ac87a440-5df4-4752-88e0-0e2edb4de0b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27d5f1-50d5-4e70-92e1-7a84c16401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87a440-5df4-4752-88e0-0e2edb4de0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727d5f1-50d5-4e70-92e1-7a84c16401fb" xsi:nil="true"/>
  </documentManagement>
</p:properties>
</file>

<file path=customXml/itemProps1.xml><?xml version="1.0" encoding="utf-8"?>
<ds:datastoreItem xmlns:ds="http://schemas.openxmlformats.org/officeDocument/2006/customXml" ds:itemID="{7ABB815F-866C-4532-991A-F0754D28CB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27d5f1-50d5-4e70-92e1-7a84c16401fb"/>
    <ds:schemaRef ds:uri="ac87a440-5df4-4752-88e0-0e2edb4de0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0FE26C-20EE-4CD7-8258-814A5DA08FAD}">
  <ds:schemaRefs>
    <ds:schemaRef ds:uri="http://schemas.microsoft.com/sharepoint/v3/contenttype/forms"/>
  </ds:schemaRefs>
</ds:datastoreItem>
</file>

<file path=customXml/itemProps3.xml><?xml version="1.0" encoding="utf-8"?>
<ds:datastoreItem xmlns:ds="http://schemas.openxmlformats.org/officeDocument/2006/customXml" ds:itemID="{E25C4148-90E0-4542-9E2E-4AE5FBFFD035}">
  <ds:schemaRefs>
    <ds:schemaRef ds:uri="http://purl.org/dc/elements/1.1/"/>
    <ds:schemaRef ds:uri="http://purl.org/dc/dcmitype/"/>
    <ds:schemaRef ds:uri="http://schemas.microsoft.com/office/2006/metadata/properties"/>
    <ds:schemaRef ds:uri="http://schemas.microsoft.com/office/infopath/2007/PartnerControls"/>
    <ds:schemaRef ds:uri="ac87a440-5df4-4752-88e0-0e2edb4de0b9"/>
    <ds:schemaRef ds:uri="http://schemas.microsoft.com/office/2006/documentManagement/types"/>
    <ds:schemaRef ds:uri="http://schemas.openxmlformats.org/package/2006/metadata/core-properties"/>
    <ds:schemaRef ds:uri="http://purl.org/dc/terms/"/>
    <ds:schemaRef ds:uri="a727d5f1-50d5-4e70-92e1-7a84c16401f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TotalTime>
  <Words>1625</Words>
  <Application>Microsoft Office PowerPoint</Application>
  <PresentationFormat>Custom</PresentationFormat>
  <Paragraphs>723</Paragraphs>
  <Slides>38</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Canva Sans Italics</vt:lpstr>
      <vt:lpstr>Bukhari Script Bold</vt:lpstr>
      <vt:lpstr>Montserrat Classic</vt:lpstr>
      <vt:lpstr>DM Sans Bold Italics</vt:lpstr>
      <vt:lpstr>Moontime Bold</vt:lpstr>
      <vt:lpstr>Calibri</vt:lpstr>
      <vt:lpstr>Canva Sans Bold Italics</vt:lpstr>
      <vt:lpstr>Lustria</vt:lpstr>
      <vt:lpstr>Canva Sans Bold</vt:lpstr>
      <vt:lpstr>Montserrat Classic Bold</vt:lpstr>
      <vt:lpstr>Canva Sans</vt:lpstr>
      <vt:lpstr>Arial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Olapeju_WHO ANC Policy</dc:title>
  <dc:creator>BOLANLE OLAPEJU</dc:creator>
  <cp:lastModifiedBy>Kristen Vibbert</cp:lastModifiedBy>
  <cp:revision>4</cp:revision>
  <dcterms:created xsi:type="dcterms:W3CDTF">2006-08-16T00:00:00Z</dcterms:created>
  <dcterms:modified xsi:type="dcterms:W3CDTF">2023-09-06T17:17:06Z</dcterms:modified>
  <dc:identifier>DAFrC8hrKDU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0x0101008AB6D538E189EF48B4ED4540230CC912</vt:lpwstr>
  </property>
</Properties>
</file>