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8" r:id="rId4"/>
  </p:sldMasterIdLst>
  <p:notesMasterIdLst>
    <p:notesMasterId r:id="rId211"/>
  </p:notesMasterIdLst>
  <p:handoutMasterIdLst>
    <p:handoutMasterId r:id="rId212"/>
  </p:handoutMasterIdLst>
  <p:sldIdLst>
    <p:sldId id="257" r:id="rId5"/>
    <p:sldId id="564" r:id="rId6"/>
    <p:sldId id="494" r:id="rId7"/>
    <p:sldId id="525" r:id="rId8"/>
    <p:sldId id="516" r:id="rId9"/>
    <p:sldId id="607" r:id="rId10"/>
    <p:sldId id="256" r:id="rId11"/>
    <p:sldId id="608" r:id="rId12"/>
    <p:sldId id="258" r:id="rId13"/>
    <p:sldId id="398" r:id="rId14"/>
    <p:sldId id="557" r:id="rId15"/>
    <p:sldId id="567" r:id="rId16"/>
    <p:sldId id="347" r:id="rId17"/>
    <p:sldId id="346" r:id="rId18"/>
    <p:sldId id="496" r:id="rId19"/>
    <p:sldId id="343" r:id="rId20"/>
    <p:sldId id="356" r:id="rId21"/>
    <p:sldId id="359" r:id="rId22"/>
    <p:sldId id="358" r:id="rId23"/>
    <p:sldId id="361" r:id="rId24"/>
    <p:sldId id="357" r:id="rId25"/>
    <p:sldId id="344" r:id="rId26"/>
    <p:sldId id="405" r:id="rId27"/>
    <p:sldId id="568" r:id="rId28"/>
    <p:sldId id="569" r:id="rId29"/>
    <p:sldId id="570" r:id="rId30"/>
    <p:sldId id="571" r:id="rId31"/>
    <p:sldId id="572" r:id="rId32"/>
    <p:sldId id="573" r:id="rId33"/>
    <p:sldId id="378" r:id="rId34"/>
    <p:sldId id="574" r:id="rId35"/>
    <p:sldId id="575" r:id="rId36"/>
    <p:sldId id="576" r:id="rId37"/>
    <p:sldId id="577" r:id="rId38"/>
    <p:sldId id="491" r:id="rId39"/>
    <p:sldId id="578" r:id="rId40"/>
    <p:sldId id="579" r:id="rId41"/>
    <p:sldId id="580" r:id="rId42"/>
    <p:sldId id="581" r:id="rId43"/>
    <p:sldId id="582" r:id="rId44"/>
    <p:sldId id="584" r:id="rId45"/>
    <p:sldId id="537" r:id="rId46"/>
    <p:sldId id="585" r:id="rId47"/>
    <p:sldId id="586" r:id="rId48"/>
    <p:sldId id="587" r:id="rId49"/>
    <p:sldId id="588" r:id="rId50"/>
    <p:sldId id="609" r:id="rId51"/>
    <p:sldId id="610" r:id="rId52"/>
    <p:sldId id="611" r:id="rId53"/>
    <p:sldId id="612" r:id="rId54"/>
    <p:sldId id="613" r:id="rId55"/>
    <p:sldId id="614" r:id="rId56"/>
    <p:sldId id="615" r:id="rId57"/>
    <p:sldId id="616" r:id="rId58"/>
    <p:sldId id="617" r:id="rId59"/>
    <p:sldId id="618" r:id="rId60"/>
    <p:sldId id="619" r:id="rId61"/>
    <p:sldId id="620" r:id="rId62"/>
    <p:sldId id="589" r:id="rId63"/>
    <p:sldId id="415" r:id="rId64"/>
    <p:sldId id="392" r:id="rId65"/>
    <p:sldId id="413" r:id="rId66"/>
    <p:sldId id="506" r:id="rId67"/>
    <p:sldId id="540" r:id="rId68"/>
    <p:sldId id="590" r:id="rId69"/>
    <p:sldId id="591" r:id="rId70"/>
    <p:sldId id="592" r:id="rId71"/>
    <p:sldId id="593" r:id="rId72"/>
    <p:sldId id="543" r:id="rId73"/>
    <p:sldId id="345" r:id="rId74"/>
    <p:sldId id="350" r:id="rId75"/>
    <p:sldId id="259" r:id="rId76"/>
    <p:sldId id="416" r:id="rId77"/>
    <p:sldId id="417" r:id="rId78"/>
    <p:sldId id="418" r:id="rId79"/>
    <p:sldId id="419" r:id="rId80"/>
    <p:sldId id="565" r:id="rId81"/>
    <p:sldId id="420" r:id="rId82"/>
    <p:sldId id="421" r:id="rId83"/>
    <p:sldId id="422" r:id="rId84"/>
    <p:sldId id="423" r:id="rId85"/>
    <p:sldId id="566" r:id="rId86"/>
    <p:sldId id="424" r:id="rId87"/>
    <p:sldId id="429" r:id="rId88"/>
    <p:sldId id="428" r:id="rId89"/>
    <p:sldId id="425" r:id="rId90"/>
    <p:sldId id="263" r:id="rId91"/>
    <p:sldId id="426" r:id="rId92"/>
    <p:sldId id="430" r:id="rId93"/>
    <p:sldId id="431" r:id="rId94"/>
    <p:sldId id="556" r:id="rId95"/>
    <p:sldId id="432" r:id="rId96"/>
    <p:sldId id="508" r:id="rId97"/>
    <p:sldId id="533" r:id="rId98"/>
    <p:sldId id="534" r:id="rId99"/>
    <p:sldId id="594" r:id="rId100"/>
    <p:sldId id="535" r:id="rId101"/>
    <p:sldId id="528" r:id="rId102"/>
    <p:sldId id="595" r:id="rId103"/>
    <p:sldId id="596" r:id="rId104"/>
    <p:sldId id="264" r:id="rId105"/>
    <p:sldId id="266" r:id="rId106"/>
    <p:sldId id="434" r:id="rId107"/>
    <p:sldId id="348" r:id="rId108"/>
    <p:sldId id="351" r:id="rId109"/>
    <p:sldId id="435" r:id="rId110"/>
    <p:sldId id="436" r:id="rId111"/>
    <p:sldId id="560" r:id="rId112"/>
    <p:sldId id="518" r:id="rId113"/>
    <p:sldId id="503" r:id="rId114"/>
    <p:sldId id="437" r:id="rId115"/>
    <p:sldId id="277" r:id="rId116"/>
    <p:sldId id="531" r:id="rId117"/>
    <p:sldId id="278" r:id="rId118"/>
    <p:sldId id="530" r:id="rId119"/>
    <p:sldId id="279" r:id="rId120"/>
    <p:sldId id="280" r:id="rId121"/>
    <p:sldId id="281" r:id="rId122"/>
    <p:sldId id="282" r:id="rId123"/>
    <p:sldId id="438" r:id="rId124"/>
    <p:sldId id="283" r:id="rId125"/>
    <p:sldId id="439" r:id="rId126"/>
    <p:sldId id="549" r:id="rId127"/>
    <p:sldId id="519" r:id="rId128"/>
    <p:sldId id="529" r:id="rId129"/>
    <p:sldId id="379" r:id="rId130"/>
    <p:sldId id="562" r:id="rId131"/>
    <p:sldId id="597" r:id="rId132"/>
    <p:sldId id="563" r:id="rId133"/>
    <p:sldId id="380" r:id="rId134"/>
    <p:sldId id="382" r:id="rId135"/>
    <p:sldId id="500" r:id="rId136"/>
    <p:sldId id="383" r:id="rId137"/>
    <p:sldId id="384" r:id="rId138"/>
    <p:sldId id="387" r:id="rId139"/>
    <p:sldId id="488" r:id="rId140"/>
    <p:sldId id="598" r:id="rId141"/>
    <p:sldId id="599" r:id="rId142"/>
    <p:sldId id="600" r:id="rId143"/>
    <p:sldId id="601" r:id="rId144"/>
    <p:sldId id="602" r:id="rId145"/>
    <p:sldId id="603" r:id="rId146"/>
    <p:sldId id="520" r:id="rId147"/>
    <p:sldId id="441" r:id="rId148"/>
    <p:sldId id="440" r:id="rId149"/>
    <p:sldId id="288" r:id="rId150"/>
    <p:sldId id="349" r:id="rId151"/>
    <p:sldId id="352" r:id="rId152"/>
    <p:sldId id="467" r:id="rId153"/>
    <p:sldId id="442" r:id="rId154"/>
    <p:sldId id="443" r:id="rId155"/>
    <p:sldId id="511" r:id="rId156"/>
    <p:sldId id="289" r:id="rId157"/>
    <p:sldId id="468" r:id="rId158"/>
    <p:sldId id="444" r:id="rId159"/>
    <p:sldId id="469" r:id="rId160"/>
    <p:sldId id="470" r:id="rId161"/>
    <p:sldId id="446" r:id="rId162"/>
    <p:sldId id="474" r:id="rId163"/>
    <p:sldId id="475" r:id="rId164"/>
    <p:sldId id="476" r:id="rId165"/>
    <p:sldId id="510" r:id="rId166"/>
    <p:sldId id="299" r:id="rId167"/>
    <p:sldId id="477" r:id="rId168"/>
    <p:sldId id="445" r:id="rId169"/>
    <p:sldId id="478" r:id="rId170"/>
    <p:sldId id="479" r:id="rId171"/>
    <p:sldId id="396" r:id="rId172"/>
    <p:sldId id="471" r:id="rId173"/>
    <p:sldId id="492" r:id="rId174"/>
    <p:sldId id="514" r:id="rId175"/>
    <p:sldId id="482" r:id="rId176"/>
    <p:sldId id="483" r:id="rId177"/>
    <p:sldId id="292" r:id="rId178"/>
    <p:sldId id="293" r:id="rId179"/>
    <p:sldId id="448" r:id="rId180"/>
    <p:sldId id="295" r:id="rId181"/>
    <p:sldId id="604" r:id="rId182"/>
    <p:sldId id="512" r:id="rId183"/>
    <p:sldId id="449" r:id="rId184"/>
    <p:sldId id="306" r:id="rId185"/>
    <p:sldId id="307" r:id="rId186"/>
    <p:sldId id="451" r:id="rId187"/>
    <p:sldId id="453" r:id="rId188"/>
    <p:sldId id="521" r:id="rId189"/>
    <p:sldId id="605" r:id="rId190"/>
    <p:sldId id="489" r:id="rId191"/>
    <p:sldId id="309" r:id="rId192"/>
    <p:sldId id="522" r:id="rId193"/>
    <p:sldId id="456" r:id="rId194"/>
    <p:sldId id="457" r:id="rId195"/>
    <p:sldId id="458" r:id="rId196"/>
    <p:sldId id="459" r:id="rId197"/>
    <p:sldId id="455" r:id="rId198"/>
    <p:sldId id="606" r:id="rId199"/>
    <p:sldId id="318" r:id="rId200"/>
    <p:sldId id="336" r:id="rId201"/>
    <p:sldId id="546" r:id="rId202"/>
    <p:sldId id="547" r:id="rId203"/>
    <p:sldId id="548" r:id="rId204"/>
    <p:sldId id="320" r:id="rId205"/>
    <p:sldId id="550" r:id="rId206"/>
    <p:sldId id="523" r:id="rId207"/>
    <p:sldId id="551" r:id="rId208"/>
    <p:sldId id="553" r:id="rId209"/>
    <p:sldId id="485" r:id="rId210"/>
  </p:sldIdLst>
  <p:sldSz cx="9144000" cy="6858000" type="screen4x3"/>
  <p:notesSz cx="7315200" cy="9601200"/>
  <p:defaultTextStyle>
    <a:defPPr>
      <a:defRPr lang="en-US"/>
    </a:defPPr>
    <a:lvl1pPr algn="l" rtl="0" eaLnBrk="0" fontAlgn="base" hangingPunct="0">
      <a:spcBef>
        <a:spcPct val="0"/>
      </a:spcBef>
      <a:spcAft>
        <a:spcPct val="0"/>
      </a:spcAft>
      <a:defRPr sz="2600" b="1" kern="1200">
        <a:solidFill>
          <a:schemeClr val="bg2"/>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600" b="1" kern="1200">
        <a:solidFill>
          <a:schemeClr val="bg2"/>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600" b="1" kern="1200">
        <a:solidFill>
          <a:schemeClr val="bg2"/>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600" b="1" kern="1200">
        <a:solidFill>
          <a:schemeClr val="bg2"/>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600" b="1" kern="1200">
        <a:solidFill>
          <a:schemeClr val="bg2"/>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2600" b="1" kern="1200">
        <a:solidFill>
          <a:schemeClr val="bg2"/>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2600" b="1" kern="1200">
        <a:solidFill>
          <a:schemeClr val="bg2"/>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2600" b="1" kern="1200">
        <a:solidFill>
          <a:schemeClr val="bg2"/>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2600" b="1" kern="1200">
        <a:solidFill>
          <a:schemeClr val="bg2"/>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pos="2880">
          <p15:clr>
            <a:srgbClr val="A4A3A4"/>
          </p15:clr>
        </p15:guide>
        <p15:guide id="4" pos="432">
          <p15:clr>
            <a:srgbClr val="A4A3A4"/>
          </p15:clr>
        </p15:guide>
        <p15:guide id="5" pos="5424">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gomez" initials="pg" lastIdx="19" clrIdx="0"/>
  <p:cmAuthor id="2" name="Robert Sellke" initials="RS" lastIdx="10" clrIdx="1"/>
  <p:cmAuthor id="3" name="Abbey Becker" initials="AB" lastIdx="32" clrIdx="2"/>
  <p:cmAuthor id="4" name="Windows User" initials="WU" lastIdx="1" clrIdx="3"/>
  <p:cmAuthor id="5" name="Aimee Dickerson" initials="AD" lastIdx="3" clrIdx="4">
    <p:extLst>
      <p:ext uri="{19B8F6BF-5375-455C-9EA6-DF929625EA0E}">
        <p15:presenceInfo xmlns:p15="http://schemas.microsoft.com/office/powerpoint/2012/main" userId="Aimee Dickerson" providerId="None"/>
      </p:ext>
    </p:extLst>
  </p:cmAuthor>
  <p:cmAuthor id="6" name="Aimee Dickerson" initials="AD [2]" lastIdx="33" clrIdx="5">
    <p:extLst>
      <p:ext uri="{19B8F6BF-5375-455C-9EA6-DF929625EA0E}">
        <p15:presenceInfo xmlns:p15="http://schemas.microsoft.com/office/powerpoint/2012/main" userId="S-1-5-21-200220283-296057445-522006248-4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5B75"/>
    <a:srgbClr val="B2B2B2"/>
    <a:srgbClr val="44525B"/>
    <a:srgbClr val="2C1CFC"/>
    <a:srgbClr val="7E59A2"/>
    <a:srgbClr val="9B5A97"/>
    <a:srgbClr val="875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9" autoAdjust="0"/>
    <p:restoredTop sz="94628" autoAdjust="0"/>
  </p:normalViewPr>
  <p:slideViewPr>
    <p:cSldViewPr>
      <p:cViewPr varScale="1">
        <p:scale>
          <a:sx n="119" d="100"/>
          <a:sy n="119" d="100"/>
        </p:scale>
        <p:origin x="1200" y="192"/>
      </p:cViewPr>
      <p:guideLst>
        <p:guide orient="horz" pos="2160"/>
        <p:guide orient="horz" pos="1008"/>
        <p:guide pos="2880"/>
        <p:guide pos="432"/>
        <p:guide pos="5424"/>
      </p:guideLst>
    </p:cSldViewPr>
  </p:slideViewPr>
  <p:outlineViewPr>
    <p:cViewPr>
      <p:scale>
        <a:sx n="33" d="100"/>
        <a:sy n="33" d="100"/>
      </p:scale>
      <p:origin x="0" y="-99773"/>
    </p:cViewPr>
    <p:sldLst>
      <p:sld r:id="rId1" collapse="1"/>
      <p:sld r:id="rId2" collapse="1"/>
    </p:sldLst>
  </p:outlineViewPr>
  <p:notesTextViewPr>
    <p:cViewPr>
      <p:scale>
        <a:sx n="100" d="100"/>
        <a:sy n="100" d="100"/>
      </p:scale>
      <p:origin x="0" y="0"/>
    </p:cViewPr>
  </p:notesTextViewPr>
  <p:sorterViewPr>
    <p:cViewPr>
      <p:scale>
        <a:sx n="100" d="100"/>
        <a:sy n="100" d="100"/>
      </p:scale>
      <p:origin x="0" y="-29390"/>
    </p:cViewPr>
  </p:sorterViewPr>
  <p:notesViewPr>
    <p:cSldViewPr>
      <p:cViewPr varScale="1">
        <p:scale>
          <a:sx n="93" d="100"/>
          <a:sy n="93" d="100"/>
        </p:scale>
        <p:origin x="3840" y="90"/>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tableStyles" Target="tableStyle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presProps" Target="pres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handoutMaster" Target="handoutMasters/handout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s>
</file>

<file path=ppt/_rels/viewProps.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8327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t" anchorCtr="0" compatLnSpc="1">
            <a:prstTxWarp prst="textNoShape">
              <a:avLst/>
            </a:prstTxWarp>
          </a:bodyPr>
          <a:lstStyle>
            <a:lvl1pPr algn="l" defTabSz="966489">
              <a:defRPr sz="1200" b="0">
                <a:solidFill>
                  <a:schemeClr val="tx2"/>
                </a:solidFill>
                <a:latin typeface="Arial" charset="0"/>
                <a:ea typeface="ＭＳ Ｐゴシック" charset="0"/>
                <a:cs typeface="+mn-cs"/>
              </a:defRPr>
            </a:lvl1pPr>
          </a:lstStyle>
          <a:p>
            <a:pPr>
              <a:defRPr/>
            </a:pPr>
            <a:endParaRPr lang="en-US"/>
          </a:p>
        </p:txBody>
      </p:sp>
      <p:sp>
        <p:nvSpPr>
          <p:cNvPr id="97283" name="Rectangle 3"/>
          <p:cNvSpPr>
            <a:spLocks noGrp="1" noChangeArrowheads="1"/>
          </p:cNvSpPr>
          <p:nvPr>
            <p:ph type="dt" idx="1"/>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t" anchorCtr="0" compatLnSpc="1">
            <a:prstTxWarp prst="textNoShape">
              <a:avLst/>
            </a:prstTxWarp>
          </a:bodyPr>
          <a:lstStyle>
            <a:lvl1pPr algn="r" defTabSz="966489">
              <a:defRPr sz="1200" b="0">
                <a:solidFill>
                  <a:schemeClr val="tx2"/>
                </a:solidFill>
                <a:latin typeface="Arial" charset="0"/>
                <a:ea typeface="MS PGothic" charset="0"/>
                <a:cs typeface="MS PGothic" charset="0"/>
              </a:defRPr>
            </a:lvl1pPr>
          </a:lstStyle>
          <a:p>
            <a:pPr>
              <a:defRPr/>
            </a:pPr>
            <a:fld id="{BDD03C61-0A6F-4664-911E-CAF5701189B4}" type="datetime1">
              <a:rPr lang="en-US"/>
              <a:pPr>
                <a:defRPr/>
              </a:pPr>
              <a:t>8/31/21</a:t>
            </a:fld>
            <a:endParaRPr lang="en-US" dirty="0"/>
          </a:p>
        </p:txBody>
      </p:sp>
      <p:sp>
        <p:nvSpPr>
          <p:cNvPr id="5124"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5"/>
          <p:cNvSpPr>
            <a:spLocks noGrp="1" noChangeArrowheads="1"/>
          </p:cNvSpPr>
          <p:nvPr>
            <p:ph type="body" sz="quarter" idx="3"/>
          </p:nvPr>
        </p:nvSpPr>
        <p:spPr bwMode="auto">
          <a:xfrm>
            <a:off x="976313" y="4557713"/>
            <a:ext cx="5362575"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b" anchorCtr="0" compatLnSpc="1">
            <a:prstTxWarp prst="textNoShape">
              <a:avLst/>
            </a:prstTxWarp>
          </a:bodyPr>
          <a:lstStyle>
            <a:lvl1pPr algn="l" defTabSz="966489">
              <a:defRPr sz="1200" b="0">
                <a:solidFill>
                  <a:schemeClr val="tx2"/>
                </a:solidFill>
                <a:latin typeface="Arial" charset="0"/>
                <a:ea typeface="ＭＳ Ｐゴシック" charset="0"/>
                <a:cs typeface="+mn-cs"/>
              </a:defRPr>
            </a:lvl1pPr>
          </a:lstStyle>
          <a:p>
            <a:pPr>
              <a:defRPr/>
            </a:pPr>
            <a:r>
              <a:rPr lang="en-US"/>
              <a:t>Malaria in Pregnancy</a:t>
            </a:r>
          </a:p>
        </p:txBody>
      </p:sp>
      <p:sp>
        <p:nvSpPr>
          <p:cNvPr id="97287" name="Rectangle 7"/>
          <p:cNvSpPr>
            <a:spLocks noGrp="1" noChangeArrowheads="1"/>
          </p:cNvSpPr>
          <p:nvPr>
            <p:ph type="sldNum" sz="quarter" idx="5"/>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b" anchorCtr="0" compatLnSpc="1">
            <a:prstTxWarp prst="textNoShape">
              <a:avLst/>
            </a:prstTxWarp>
          </a:bodyPr>
          <a:lstStyle>
            <a:lvl1pPr algn="r" defTabSz="965200">
              <a:defRPr sz="1200" b="0">
                <a:solidFill>
                  <a:schemeClr val="tx2"/>
                </a:solidFill>
                <a:latin typeface="Arial" panose="020B0604020202020204" pitchFamily="34" charset="0"/>
              </a:defRPr>
            </a:lvl1pPr>
          </a:lstStyle>
          <a:p>
            <a:pPr>
              <a:defRPr/>
            </a:pPr>
            <a:fld id="{CCD9CDAC-2931-4D07-85BD-72038BF7068A}" type="slidenum">
              <a:rPr lang="en-US" altLang="en-US"/>
              <a:pPr>
                <a:defRPr/>
              </a:pPr>
              <a:t>‹#›</a:t>
            </a:fld>
            <a:endParaRPr lang="en-US" altLang="en-US"/>
          </a:p>
        </p:txBody>
      </p:sp>
    </p:spTree>
    <p:extLst>
      <p:ext uri="{BB962C8B-B14F-4D97-AF65-F5344CB8AC3E}">
        <p14:creationId xmlns:p14="http://schemas.microsoft.com/office/powerpoint/2010/main" val="370044549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44EA5B75-A024-4FA4-9CF9-7474B060EC4D}" type="slidenum">
              <a:rPr lang="en-US" altLang="en-US" sz="1200" b="0" smtClean="0">
                <a:solidFill>
                  <a:schemeClr val="tx2"/>
                </a:solidFill>
                <a:latin typeface="Arial" panose="020B0604020202020204" pitchFamily="34" charset="0"/>
              </a:rPr>
              <a:pPr/>
              <a:t>1</a:t>
            </a:fld>
            <a:endParaRPr lang="en-US" altLang="en-US" sz="1200" b="0">
              <a:solidFill>
                <a:schemeClr val="tx2"/>
              </a:solidFill>
              <a:latin typeface="Arial" panose="020B0604020202020204" pitchFamily="34" charset="0"/>
            </a:endParaRPr>
          </a:p>
        </p:txBody>
      </p:sp>
      <p:sp>
        <p:nvSpPr>
          <p:cNvPr id="7171" name="Rectangle 3"/>
          <p:cNvSpPr>
            <a:spLocks noGrp="1" noChangeArrowheads="1"/>
          </p:cNvSpPr>
          <p:nvPr>
            <p:ph type="dt" sz="quarter" idx="1"/>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83DECFA2-36BD-4EEB-9902-086AD53CCFD0}" type="datetime1">
              <a:rPr lang="en-US" altLang="en-US" sz="1200" b="0" smtClean="0">
                <a:solidFill>
                  <a:schemeClr val="tx2"/>
                </a:solidFill>
                <a:latin typeface="Arial" panose="020B0604020202020204" pitchFamily="34" charset="0"/>
              </a:rPr>
              <a:pPr/>
              <a:t>8/31/21</a:t>
            </a:fld>
            <a:endParaRPr lang="en-US" altLang="en-US" sz="1200" b="0">
              <a:solidFill>
                <a:schemeClr val="tx2"/>
              </a:solidFill>
              <a:latin typeface="Arial" panose="020B0604020202020204" pitchFamily="34" charset="0"/>
            </a:endParaRPr>
          </a:p>
        </p:txBody>
      </p:sp>
      <p:sp>
        <p:nvSpPr>
          <p:cNvPr id="7172" name="Rectangle 6"/>
          <p:cNvSpPr>
            <a:spLocks noGrp="1" noChangeArrowheads="1"/>
          </p:cNvSpPr>
          <p:nvPr>
            <p:ph type="ftr" sz="quarter" idx="4"/>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r>
              <a:rPr lang="en-US" altLang="en-US" sz="1200" b="0">
                <a:solidFill>
                  <a:schemeClr val="tx2"/>
                </a:solidFill>
                <a:latin typeface="Arial" panose="020B0604020202020204" pitchFamily="34" charset="0"/>
              </a:rPr>
              <a:t>Malaria in Pregnancy</a:t>
            </a:r>
          </a:p>
        </p:txBody>
      </p:sp>
      <p:sp>
        <p:nvSpPr>
          <p:cNvPr id="717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7" rIns="96636" bIns="48317" anchor="b"/>
          <a:lstStyle>
            <a:lvl1pPr defTabSz="862013">
              <a:defRPr sz="2600" b="1">
                <a:solidFill>
                  <a:schemeClr val="bg2"/>
                </a:solidFill>
                <a:latin typeface="Helvetica" panose="020B0604020202020204" pitchFamily="34" charset="0"/>
                <a:ea typeface="MS PGothic" panose="020B0600070205080204" pitchFamily="34" charset="-128"/>
              </a:defRPr>
            </a:lvl1pPr>
            <a:lvl2pPr marL="742950" indent="-285750" defTabSz="862013">
              <a:defRPr sz="2600" b="1">
                <a:solidFill>
                  <a:schemeClr val="bg2"/>
                </a:solidFill>
                <a:latin typeface="Helvetica" panose="020B0604020202020204" pitchFamily="34" charset="0"/>
                <a:ea typeface="MS PGothic" panose="020B0600070205080204" pitchFamily="34" charset="-128"/>
              </a:defRPr>
            </a:lvl2pPr>
            <a:lvl3pPr marL="1143000" indent="-228600" defTabSz="862013">
              <a:defRPr sz="2600" b="1">
                <a:solidFill>
                  <a:schemeClr val="bg2"/>
                </a:solidFill>
                <a:latin typeface="Helvetica" panose="020B0604020202020204" pitchFamily="34" charset="0"/>
                <a:ea typeface="MS PGothic" panose="020B0600070205080204" pitchFamily="34" charset="-128"/>
              </a:defRPr>
            </a:lvl3pPr>
            <a:lvl4pPr marL="1600200" indent="-228600" defTabSz="862013">
              <a:defRPr sz="2600" b="1">
                <a:solidFill>
                  <a:schemeClr val="bg2"/>
                </a:solidFill>
                <a:latin typeface="Helvetica" panose="020B0604020202020204" pitchFamily="34" charset="0"/>
                <a:ea typeface="MS PGothic" panose="020B0600070205080204" pitchFamily="34" charset="-128"/>
              </a:defRPr>
            </a:lvl4pPr>
            <a:lvl5pPr marL="2057400" indent="-228600" defTabSz="862013">
              <a:defRPr sz="2600" b="1">
                <a:solidFill>
                  <a:schemeClr val="bg2"/>
                </a:solidFill>
                <a:latin typeface="Helvetica" panose="020B0604020202020204" pitchFamily="34" charset="0"/>
                <a:ea typeface="MS PGothic" panose="020B0600070205080204" pitchFamily="34" charset="-128"/>
              </a:defRPr>
            </a:lvl5pPr>
            <a:lvl6pPr marL="25146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29718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4290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38862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pPr algn="r"/>
            <a:fld id="{47E71E57-108C-4D5B-A369-46532D6BB7A3}" type="slidenum">
              <a:rPr lang="en-US" altLang="en-US" sz="1200" b="0">
                <a:solidFill>
                  <a:schemeClr val="tx2"/>
                </a:solidFill>
                <a:latin typeface="Arial" panose="020B0604020202020204" pitchFamily="34" charset="0"/>
              </a:rPr>
              <a:pPr algn="r"/>
              <a:t>1</a:t>
            </a:fld>
            <a:endParaRPr lang="en-US" altLang="en-US" sz="1200" b="0">
              <a:solidFill>
                <a:schemeClr val="tx2"/>
              </a:solidFill>
              <a:latin typeface="Arial" panose="020B0604020202020204" pitchFamily="34" charset="0"/>
            </a:endParaRPr>
          </a:p>
        </p:txBody>
      </p:sp>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76865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CCEE8D66-E44A-4C7D-84FA-099EBF4FCF5D}" type="slidenum">
              <a:rPr lang="en-US" altLang="en-US" sz="1200" b="0" smtClean="0">
                <a:solidFill>
                  <a:schemeClr val="tx2"/>
                </a:solidFill>
                <a:latin typeface="Arial" panose="020B0604020202020204" pitchFamily="34" charset="0"/>
              </a:rPr>
              <a:pPr/>
              <a:t>13</a:t>
            </a:fld>
            <a:endParaRPr lang="en-US" altLang="en-US" sz="1200" b="0">
              <a:solidFill>
                <a:schemeClr val="tx2"/>
              </a:solidFill>
              <a:latin typeface="Arial" panose="020B0604020202020204" pitchFamily="34" charset="0"/>
            </a:endParaRPr>
          </a:p>
        </p:txBody>
      </p:sp>
      <p:sp>
        <p:nvSpPr>
          <p:cNvPr id="22531" name="Rectangle 3"/>
          <p:cNvSpPr>
            <a:spLocks noGrp="1" noChangeArrowheads="1"/>
          </p:cNvSpPr>
          <p:nvPr>
            <p:ph type="dt" sz="quarter" idx="1"/>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CE8A1FA8-42EE-40FA-843A-5D2986B3718D}" type="datetime1">
              <a:rPr lang="en-US" altLang="en-US" sz="1200" b="0" smtClean="0">
                <a:solidFill>
                  <a:schemeClr val="tx2"/>
                </a:solidFill>
                <a:latin typeface="Arial" panose="020B0604020202020204" pitchFamily="34" charset="0"/>
              </a:rPr>
              <a:pPr/>
              <a:t>8/31/21</a:t>
            </a:fld>
            <a:endParaRPr lang="en-US" altLang="en-US" sz="1200" b="0">
              <a:solidFill>
                <a:schemeClr val="tx2"/>
              </a:solidFill>
              <a:latin typeface="Arial" panose="020B0604020202020204" pitchFamily="34" charset="0"/>
            </a:endParaRPr>
          </a:p>
        </p:txBody>
      </p:sp>
      <p:sp>
        <p:nvSpPr>
          <p:cNvPr id="22532" name="Rectangle 6"/>
          <p:cNvSpPr>
            <a:spLocks noGrp="1" noChangeArrowheads="1"/>
          </p:cNvSpPr>
          <p:nvPr>
            <p:ph type="ftr" sz="quarter" idx="4"/>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r>
              <a:rPr lang="en-US" altLang="en-US" sz="1200" b="0">
                <a:solidFill>
                  <a:schemeClr val="tx2"/>
                </a:solidFill>
                <a:latin typeface="Arial" panose="020B0604020202020204" pitchFamily="34" charset="0"/>
              </a:rPr>
              <a:t>Malaria in Pregnancy</a:t>
            </a:r>
          </a:p>
        </p:txBody>
      </p:sp>
      <p:sp>
        <p:nvSpPr>
          <p:cNvPr id="2253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7" rIns="96636" bIns="48317" anchor="b"/>
          <a:lstStyle>
            <a:lvl1pPr defTabSz="862013">
              <a:defRPr sz="2600" b="1">
                <a:solidFill>
                  <a:schemeClr val="bg2"/>
                </a:solidFill>
                <a:latin typeface="Helvetica" panose="020B0604020202020204" pitchFamily="34" charset="0"/>
                <a:ea typeface="MS PGothic" panose="020B0600070205080204" pitchFamily="34" charset="-128"/>
              </a:defRPr>
            </a:lvl1pPr>
            <a:lvl2pPr marL="742950" indent="-285750" defTabSz="862013">
              <a:defRPr sz="2600" b="1">
                <a:solidFill>
                  <a:schemeClr val="bg2"/>
                </a:solidFill>
                <a:latin typeface="Helvetica" panose="020B0604020202020204" pitchFamily="34" charset="0"/>
                <a:ea typeface="MS PGothic" panose="020B0600070205080204" pitchFamily="34" charset="-128"/>
              </a:defRPr>
            </a:lvl2pPr>
            <a:lvl3pPr marL="1143000" indent="-228600" defTabSz="862013">
              <a:defRPr sz="2600" b="1">
                <a:solidFill>
                  <a:schemeClr val="bg2"/>
                </a:solidFill>
                <a:latin typeface="Helvetica" panose="020B0604020202020204" pitchFamily="34" charset="0"/>
                <a:ea typeface="MS PGothic" panose="020B0600070205080204" pitchFamily="34" charset="-128"/>
              </a:defRPr>
            </a:lvl3pPr>
            <a:lvl4pPr marL="1600200" indent="-228600" defTabSz="862013">
              <a:defRPr sz="2600" b="1">
                <a:solidFill>
                  <a:schemeClr val="bg2"/>
                </a:solidFill>
                <a:latin typeface="Helvetica" panose="020B0604020202020204" pitchFamily="34" charset="0"/>
                <a:ea typeface="MS PGothic" panose="020B0600070205080204" pitchFamily="34" charset="-128"/>
              </a:defRPr>
            </a:lvl4pPr>
            <a:lvl5pPr marL="2057400" indent="-228600" defTabSz="862013">
              <a:defRPr sz="2600" b="1">
                <a:solidFill>
                  <a:schemeClr val="bg2"/>
                </a:solidFill>
                <a:latin typeface="Helvetica" panose="020B0604020202020204" pitchFamily="34" charset="0"/>
                <a:ea typeface="MS PGothic" panose="020B0600070205080204" pitchFamily="34" charset="-128"/>
              </a:defRPr>
            </a:lvl5pPr>
            <a:lvl6pPr marL="25146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29718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4290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38862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pPr algn="r"/>
            <a:fld id="{032A64DA-8F09-4A5E-8F02-728630409BEB}" type="slidenum">
              <a:rPr lang="en-US" altLang="en-US" sz="1200" b="0">
                <a:solidFill>
                  <a:schemeClr val="tx2"/>
                </a:solidFill>
                <a:latin typeface="Arial" panose="020B0604020202020204" pitchFamily="34" charset="0"/>
              </a:rPr>
              <a:pPr algn="r"/>
              <a:t>13</a:t>
            </a:fld>
            <a:endParaRPr lang="en-US" altLang="en-US" sz="1200" b="0">
              <a:solidFill>
                <a:schemeClr val="tx2"/>
              </a:solidFill>
              <a:latin typeface="Arial" panose="020B0604020202020204" pitchFamily="34" charset="0"/>
            </a:endParaRPr>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06839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a:p>
        </p:txBody>
      </p:sp>
      <p:sp>
        <p:nvSpPr>
          <p:cNvPr id="70660" name="Date Placeholder 3"/>
          <p:cNvSpPr>
            <a:spLocks noGrp="1"/>
          </p:cNvSpPr>
          <p:nvPr>
            <p:ph type="dt" sz="quarter" idx="1"/>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742950" indent="-285750" defTabSz="965200">
              <a:defRPr sz="2600" b="1">
                <a:solidFill>
                  <a:schemeClr val="bg2"/>
                </a:solidFill>
                <a:latin typeface="Helvetica" panose="020B0604020202020204" pitchFamily="34" charset="0"/>
                <a:ea typeface="MS PGothic" panose="020B0600070205080204" pitchFamily="34" charset="-128"/>
              </a:defRPr>
            </a:lvl2pPr>
            <a:lvl3pPr marL="1143000" indent="-228600" defTabSz="965200">
              <a:defRPr sz="2600" b="1">
                <a:solidFill>
                  <a:schemeClr val="bg2"/>
                </a:solidFill>
                <a:latin typeface="Helvetica" panose="020B0604020202020204" pitchFamily="34" charset="0"/>
                <a:ea typeface="MS PGothic" panose="020B0600070205080204" pitchFamily="34" charset="-128"/>
              </a:defRPr>
            </a:lvl3pPr>
            <a:lvl4pPr marL="1600200" indent="-228600" defTabSz="965200">
              <a:defRPr sz="2600" b="1">
                <a:solidFill>
                  <a:schemeClr val="bg2"/>
                </a:solidFill>
                <a:latin typeface="Helvetica" panose="020B0604020202020204" pitchFamily="34" charset="0"/>
                <a:ea typeface="MS PGothic" panose="020B0600070205080204" pitchFamily="34" charset="-128"/>
              </a:defRPr>
            </a:lvl4pPr>
            <a:lvl5pPr marL="2057400" indent="-228600" defTabSz="965200">
              <a:defRPr sz="2600" b="1">
                <a:solidFill>
                  <a:schemeClr val="bg2"/>
                </a:solidFill>
                <a:latin typeface="Helvetica"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A68FD032-B033-4677-8DE6-129DC1ADE47D}" type="datetime1">
              <a:rPr lang="en-US" altLang="en-US" sz="1200" b="0" smtClean="0">
                <a:solidFill>
                  <a:schemeClr val="tx2"/>
                </a:solidFill>
                <a:latin typeface="Arial" panose="020B0604020202020204" pitchFamily="34" charset="0"/>
              </a:rPr>
              <a:pPr/>
              <a:t>8/31/21</a:t>
            </a:fld>
            <a:endParaRPr lang="en-US" altLang="en-US" sz="1200" b="0">
              <a:solidFill>
                <a:schemeClr val="tx2"/>
              </a:solidFill>
              <a:latin typeface="Arial" panose="020B0604020202020204" pitchFamily="34" charset="0"/>
            </a:endParaRPr>
          </a:p>
        </p:txBody>
      </p:sp>
      <p:sp>
        <p:nvSpPr>
          <p:cNvPr id="70661" name="Footer Placeholder 4"/>
          <p:cNvSpPr>
            <a:spLocks noGrp="1"/>
          </p:cNvSpPr>
          <p:nvPr>
            <p:ph type="ftr" sz="quarter" idx="4"/>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742950" indent="-285750" defTabSz="965200">
              <a:defRPr sz="2600" b="1">
                <a:solidFill>
                  <a:schemeClr val="bg2"/>
                </a:solidFill>
                <a:latin typeface="Helvetica" panose="020B0604020202020204" pitchFamily="34" charset="0"/>
                <a:ea typeface="MS PGothic" panose="020B0600070205080204" pitchFamily="34" charset="-128"/>
              </a:defRPr>
            </a:lvl2pPr>
            <a:lvl3pPr marL="1143000" indent="-228600" defTabSz="965200">
              <a:defRPr sz="2600" b="1">
                <a:solidFill>
                  <a:schemeClr val="bg2"/>
                </a:solidFill>
                <a:latin typeface="Helvetica" panose="020B0604020202020204" pitchFamily="34" charset="0"/>
                <a:ea typeface="MS PGothic" panose="020B0600070205080204" pitchFamily="34" charset="-128"/>
              </a:defRPr>
            </a:lvl3pPr>
            <a:lvl4pPr marL="1600200" indent="-228600" defTabSz="965200">
              <a:defRPr sz="2600" b="1">
                <a:solidFill>
                  <a:schemeClr val="bg2"/>
                </a:solidFill>
                <a:latin typeface="Helvetica" panose="020B0604020202020204" pitchFamily="34" charset="0"/>
                <a:ea typeface="MS PGothic" panose="020B0600070205080204" pitchFamily="34" charset="-128"/>
              </a:defRPr>
            </a:lvl4pPr>
            <a:lvl5pPr marL="2057400" indent="-228600" defTabSz="965200">
              <a:defRPr sz="2600" b="1">
                <a:solidFill>
                  <a:schemeClr val="bg2"/>
                </a:solidFill>
                <a:latin typeface="Helvetica"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r>
              <a:rPr lang="en-US" altLang="en-US" sz="1200" b="0">
                <a:solidFill>
                  <a:schemeClr val="tx2"/>
                </a:solidFill>
                <a:latin typeface="Arial" panose="020B0604020202020204" pitchFamily="34" charset="0"/>
              </a:rPr>
              <a:t>Malaria in Pregnancy</a:t>
            </a:r>
          </a:p>
        </p:txBody>
      </p:sp>
      <p:sp>
        <p:nvSpPr>
          <p:cNvPr id="70662" name="Slide Number Placeholder 5"/>
          <p:cNvSpPr>
            <a:spLocks noGrp="1"/>
          </p:cNvSpPr>
          <p:nvPr>
            <p:ph type="sldNum" sz="quarter" idx="5"/>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742950" indent="-285750" defTabSz="965200">
              <a:defRPr sz="2600" b="1">
                <a:solidFill>
                  <a:schemeClr val="bg2"/>
                </a:solidFill>
                <a:latin typeface="Helvetica" panose="020B0604020202020204" pitchFamily="34" charset="0"/>
                <a:ea typeface="MS PGothic" panose="020B0600070205080204" pitchFamily="34" charset="-128"/>
              </a:defRPr>
            </a:lvl2pPr>
            <a:lvl3pPr marL="1143000" indent="-228600" defTabSz="965200">
              <a:defRPr sz="2600" b="1">
                <a:solidFill>
                  <a:schemeClr val="bg2"/>
                </a:solidFill>
                <a:latin typeface="Helvetica" panose="020B0604020202020204" pitchFamily="34" charset="0"/>
                <a:ea typeface="MS PGothic" panose="020B0600070205080204" pitchFamily="34" charset="-128"/>
              </a:defRPr>
            </a:lvl3pPr>
            <a:lvl4pPr marL="1600200" indent="-228600" defTabSz="965200">
              <a:defRPr sz="2600" b="1">
                <a:solidFill>
                  <a:schemeClr val="bg2"/>
                </a:solidFill>
                <a:latin typeface="Helvetica" panose="020B0604020202020204" pitchFamily="34" charset="0"/>
                <a:ea typeface="MS PGothic" panose="020B0600070205080204" pitchFamily="34" charset="-128"/>
              </a:defRPr>
            </a:lvl4pPr>
            <a:lvl5pPr marL="2057400" indent="-228600" defTabSz="965200">
              <a:defRPr sz="2600" b="1">
                <a:solidFill>
                  <a:schemeClr val="bg2"/>
                </a:solidFill>
                <a:latin typeface="Helvetica"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0FD51F97-CEEC-4E9B-BC10-D8DB3E48DCAB}" type="slidenum">
              <a:rPr lang="en-US" altLang="en-US" sz="1200" b="0" smtClean="0">
                <a:solidFill>
                  <a:schemeClr val="tx2"/>
                </a:solidFill>
                <a:latin typeface="Arial" panose="020B0604020202020204" pitchFamily="34" charset="0"/>
              </a:rPr>
              <a:pPr/>
              <a:t>69</a:t>
            </a:fld>
            <a:endParaRPr lang="en-US" altLang="en-US" sz="1200" b="0">
              <a:solidFill>
                <a:schemeClr val="tx2"/>
              </a:solidFill>
              <a:latin typeface="Arial" panose="020B0604020202020204" pitchFamily="34" charset="0"/>
            </a:endParaRPr>
          </a:p>
        </p:txBody>
      </p:sp>
    </p:spTree>
    <p:extLst>
      <p:ext uri="{BB962C8B-B14F-4D97-AF65-F5344CB8AC3E}">
        <p14:creationId xmlns:p14="http://schemas.microsoft.com/office/powerpoint/2010/main" val="49959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69D7FD00-2564-4A3D-8CAD-C7EC21C93136}" type="slidenum">
              <a:rPr lang="en-US" altLang="en-US" sz="1200" b="0" smtClean="0">
                <a:solidFill>
                  <a:schemeClr val="tx2"/>
                </a:solidFill>
                <a:latin typeface="Arial" panose="020B0604020202020204" pitchFamily="34" charset="0"/>
              </a:rPr>
              <a:pPr/>
              <a:t>85</a:t>
            </a:fld>
            <a:endParaRPr lang="en-US" altLang="en-US" sz="1200" b="0">
              <a:solidFill>
                <a:schemeClr val="tx2"/>
              </a:solidFill>
              <a:latin typeface="Arial" panose="020B0604020202020204" pitchFamily="34" charset="0"/>
            </a:endParaRPr>
          </a:p>
        </p:txBody>
      </p:sp>
      <p:sp>
        <p:nvSpPr>
          <p:cNvPr id="88067" name="Rectangle 3"/>
          <p:cNvSpPr>
            <a:spLocks noGrp="1" noChangeArrowheads="1"/>
          </p:cNvSpPr>
          <p:nvPr>
            <p:ph type="dt" sz="quarter" idx="1"/>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E80E08D2-B1E8-481D-92DB-FE2873EFC4F4}" type="datetime1">
              <a:rPr lang="en-US" altLang="en-US" sz="1200" b="0" smtClean="0">
                <a:solidFill>
                  <a:schemeClr val="tx2"/>
                </a:solidFill>
                <a:latin typeface="Arial" panose="020B0604020202020204" pitchFamily="34" charset="0"/>
              </a:rPr>
              <a:pPr/>
              <a:t>8/31/21</a:t>
            </a:fld>
            <a:endParaRPr lang="en-US" altLang="en-US" sz="1200" b="0">
              <a:solidFill>
                <a:schemeClr val="tx2"/>
              </a:solidFill>
              <a:latin typeface="Arial" panose="020B0604020202020204" pitchFamily="34" charset="0"/>
            </a:endParaRPr>
          </a:p>
        </p:txBody>
      </p:sp>
      <p:sp>
        <p:nvSpPr>
          <p:cNvPr id="88068" name="Rectangle 6"/>
          <p:cNvSpPr>
            <a:spLocks noGrp="1" noChangeArrowheads="1"/>
          </p:cNvSpPr>
          <p:nvPr>
            <p:ph type="ftr" sz="quarter" idx="4"/>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r>
              <a:rPr lang="en-US" altLang="en-US" sz="1200" b="0">
                <a:solidFill>
                  <a:schemeClr val="tx2"/>
                </a:solidFill>
                <a:latin typeface="Arial" panose="020B0604020202020204" pitchFamily="34" charset="0"/>
              </a:rPr>
              <a:t>Malaria in Pregnancy</a:t>
            </a:r>
          </a:p>
        </p:txBody>
      </p:sp>
      <p:sp>
        <p:nvSpPr>
          <p:cNvPr id="8806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7" rIns="96636" bIns="48317" anchor="b"/>
          <a:lstStyle>
            <a:lvl1pPr defTabSz="862013">
              <a:defRPr sz="2600" b="1">
                <a:solidFill>
                  <a:schemeClr val="bg2"/>
                </a:solidFill>
                <a:latin typeface="Helvetica" panose="020B0604020202020204" pitchFamily="34" charset="0"/>
                <a:ea typeface="MS PGothic" panose="020B0600070205080204" pitchFamily="34" charset="-128"/>
              </a:defRPr>
            </a:lvl1pPr>
            <a:lvl2pPr marL="742950" indent="-285750" defTabSz="862013">
              <a:defRPr sz="2600" b="1">
                <a:solidFill>
                  <a:schemeClr val="bg2"/>
                </a:solidFill>
                <a:latin typeface="Helvetica" panose="020B0604020202020204" pitchFamily="34" charset="0"/>
                <a:ea typeface="MS PGothic" panose="020B0600070205080204" pitchFamily="34" charset="-128"/>
              </a:defRPr>
            </a:lvl2pPr>
            <a:lvl3pPr marL="1143000" indent="-228600" defTabSz="862013">
              <a:defRPr sz="2600" b="1">
                <a:solidFill>
                  <a:schemeClr val="bg2"/>
                </a:solidFill>
                <a:latin typeface="Helvetica" panose="020B0604020202020204" pitchFamily="34" charset="0"/>
                <a:ea typeface="MS PGothic" panose="020B0600070205080204" pitchFamily="34" charset="-128"/>
              </a:defRPr>
            </a:lvl3pPr>
            <a:lvl4pPr marL="1600200" indent="-228600" defTabSz="862013">
              <a:defRPr sz="2600" b="1">
                <a:solidFill>
                  <a:schemeClr val="bg2"/>
                </a:solidFill>
                <a:latin typeface="Helvetica" panose="020B0604020202020204" pitchFamily="34" charset="0"/>
                <a:ea typeface="MS PGothic" panose="020B0600070205080204" pitchFamily="34" charset="-128"/>
              </a:defRPr>
            </a:lvl4pPr>
            <a:lvl5pPr marL="2057400" indent="-228600" defTabSz="862013">
              <a:defRPr sz="2600" b="1">
                <a:solidFill>
                  <a:schemeClr val="bg2"/>
                </a:solidFill>
                <a:latin typeface="Helvetica" panose="020B0604020202020204" pitchFamily="34" charset="0"/>
                <a:ea typeface="MS PGothic" panose="020B0600070205080204" pitchFamily="34" charset="-128"/>
              </a:defRPr>
            </a:lvl5pPr>
            <a:lvl6pPr marL="25146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29718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4290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3886200" indent="-228600" defTabSz="862013"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pPr algn="r"/>
            <a:fld id="{CA9C6DAB-09C1-4F40-8AB1-4E1640792A49}" type="slidenum">
              <a:rPr lang="en-US" altLang="en-US" sz="1200" b="0">
                <a:solidFill>
                  <a:schemeClr val="tx2"/>
                </a:solidFill>
                <a:latin typeface="Arial" panose="020B0604020202020204" pitchFamily="34" charset="0"/>
              </a:rPr>
              <a:pPr algn="r"/>
              <a:t>85</a:t>
            </a:fld>
            <a:endParaRPr lang="en-US" altLang="en-US" sz="1200" b="0">
              <a:solidFill>
                <a:schemeClr val="tx2"/>
              </a:solidFill>
              <a:latin typeface="Arial" panose="020B0604020202020204" pitchFamily="34" charset="0"/>
            </a:endParaRPr>
          </a:p>
        </p:txBody>
      </p:sp>
      <p:sp>
        <p:nvSpPr>
          <p:cNvPr id="88070" name="Rectangle 2"/>
          <p:cNvSpPr>
            <a:spLocks noGrp="1" noRot="1" noChangeAspect="1" noChangeArrowheads="1" noTextEdit="1"/>
          </p:cNvSpPr>
          <p:nvPr>
            <p:ph type="sldImg"/>
          </p:nvPr>
        </p:nvSpPr>
        <p:spPr>
          <a:ln/>
        </p:spPr>
      </p:sp>
      <p:sp>
        <p:nvSpPr>
          <p:cNvPr id="8807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2896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p:spPr>
        <p:txBody>
          <a:bodyPr/>
          <a:lstStyle/>
          <a:p>
            <a:endParaRPr lang="en-US" altLang="en-US"/>
          </a:p>
        </p:txBody>
      </p:sp>
      <p:sp>
        <p:nvSpPr>
          <p:cNvPr id="180228" name="Date Placeholder 3"/>
          <p:cNvSpPr>
            <a:spLocks noGrp="1"/>
          </p:cNvSpPr>
          <p:nvPr>
            <p:ph type="dt" sz="quarter" idx="1"/>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742950" indent="-285750" defTabSz="965200">
              <a:defRPr sz="2600" b="1">
                <a:solidFill>
                  <a:schemeClr val="bg2"/>
                </a:solidFill>
                <a:latin typeface="Helvetica" panose="020B0604020202020204" pitchFamily="34" charset="0"/>
                <a:ea typeface="MS PGothic" panose="020B0600070205080204" pitchFamily="34" charset="-128"/>
              </a:defRPr>
            </a:lvl2pPr>
            <a:lvl3pPr marL="1143000" indent="-228600" defTabSz="965200">
              <a:defRPr sz="2600" b="1">
                <a:solidFill>
                  <a:schemeClr val="bg2"/>
                </a:solidFill>
                <a:latin typeface="Helvetica" panose="020B0604020202020204" pitchFamily="34" charset="0"/>
                <a:ea typeface="MS PGothic" panose="020B0600070205080204" pitchFamily="34" charset="-128"/>
              </a:defRPr>
            </a:lvl3pPr>
            <a:lvl4pPr marL="1600200" indent="-228600" defTabSz="965200">
              <a:defRPr sz="2600" b="1">
                <a:solidFill>
                  <a:schemeClr val="bg2"/>
                </a:solidFill>
                <a:latin typeface="Helvetica" panose="020B0604020202020204" pitchFamily="34" charset="0"/>
                <a:ea typeface="MS PGothic" panose="020B0600070205080204" pitchFamily="34" charset="-128"/>
              </a:defRPr>
            </a:lvl4pPr>
            <a:lvl5pPr marL="2057400" indent="-228600" defTabSz="965200">
              <a:defRPr sz="2600" b="1">
                <a:solidFill>
                  <a:schemeClr val="bg2"/>
                </a:solidFill>
                <a:latin typeface="Helvetica"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4755D307-46C5-4B7E-A50E-E39140E9DD29}" type="datetime1">
              <a:rPr lang="en-US" altLang="en-US" sz="1200" b="0" smtClean="0">
                <a:solidFill>
                  <a:schemeClr val="tx2"/>
                </a:solidFill>
                <a:latin typeface="Arial" panose="020B0604020202020204" pitchFamily="34" charset="0"/>
              </a:rPr>
              <a:pPr/>
              <a:t>8/31/21</a:t>
            </a:fld>
            <a:endParaRPr lang="en-US" altLang="en-US" sz="1200" b="0">
              <a:solidFill>
                <a:schemeClr val="tx2"/>
              </a:solidFill>
              <a:latin typeface="Arial" panose="020B0604020202020204" pitchFamily="34" charset="0"/>
            </a:endParaRPr>
          </a:p>
        </p:txBody>
      </p:sp>
      <p:sp>
        <p:nvSpPr>
          <p:cNvPr id="180229" name="Footer Placeholder 4"/>
          <p:cNvSpPr>
            <a:spLocks noGrp="1"/>
          </p:cNvSpPr>
          <p:nvPr>
            <p:ph type="ftr" sz="quarter" idx="4"/>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742950" indent="-285750" defTabSz="965200">
              <a:defRPr sz="2600" b="1">
                <a:solidFill>
                  <a:schemeClr val="bg2"/>
                </a:solidFill>
                <a:latin typeface="Helvetica" panose="020B0604020202020204" pitchFamily="34" charset="0"/>
                <a:ea typeface="MS PGothic" panose="020B0600070205080204" pitchFamily="34" charset="-128"/>
              </a:defRPr>
            </a:lvl2pPr>
            <a:lvl3pPr marL="1143000" indent="-228600" defTabSz="965200">
              <a:defRPr sz="2600" b="1">
                <a:solidFill>
                  <a:schemeClr val="bg2"/>
                </a:solidFill>
                <a:latin typeface="Helvetica" panose="020B0604020202020204" pitchFamily="34" charset="0"/>
                <a:ea typeface="MS PGothic" panose="020B0600070205080204" pitchFamily="34" charset="-128"/>
              </a:defRPr>
            </a:lvl3pPr>
            <a:lvl4pPr marL="1600200" indent="-228600" defTabSz="965200">
              <a:defRPr sz="2600" b="1">
                <a:solidFill>
                  <a:schemeClr val="bg2"/>
                </a:solidFill>
                <a:latin typeface="Helvetica" panose="020B0604020202020204" pitchFamily="34" charset="0"/>
                <a:ea typeface="MS PGothic" panose="020B0600070205080204" pitchFamily="34" charset="-128"/>
              </a:defRPr>
            </a:lvl4pPr>
            <a:lvl5pPr marL="2057400" indent="-228600" defTabSz="965200">
              <a:defRPr sz="2600" b="1">
                <a:solidFill>
                  <a:schemeClr val="bg2"/>
                </a:solidFill>
                <a:latin typeface="Helvetica"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r>
              <a:rPr lang="en-US" altLang="en-US" sz="1200" b="0">
                <a:solidFill>
                  <a:schemeClr val="tx2"/>
                </a:solidFill>
                <a:latin typeface="Arial" panose="020B0604020202020204" pitchFamily="34" charset="0"/>
              </a:rPr>
              <a:t>Malaria in Pregnancy</a:t>
            </a:r>
          </a:p>
        </p:txBody>
      </p:sp>
      <p:sp>
        <p:nvSpPr>
          <p:cNvPr id="180230" name="Slide Number Placeholder 5"/>
          <p:cNvSpPr>
            <a:spLocks noGrp="1"/>
          </p:cNvSpPr>
          <p:nvPr>
            <p:ph type="sldNum" sz="quarter" idx="5"/>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742950" indent="-285750" defTabSz="965200">
              <a:defRPr sz="2600" b="1">
                <a:solidFill>
                  <a:schemeClr val="bg2"/>
                </a:solidFill>
                <a:latin typeface="Helvetica" panose="020B0604020202020204" pitchFamily="34" charset="0"/>
                <a:ea typeface="MS PGothic" panose="020B0600070205080204" pitchFamily="34" charset="-128"/>
              </a:defRPr>
            </a:lvl2pPr>
            <a:lvl3pPr marL="1143000" indent="-228600" defTabSz="965200">
              <a:defRPr sz="2600" b="1">
                <a:solidFill>
                  <a:schemeClr val="bg2"/>
                </a:solidFill>
                <a:latin typeface="Helvetica" panose="020B0604020202020204" pitchFamily="34" charset="0"/>
                <a:ea typeface="MS PGothic" panose="020B0600070205080204" pitchFamily="34" charset="-128"/>
              </a:defRPr>
            </a:lvl3pPr>
            <a:lvl4pPr marL="1600200" indent="-228600" defTabSz="965200">
              <a:defRPr sz="2600" b="1">
                <a:solidFill>
                  <a:schemeClr val="bg2"/>
                </a:solidFill>
                <a:latin typeface="Helvetica" panose="020B0604020202020204" pitchFamily="34" charset="0"/>
                <a:ea typeface="MS PGothic" panose="020B0600070205080204" pitchFamily="34" charset="-128"/>
              </a:defRPr>
            </a:lvl4pPr>
            <a:lvl5pPr marL="2057400" indent="-228600" defTabSz="965200">
              <a:defRPr sz="2600" b="1">
                <a:solidFill>
                  <a:schemeClr val="bg2"/>
                </a:solidFill>
                <a:latin typeface="Helvetica"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13CED1D8-BF78-46FA-B076-E5417F0E1371}" type="slidenum">
              <a:rPr lang="en-US" altLang="en-US" sz="1200" b="0" smtClean="0">
                <a:solidFill>
                  <a:schemeClr val="tx2"/>
                </a:solidFill>
                <a:latin typeface="Arial" panose="020B0604020202020204" pitchFamily="34" charset="0"/>
              </a:rPr>
              <a:pPr/>
              <a:t>176</a:t>
            </a:fld>
            <a:endParaRPr lang="en-US" altLang="en-US" sz="1200" b="0">
              <a:solidFill>
                <a:schemeClr val="tx2"/>
              </a:solidFill>
              <a:latin typeface="Arial" panose="020B0604020202020204" pitchFamily="34" charset="0"/>
            </a:endParaRPr>
          </a:p>
        </p:txBody>
      </p:sp>
    </p:spTree>
    <p:extLst>
      <p:ext uri="{BB962C8B-B14F-4D97-AF65-F5344CB8AC3E}">
        <p14:creationId xmlns:p14="http://schemas.microsoft.com/office/powerpoint/2010/main" val="172363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p:spPr>
        <p:txBody>
          <a:bodyPr/>
          <a:lstStyle/>
          <a:p>
            <a:endParaRPr lang="en-US" altLang="en-US"/>
          </a:p>
        </p:txBody>
      </p:sp>
      <p:sp>
        <p:nvSpPr>
          <p:cNvPr id="198660" name="Date Placeholder 3"/>
          <p:cNvSpPr>
            <a:spLocks noGrp="1"/>
          </p:cNvSpPr>
          <p:nvPr>
            <p:ph type="dt" sz="quarter" idx="1"/>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FF0D780F-1A2D-47C8-8671-BC84F79ED852}" type="datetime1">
              <a:rPr lang="en-US" altLang="en-US" sz="1200" b="0" smtClean="0">
                <a:solidFill>
                  <a:schemeClr val="tx2"/>
                </a:solidFill>
                <a:latin typeface="Arial" panose="020B0604020202020204" pitchFamily="34" charset="0"/>
              </a:rPr>
              <a:pPr/>
              <a:t>8/31/21</a:t>
            </a:fld>
            <a:endParaRPr lang="en-US" altLang="en-US" sz="1200" b="0">
              <a:solidFill>
                <a:schemeClr val="tx2"/>
              </a:solidFill>
              <a:latin typeface="Arial" panose="020B0604020202020204" pitchFamily="34" charset="0"/>
            </a:endParaRPr>
          </a:p>
        </p:txBody>
      </p:sp>
      <p:sp>
        <p:nvSpPr>
          <p:cNvPr id="198661" name="Footer Placeholder 4"/>
          <p:cNvSpPr>
            <a:spLocks noGrp="1"/>
          </p:cNvSpPr>
          <p:nvPr>
            <p:ph type="ftr" sz="quarter" idx="4"/>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r>
              <a:rPr lang="en-US" altLang="en-US" sz="1200" b="0">
                <a:solidFill>
                  <a:schemeClr val="tx2"/>
                </a:solidFill>
                <a:latin typeface="Arial" panose="020B0604020202020204" pitchFamily="34" charset="0"/>
              </a:rPr>
              <a:t>Malaria in Pregnancy</a:t>
            </a:r>
          </a:p>
        </p:txBody>
      </p:sp>
      <p:sp>
        <p:nvSpPr>
          <p:cNvPr id="198662" name="Slide Number Placeholder 5"/>
          <p:cNvSpPr>
            <a:spLocks noGrp="1"/>
          </p:cNvSpPr>
          <p:nvPr>
            <p:ph type="sldNum" sz="quarter" idx="5"/>
          </p:nvPr>
        </p:nvSpPr>
        <p:spPr>
          <a:noFill/>
        </p:spPr>
        <p:txBody>
          <a:bodyPr/>
          <a:lstStyle>
            <a:lvl1pPr defTabSz="965200">
              <a:defRPr sz="2600" b="1">
                <a:solidFill>
                  <a:schemeClr val="bg2"/>
                </a:solidFill>
                <a:latin typeface="Helvetica" panose="020B0604020202020204" pitchFamily="34" charset="0"/>
                <a:ea typeface="MS PGothic" panose="020B0600070205080204" pitchFamily="34" charset="-128"/>
              </a:defRPr>
            </a:lvl1pPr>
            <a:lvl2pPr marL="831850" indent="-319088" defTabSz="965200">
              <a:defRPr sz="2600" b="1">
                <a:solidFill>
                  <a:schemeClr val="bg2"/>
                </a:solidFill>
                <a:latin typeface="Helvetica" panose="020B0604020202020204" pitchFamily="34" charset="0"/>
                <a:ea typeface="MS PGothic" panose="020B0600070205080204" pitchFamily="34" charset="-128"/>
              </a:defRPr>
            </a:lvl2pPr>
            <a:lvl3pPr marL="1281113" indent="-255588" defTabSz="965200">
              <a:defRPr sz="2600" b="1">
                <a:solidFill>
                  <a:schemeClr val="bg2"/>
                </a:solidFill>
                <a:latin typeface="Helvetica" panose="020B0604020202020204" pitchFamily="34" charset="0"/>
                <a:ea typeface="MS PGothic" panose="020B0600070205080204" pitchFamily="34" charset="-128"/>
              </a:defRPr>
            </a:lvl3pPr>
            <a:lvl4pPr marL="1793875" indent="-255588" defTabSz="965200">
              <a:defRPr sz="2600" b="1">
                <a:solidFill>
                  <a:schemeClr val="bg2"/>
                </a:solidFill>
                <a:latin typeface="Helvetica" panose="020B0604020202020204" pitchFamily="34" charset="0"/>
                <a:ea typeface="MS PGothic" panose="020B0600070205080204" pitchFamily="34" charset="-128"/>
              </a:defRPr>
            </a:lvl4pPr>
            <a:lvl5pPr marL="2306638" indent="-255588" defTabSz="965200">
              <a:defRPr sz="2600" b="1">
                <a:solidFill>
                  <a:schemeClr val="bg2"/>
                </a:solidFill>
                <a:latin typeface="Helvetica" panose="020B0604020202020204" pitchFamily="34" charset="0"/>
                <a:ea typeface="MS PGothic" panose="020B0600070205080204" pitchFamily="34" charset="-128"/>
              </a:defRPr>
            </a:lvl5pPr>
            <a:lvl6pPr marL="27638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6pPr>
            <a:lvl7pPr marL="32210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7pPr>
            <a:lvl8pPr marL="36782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8pPr>
            <a:lvl9pPr marL="4135438" indent="-255588" defTabSz="965200" eaLnBrk="0" fontAlgn="base" hangingPunct="0">
              <a:spcBef>
                <a:spcPct val="0"/>
              </a:spcBef>
              <a:spcAft>
                <a:spcPct val="0"/>
              </a:spcAft>
              <a:defRPr sz="2600" b="1">
                <a:solidFill>
                  <a:schemeClr val="bg2"/>
                </a:solidFill>
                <a:latin typeface="Helvetica" panose="020B0604020202020204" pitchFamily="34" charset="0"/>
                <a:ea typeface="MS PGothic" panose="020B0600070205080204" pitchFamily="34" charset="-128"/>
              </a:defRPr>
            </a:lvl9pPr>
          </a:lstStyle>
          <a:p>
            <a:fld id="{22C1946F-09A2-4301-86C1-05ED13D3758D}" type="slidenum">
              <a:rPr lang="en-US" altLang="en-US" sz="1200" b="0" smtClean="0">
                <a:solidFill>
                  <a:schemeClr val="tx2"/>
                </a:solidFill>
                <a:latin typeface="Arial" panose="020B0604020202020204" pitchFamily="34" charset="0"/>
              </a:rPr>
              <a:pPr/>
              <a:t>193</a:t>
            </a:fld>
            <a:endParaRPr lang="en-US" altLang="en-US" sz="1200" b="0">
              <a:solidFill>
                <a:schemeClr val="tx2"/>
              </a:solidFill>
              <a:latin typeface="Arial" panose="020B0604020202020204" pitchFamily="34" charset="0"/>
            </a:endParaRPr>
          </a:p>
        </p:txBody>
      </p:sp>
    </p:spTree>
    <p:extLst>
      <p:ext uri="{BB962C8B-B14F-4D97-AF65-F5344CB8AC3E}">
        <p14:creationId xmlns:p14="http://schemas.microsoft.com/office/powerpoint/2010/main" val="3366516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0" descr="PPT_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9916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5" name="Title Placeholder 1"/>
          <p:cNvSpPr>
            <a:spLocks noGrp="1"/>
          </p:cNvSpPr>
          <p:nvPr>
            <p:ph type="ctrTitle"/>
          </p:nvPr>
        </p:nvSpPr>
        <p:spPr>
          <a:xfrm>
            <a:off x="457200" y="228600"/>
            <a:ext cx="7772400" cy="1470025"/>
          </a:xfrm>
        </p:spPr>
        <p:txBody>
          <a:bodyPr/>
          <a:lstStyle>
            <a:lvl1pPr>
              <a:defRPr>
                <a:latin typeface="Times New Roman" panose="02020603050405020304" pitchFamily="18" charset="0"/>
                <a:cs typeface="Times New Roman" panose="02020603050405020304" pitchFamily="18" charset="0"/>
              </a:defRPr>
            </a:lvl1pPr>
          </a:lstStyle>
          <a:p>
            <a:pPr lvl="0"/>
            <a:r>
              <a:rPr lang="en-US" noProof="0" dirty="0"/>
              <a:t>Click to edit Master title style</a:t>
            </a:r>
          </a:p>
        </p:txBody>
      </p:sp>
      <p:sp>
        <p:nvSpPr>
          <p:cNvPr id="171016" name="Text Placeholder 2"/>
          <p:cNvSpPr>
            <a:spLocks noGrp="1"/>
          </p:cNvSpPr>
          <p:nvPr>
            <p:ph type="subTitle" idx="1"/>
          </p:nvPr>
        </p:nvSpPr>
        <p:spPr>
          <a:xfrm>
            <a:off x="457200" y="2514600"/>
            <a:ext cx="6400800" cy="1752600"/>
          </a:xfrm>
        </p:spPr>
        <p:txBody>
          <a:bodyPr/>
          <a:lstStyle>
            <a:lvl1pPr marL="0" indent="0">
              <a:buFont typeface="Wingdings" charset="0"/>
              <a:buNone/>
              <a:defRPr>
                <a:latin typeface="Gill Sans MT" charset="0"/>
              </a:defRPr>
            </a:lvl1pPr>
          </a:lstStyle>
          <a:p>
            <a:pPr lvl="0"/>
            <a:r>
              <a:rPr lang="en-US" noProof="0" dirty="0"/>
              <a:t>Click to edit Master subtitle style</a:t>
            </a:r>
          </a:p>
        </p:txBody>
      </p:sp>
    </p:spTree>
    <p:extLst>
      <p:ext uri="{BB962C8B-B14F-4D97-AF65-F5344CB8AC3E}">
        <p14:creationId xmlns:p14="http://schemas.microsoft.com/office/powerpoint/2010/main" val="404852595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PPT_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496328"/>
            <a:ext cx="89916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001" name="Rectangle 17"/>
          <p:cNvSpPr>
            <a:spLocks noGrp="1" noChangeArrowheads="1"/>
          </p:cNvSpPr>
          <p:nvPr>
            <p:ph type="subTitle" sz="quarter" idx="1"/>
          </p:nvPr>
        </p:nvSpPr>
        <p:spPr>
          <a:xfrm>
            <a:off x="800100" y="3426933"/>
            <a:ext cx="70866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buFont typeface="Wingdings" charset="0"/>
              <a:buNone/>
              <a:defRPr>
                <a:latin typeface="Gill Sans MT" charset="0"/>
              </a:defRPr>
            </a:lvl1pPr>
          </a:lstStyle>
          <a:p>
            <a:pPr lvl="0"/>
            <a:r>
              <a:rPr lang="en-US" noProof="0" dirty="0"/>
              <a:t>Click to edit Master subtitle style</a:t>
            </a:r>
          </a:p>
        </p:txBody>
      </p:sp>
      <p:sp>
        <p:nvSpPr>
          <p:cNvPr id="170000" name="Rectangle 16"/>
          <p:cNvSpPr>
            <a:spLocks noGrp="1" noChangeArrowheads="1"/>
          </p:cNvSpPr>
          <p:nvPr>
            <p:ph type="ctrTitle" sz="quarter"/>
          </p:nvPr>
        </p:nvSpPr>
        <p:spPr>
          <a:xfrm>
            <a:off x="800100" y="1715718"/>
            <a:ext cx="70866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atin typeface="Times New Roman" panose="02020603050405020304" pitchFamily="18" charset="0"/>
                <a:cs typeface="Times New Roman" panose="02020603050405020304" pitchFamily="18" charset="0"/>
              </a:defRPr>
            </a:lvl1pPr>
          </a:lstStyle>
          <a:p>
            <a:pPr lvl="0"/>
            <a:endParaRPr lang="en-US" noProof="0" dirty="0"/>
          </a:p>
        </p:txBody>
      </p:sp>
      <p:grpSp>
        <p:nvGrpSpPr>
          <p:cNvPr id="8" name="Group 7">
            <a:extLst>
              <a:ext uri="{FF2B5EF4-FFF2-40B4-BE49-F238E27FC236}">
                <a16:creationId xmlns:a16="http://schemas.microsoft.com/office/drawing/2014/main" id="{BF060EB4-7BEC-4212-AFD5-6321AE61FFEE}"/>
              </a:ext>
            </a:extLst>
          </p:cNvPr>
          <p:cNvGrpSpPr/>
          <p:nvPr userDrawn="1"/>
        </p:nvGrpSpPr>
        <p:grpSpPr>
          <a:xfrm>
            <a:off x="1371600" y="5806440"/>
            <a:ext cx="5969635" cy="822960"/>
            <a:chOff x="0" y="0"/>
            <a:chExt cx="5969635" cy="822960"/>
          </a:xfrm>
        </p:grpSpPr>
        <p:pic>
          <p:nvPicPr>
            <p:cNvPr id="9" name="Picture 8" descr="Logo, company name&#10;&#10;Description automatically generated">
              <a:extLst>
                <a:ext uri="{FF2B5EF4-FFF2-40B4-BE49-F238E27FC236}">
                  <a16:creationId xmlns:a16="http://schemas.microsoft.com/office/drawing/2014/main" id="{AD3D5B92-0000-4437-8421-A09ABF6D5E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9200" y="0"/>
              <a:ext cx="940435" cy="822960"/>
            </a:xfrm>
            <a:prstGeom prst="rect">
              <a:avLst/>
            </a:prstGeom>
          </p:spPr>
        </p:pic>
        <p:pic>
          <p:nvPicPr>
            <p:cNvPr id="10" name="image1.jpeg">
              <a:extLst>
                <a:ext uri="{FF2B5EF4-FFF2-40B4-BE49-F238E27FC236}">
                  <a16:creationId xmlns:a16="http://schemas.microsoft.com/office/drawing/2014/main" id="{79999014-A0C9-401E-9D05-9C0D94223C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7273"/>
              <a:ext cx="2288540" cy="682625"/>
            </a:xfrm>
            <a:prstGeom prst="rect">
              <a:avLst/>
            </a:prstGeom>
          </p:spPr>
        </p:pic>
      </p:grpSp>
    </p:spTree>
    <p:extLst>
      <p:ext uri="{BB962C8B-B14F-4D97-AF65-F5344CB8AC3E}">
        <p14:creationId xmlns:p14="http://schemas.microsoft.com/office/powerpoint/2010/main" val="218497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102235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400"/>
            </a:lvl2pPr>
            <a:lvl3pPr>
              <a:defRPr sz="22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30D9B30A-00EF-4D70-B78D-14D2234BBD62}" type="slidenum">
              <a:rPr lang="en-US" altLang="en-US"/>
              <a:pPr>
                <a:defRPr/>
              </a:pPr>
              <a:t>‹#›</a:t>
            </a:fld>
            <a:endParaRPr lang="en-US" altLang="en-US"/>
          </a:p>
        </p:txBody>
      </p:sp>
    </p:spTree>
    <p:extLst>
      <p:ext uri="{BB962C8B-B14F-4D97-AF65-F5344CB8AC3E}">
        <p14:creationId xmlns:p14="http://schemas.microsoft.com/office/powerpoint/2010/main" val="41865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10" descr="PPT_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47" y="-204981"/>
            <a:ext cx="89916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75647" y="1447993"/>
            <a:ext cx="7772400" cy="1500187"/>
          </a:xfrm>
        </p:spPr>
        <p:txBody>
          <a:bodyPr>
            <a:normAutofit/>
          </a:bodyPr>
          <a:lstStyle>
            <a:lvl1pPr marL="0" indent="0">
              <a:buNone/>
              <a:defRPr sz="2400">
                <a:solidFill>
                  <a:srgbClr val="305B7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itle 1"/>
          <p:cNvSpPr>
            <a:spLocks noGrp="1"/>
          </p:cNvSpPr>
          <p:nvPr>
            <p:ph type="ctrTitle"/>
          </p:nvPr>
        </p:nvSpPr>
        <p:spPr>
          <a:xfrm>
            <a:off x="160149" y="-94649"/>
            <a:ext cx="7772400" cy="1470025"/>
          </a:xfrm>
        </p:spPr>
        <p:txBody>
          <a:bodyPr>
            <a:normAutofit/>
          </a:bodyPr>
          <a:lstStyle>
            <a:lvl1pPr algn="l">
              <a:defRPr sz="3000">
                <a:solidFill>
                  <a:srgbClr val="718C3F"/>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8" name="Slide Number Placeholder 5"/>
          <p:cNvSpPr>
            <a:spLocks noGrp="1"/>
          </p:cNvSpPr>
          <p:nvPr>
            <p:ph type="sldNum" sz="quarter" idx="10"/>
          </p:nvPr>
        </p:nvSpPr>
        <p:spPr/>
        <p:txBody>
          <a:bodyPr/>
          <a:lstStyle>
            <a:lvl1pPr>
              <a:defRPr/>
            </a:lvl1pPr>
          </a:lstStyle>
          <a:p>
            <a:pPr>
              <a:defRPr/>
            </a:pPr>
            <a:fld id="{A96880C4-FA4B-4013-BF34-BA8B95FE8042}" type="slidenum">
              <a:rPr lang="en-US" altLang="en-US"/>
              <a:pPr>
                <a:defRPr/>
              </a:pPr>
              <a:t>‹#›</a:t>
            </a:fld>
            <a:endParaRPr lang="en-US" altLang="en-US"/>
          </a:p>
        </p:txBody>
      </p:sp>
      <p:grpSp>
        <p:nvGrpSpPr>
          <p:cNvPr id="10" name="Group 9">
            <a:extLst>
              <a:ext uri="{FF2B5EF4-FFF2-40B4-BE49-F238E27FC236}">
                <a16:creationId xmlns:a16="http://schemas.microsoft.com/office/drawing/2014/main" id="{4252A3AA-19CF-4E18-A933-B6979C425CC7}"/>
              </a:ext>
            </a:extLst>
          </p:cNvPr>
          <p:cNvGrpSpPr/>
          <p:nvPr userDrawn="1"/>
        </p:nvGrpSpPr>
        <p:grpSpPr>
          <a:xfrm>
            <a:off x="457200" y="6023031"/>
            <a:ext cx="6934200" cy="822960"/>
            <a:chOff x="0" y="0"/>
            <a:chExt cx="5969635" cy="822960"/>
          </a:xfrm>
        </p:grpSpPr>
        <p:pic>
          <p:nvPicPr>
            <p:cNvPr id="11" name="Picture 10" descr="Logo, company name&#10;&#10;Description automatically generated">
              <a:extLst>
                <a:ext uri="{FF2B5EF4-FFF2-40B4-BE49-F238E27FC236}">
                  <a16:creationId xmlns:a16="http://schemas.microsoft.com/office/drawing/2014/main" id="{6F4810D3-F1D7-4488-BB0C-1E14D55C7E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9200" y="0"/>
              <a:ext cx="940435" cy="822960"/>
            </a:xfrm>
            <a:prstGeom prst="rect">
              <a:avLst/>
            </a:prstGeom>
          </p:spPr>
        </p:pic>
        <p:pic>
          <p:nvPicPr>
            <p:cNvPr id="12" name="image1.jpeg">
              <a:extLst>
                <a:ext uri="{FF2B5EF4-FFF2-40B4-BE49-F238E27FC236}">
                  <a16:creationId xmlns:a16="http://schemas.microsoft.com/office/drawing/2014/main" id="{99447631-B74E-4BA6-8B19-00A2A336CF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7273"/>
              <a:ext cx="2288540" cy="682625"/>
            </a:xfrm>
            <a:prstGeom prst="rect">
              <a:avLst/>
            </a:prstGeom>
          </p:spPr>
        </p:pic>
      </p:grpSp>
    </p:spTree>
    <p:extLst>
      <p:ext uri="{BB962C8B-B14F-4D97-AF65-F5344CB8AC3E}">
        <p14:creationId xmlns:p14="http://schemas.microsoft.com/office/powerpoint/2010/main" val="343788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93510764-A2FD-4033-AA7D-19254FB4B800}" type="slidenum">
              <a:rPr lang="en-US" altLang="en-US"/>
              <a:pPr>
                <a:defRPr/>
              </a:pPr>
              <a:t>‹#›</a:t>
            </a:fld>
            <a:endParaRPr lang="en-US" altLang="en-US"/>
          </a:p>
        </p:txBody>
      </p:sp>
    </p:spTree>
    <p:extLst>
      <p:ext uri="{BB962C8B-B14F-4D97-AF65-F5344CB8AC3E}">
        <p14:creationId xmlns:p14="http://schemas.microsoft.com/office/powerpoint/2010/main" val="212023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62199"/>
            <a:ext cx="4040188"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62199"/>
            <a:ext cx="4041775"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a:lvl1pPr>
          </a:lstStyle>
          <a:p>
            <a:pPr>
              <a:defRPr/>
            </a:pPr>
            <a:fld id="{AA4069B7-DD6D-45A8-9EB8-673C6D9ED92C}" type="slidenum">
              <a:rPr lang="en-US" altLang="en-US"/>
              <a:pPr>
                <a:defRPr/>
              </a:pPr>
              <a:t>‹#›</a:t>
            </a:fld>
            <a:endParaRPr lang="en-US" altLang="en-US"/>
          </a:p>
        </p:txBody>
      </p:sp>
    </p:spTree>
    <p:extLst>
      <p:ext uri="{BB962C8B-B14F-4D97-AF65-F5344CB8AC3E}">
        <p14:creationId xmlns:p14="http://schemas.microsoft.com/office/powerpoint/2010/main" val="294542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7924800" cy="639762"/>
          </a:xfrm>
        </p:spPr>
        <p:txBody>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86000"/>
            <a:ext cx="7924800" cy="3657600"/>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58AD73F8-837B-4F9C-B9D1-AE98EBFA9AB1}" type="slidenum">
              <a:rPr lang="en-US" altLang="en-US"/>
              <a:pPr>
                <a:defRPr/>
              </a:pPr>
              <a:t>‹#›</a:t>
            </a:fld>
            <a:endParaRPr lang="en-US" altLang="en-US"/>
          </a:p>
        </p:txBody>
      </p:sp>
    </p:spTree>
    <p:extLst>
      <p:ext uri="{BB962C8B-B14F-4D97-AF65-F5344CB8AC3E}">
        <p14:creationId xmlns:p14="http://schemas.microsoft.com/office/powerpoint/2010/main" val="33908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C90B475-91C2-4C22-8608-3CCAFA8DE9F5}" type="slidenum">
              <a:rPr lang="en-US" altLang="en-US"/>
              <a:pPr>
                <a:defRPr/>
              </a:pPr>
              <a:t>‹#›</a:t>
            </a:fld>
            <a:endParaRPr lang="en-US" altLang="en-US"/>
          </a:p>
        </p:txBody>
      </p:sp>
    </p:spTree>
    <p:extLst>
      <p:ext uri="{BB962C8B-B14F-4D97-AF65-F5344CB8AC3E}">
        <p14:creationId xmlns:p14="http://schemas.microsoft.com/office/powerpoint/2010/main" val="150656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98B7AE7-6570-4D12-BC33-864D827BCA30}" type="slidenum">
              <a:rPr lang="en-US" altLang="en-US"/>
              <a:pPr>
                <a:defRPr/>
              </a:pPr>
              <a:t>‹#›</a:t>
            </a:fld>
            <a:endParaRPr lang="en-US" altLang="en-US"/>
          </a:p>
        </p:txBody>
      </p:sp>
    </p:spTree>
    <p:extLst>
      <p:ext uri="{BB962C8B-B14F-4D97-AF65-F5344CB8AC3E}">
        <p14:creationId xmlns:p14="http://schemas.microsoft.com/office/powerpoint/2010/main" val="417255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PT_header.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14313"/>
            <a:ext cx="89916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57200"/>
            <a:ext cx="7086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05B75"/>
                </a:solidFill>
                <a:latin typeface="Gill Sans MT" panose="020B0502020104020203" pitchFamily="34" charset="0"/>
              </a:defRPr>
            </a:lvl1pPr>
          </a:lstStyle>
          <a:p>
            <a:pPr>
              <a:defRPr/>
            </a:pPr>
            <a:fld id="{F9FE0867-E4B5-4B41-BBC3-6A785E911BE2}" type="slidenum">
              <a:rPr lang="en-US" altLang="en-US"/>
              <a:pPr>
                <a:defRPr/>
              </a:pPr>
              <a:t>‹#›</a:t>
            </a:fld>
            <a:endParaRPr lang="en-US" altLang="en-US"/>
          </a:p>
        </p:txBody>
      </p:sp>
      <p:pic>
        <p:nvPicPr>
          <p:cNvPr id="2" name="Picture 1">
            <a:extLst>
              <a:ext uri="{FF2B5EF4-FFF2-40B4-BE49-F238E27FC236}">
                <a16:creationId xmlns:a16="http://schemas.microsoft.com/office/drawing/2014/main" id="{C7854A0A-10D2-4D19-B4CE-1AC6F8A87EC1}"/>
              </a:ext>
            </a:extLst>
          </p:cNvPr>
          <p:cNvPicPr>
            <a:picLocks noChangeAspect="1"/>
          </p:cNvPicPr>
          <p:nvPr userDrawn="1"/>
        </p:nvPicPr>
        <p:blipFill>
          <a:blip r:embed="rId12"/>
          <a:stretch>
            <a:fillRect/>
          </a:stretch>
        </p:blipFill>
        <p:spPr>
          <a:xfrm>
            <a:off x="439119" y="6096000"/>
            <a:ext cx="7790481" cy="637099"/>
          </a:xfrm>
          <a:prstGeom prst="rect">
            <a:avLst/>
          </a:prstGeom>
        </p:spPr>
      </p:pic>
    </p:spTree>
  </p:cSld>
  <p:clrMap bg1="lt1" tx1="dk1" bg2="lt2" tx2="dk2" accent1="accent1" accent2="accent2" accent3="accent3" accent4="accent4" accent5="accent5" accent6="accent6" hlink="hlink" folHlink="folHlink"/>
  <p:sldLayoutIdLst>
    <p:sldLayoutId id="2147484295" r:id="rId1"/>
    <p:sldLayoutId id="2147484296" r:id="rId2"/>
    <p:sldLayoutId id="2147484289" r:id="rId3"/>
    <p:sldLayoutId id="2147484297" r:id="rId4"/>
    <p:sldLayoutId id="2147484290" r:id="rId5"/>
    <p:sldLayoutId id="2147484291" r:id="rId6"/>
    <p:sldLayoutId id="2147484292" r:id="rId7"/>
    <p:sldLayoutId id="2147484293" r:id="rId8"/>
    <p:sldLayoutId id="2147484294" r:id="rId9"/>
  </p:sldLayoutIdLst>
  <p:hf hdr="0" ftr="0" dt="0"/>
  <p:txStyles>
    <p:titleStyle>
      <a:lvl1pPr algn="l" rtl="0" eaLnBrk="0" fontAlgn="base" hangingPunct="0">
        <a:spcBef>
          <a:spcPct val="0"/>
        </a:spcBef>
        <a:spcAft>
          <a:spcPct val="0"/>
        </a:spcAft>
        <a:defRPr sz="2800" kern="1200">
          <a:solidFill>
            <a:srgbClr val="718C3F"/>
          </a:solidFill>
          <a:latin typeface="Times New Roman" panose="02020603050405020304" pitchFamily="18" charset="0"/>
          <a:ea typeface="MS PGothic" pitchFamily="34" charset="-128"/>
          <a:cs typeface="MS PGothic" panose="020B0600070205080204" pitchFamily="34" charset="-128"/>
        </a:defRPr>
      </a:lvl1pPr>
      <a:lvl2pPr algn="l" rtl="0" eaLnBrk="0" fontAlgn="base" hangingPunct="0">
        <a:spcBef>
          <a:spcPct val="0"/>
        </a:spcBef>
        <a:spcAft>
          <a:spcPct val="0"/>
        </a:spcAft>
        <a:defRPr sz="2800">
          <a:solidFill>
            <a:srgbClr val="718C3F"/>
          </a:solidFill>
          <a:latin typeface="Times New Roman" panose="02020603050405020304" pitchFamily="18" charset="0"/>
          <a:ea typeface="MS PGothic" pitchFamily="34" charset="-128"/>
          <a:cs typeface="MS PGothic" panose="020B0600070205080204" pitchFamily="34" charset="-128"/>
        </a:defRPr>
      </a:lvl2pPr>
      <a:lvl3pPr algn="l" rtl="0" eaLnBrk="0" fontAlgn="base" hangingPunct="0">
        <a:spcBef>
          <a:spcPct val="0"/>
        </a:spcBef>
        <a:spcAft>
          <a:spcPct val="0"/>
        </a:spcAft>
        <a:defRPr sz="2800">
          <a:solidFill>
            <a:srgbClr val="718C3F"/>
          </a:solidFill>
          <a:latin typeface="Times New Roman" panose="02020603050405020304" pitchFamily="18" charset="0"/>
          <a:ea typeface="MS PGothic" pitchFamily="34" charset="-128"/>
          <a:cs typeface="MS PGothic" panose="020B0600070205080204" pitchFamily="34" charset="-128"/>
        </a:defRPr>
      </a:lvl3pPr>
      <a:lvl4pPr algn="l" rtl="0" eaLnBrk="0" fontAlgn="base" hangingPunct="0">
        <a:spcBef>
          <a:spcPct val="0"/>
        </a:spcBef>
        <a:spcAft>
          <a:spcPct val="0"/>
        </a:spcAft>
        <a:defRPr sz="2800">
          <a:solidFill>
            <a:srgbClr val="718C3F"/>
          </a:solidFill>
          <a:latin typeface="Times New Roman" panose="02020603050405020304" pitchFamily="18" charset="0"/>
          <a:ea typeface="MS PGothic" pitchFamily="34" charset="-128"/>
          <a:cs typeface="MS PGothic" panose="020B0600070205080204" pitchFamily="34" charset="-128"/>
        </a:defRPr>
      </a:lvl4pPr>
      <a:lvl5pPr algn="l" rtl="0" eaLnBrk="0" fontAlgn="base" hangingPunct="0">
        <a:spcBef>
          <a:spcPct val="0"/>
        </a:spcBef>
        <a:spcAft>
          <a:spcPct val="0"/>
        </a:spcAft>
        <a:defRPr sz="2800">
          <a:solidFill>
            <a:srgbClr val="718C3F"/>
          </a:solidFill>
          <a:latin typeface="Times New Roman" panose="02020603050405020304" pitchFamily="18" charset="0"/>
          <a:ea typeface="MS PGothic" pitchFamily="34" charset="-128"/>
          <a:cs typeface="MS PGothic" panose="020B0600070205080204" pitchFamily="34" charset="-128"/>
        </a:defRPr>
      </a:lvl5pPr>
      <a:lvl6pPr marL="457200" algn="l" rtl="0" eaLnBrk="1" fontAlgn="base" hangingPunct="1">
        <a:spcBef>
          <a:spcPct val="0"/>
        </a:spcBef>
        <a:spcAft>
          <a:spcPct val="0"/>
        </a:spcAft>
        <a:defRPr sz="2800">
          <a:solidFill>
            <a:srgbClr val="718C3F"/>
          </a:solidFill>
          <a:latin typeface="Trajan Pro" pitchFamily="18" charset="0"/>
        </a:defRPr>
      </a:lvl6pPr>
      <a:lvl7pPr marL="914400" algn="l" rtl="0" eaLnBrk="1" fontAlgn="base" hangingPunct="1">
        <a:spcBef>
          <a:spcPct val="0"/>
        </a:spcBef>
        <a:spcAft>
          <a:spcPct val="0"/>
        </a:spcAft>
        <a:defRPr sz="2800">
          <a:solidFill>
            <a:srgbClr val="718C3F"/>
          </a:solidFill>
          <a:latin typeface="Trajan Pro" pitchFamily="18" charset="0"/>
        </a:defRPr>
      </a:lvl7pPr>
      <a:lvl8pPr marL="1371600" algn="l" rtl="0" eaLnBrk="1" fontAlgn="base" hangingPunct="1">
        <a:spcBef>
          <a:spcPct val="0"/>
        </a:spcBef>
        <a:spcAft>
          <a:spcPct val="0"/>
        </a:spcAft>
        <a:defRPr sz="2800">
          <a:solidFill>
            <a:srgbClr val="718C3F"/>
          </a:solidFill>
          <a:latin typeface="Trajan Pro" pitchFamily="18" charset="0"/>
        </a:defRPr>
      </a:lvl8pPr>
      <a:lvl9pPr marL="1828800" algn="l" rtl="0" eaLnBrk="1" fontAlgn="base" hangingPunct="1">
        <a:spcBef>
          <a:spcPct val="0"/>
        </a:spcBef>
        <a:spcAft>
          <a:spcPct val="0"/>
        </a:spcAft>
        <a:defRPr sz="2800">
          <a:solidFill>
            <a:srgbClr val="718C3F"/>
          </a:solidFill>
          <a:latin typeface="Trajan Pro"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600" kern="1200">
          <a:solidFill>
            <a:srgbClr val="305B75"/>
          </a:solidFill>
          <a:latin typeface="Gill Sans MT"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718C3F"/>
        </a:buClr>
        <a:buSzPct val="80000"/>
        <a:buFont typeface="Wingdings" panose="05000000000000000000" pitchFamily="2" charset="2"/>
        <a:buChar char="§"/>
        <a:defRPr sz="2400" kern="1200">
          <a:solidFill>
            <a:srgbClr val="305B75"/>
          </a:solidFill>
          <a:latin typeface="Gill Sans MT" pitchFamily="34" charset="0"/>
          <a:ea typeface="MS PGothic" pitchFamily="34" charset="-128"/>
          <a:cs typeface="MS PGothic" charset="0"/>
        </a:defRPr>
      </a:lvl2pPr>
      <a:lvl3pPr marL="1143000" indent="-228600" algn="l" rtl="0" eaLnBrk="0" fontAlgn="base" hangingPunct="0">
        <a:spcBef>
          <a:spcPct val="20000"/>
        </a:spcBef>
        <a:spcAft>
          <a:spcPct val="0"/>
        </a:spcAft>
        <a:buClr>
          <a:srgbClr val="718C3F"/>
        </a:buClr>
        <a:buFont typeface="Arial" panose="020B0604020202020204" pitchFamily="34" charset="0"/>
        <a:buChar char="•"/>
        <a:defRPr sz="2200" kern="1200">
          <a:solidFill>
            <a:srgbClr val="305B75"/>
          </a:solidFill>
          <a:latin typeface="Gill Sans MT" pitchFamily="34" charset="0"/>
          <a:ea typeface="MS PGothic" pitchFamily="34" charset="-128"/>
          <a:cs typeface="MS PGothic" charset="0"/>
        </a:defRPr>
      </a:lvl3pPr>
      <a:lvl4pPr marL="1600200" indent="-228600" algn="l" rtl="0" eaLnBrk="0" fontAlgn="base" hangingPunct="0">
        <a:spcBef>
          <a:spcPct val="20000"/>
        </a:spcBef>
        <a:spcAft>
          <a:spcPct val="0"/>
        </a:spcAft>
        <a:buClr>
          <a:srgbClr val="718C3F"/>
        </a:buClr>
        <a:buSzPct val="80000"/>
        <a:buFont typeface="Arial" panose="020B0604020202020204" pitchFamily="34" charset="0"/>
        <a:buChar char="•"/>
        <a:defRPr sz="2000" kern="1200">
          <a:solidFill>
            <a:srgbClr val="305B75"/>
          </a:solidFill>
          <a:latin typeface="Gill Sans MT" pitchFamily="34" charset="0"/>
          <a:ea typeface="MS PGothic" pitchFamily="34" charset="-128"/>
          <a:cs typeface="MS PGothic" charset="0"/>
        </a:defRPr>
      </a:lvl4pPr>
      <a:lvl5pPr marL="2057400" indent="-228600" algn="l" rtl="0" eaLnBrk="0" fontAlgn="base" hangingPunct="0">
        <a:spcBef>
          <a:spcPct val="20000"/>
        </a:spcBef>
        <a:spcAft>
          <a:spcPct val="0"/>
        </a:spcAft>
        <a:buClr>
          <a:srgbClr val="718C3F"/>
        </a:buClr>
        <a:buFont typeface="Symbol" panose="05050102010706020507" pitchFamily="18" charset="2"/>
        <a:buChar char=""/>
        <a:defRPr kern="1200">
          <a:solidFill>
            <a:srgbClr val="305B75"/>
          </a:solidFill>
          <a:latin typeface="Gill Sans MT" pitchFamily="34" charset="0"/>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3" Type="http://schemas.openxmlformats.org/officeDocument/2006/relationships/hyperlink" Target="http://www.malariajournal.com/" TargetMode="External"/><Relationship Id="rId2" Type="http://schemas.openxmlformats.org/officeDocument/2006/relationships/hyperlink" Target="http://www.africa-health.com/" TargetMode="External"/><Relationship Id="rId1" Type="http://schemas.openxmlformats.org/officeDocument/2006/relationships/slideLayout" Target="../slideLayouts/slideLayout3.xml"/><Relationship Id="rId4" Type="http://schemas.openxmlformats.org/officeDocument/2006/relationships/hyperlink" Target="http://knowledge-gateway.org/malaria" TargetMode="Externa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subTitle" idx="1"/>
          </p:nvPr>
        </p:nvSpPr>
        <p:spPr/>
        <p:txBody>
          <a:bodyPr/>
          <a:lstStyle/>
          <a:p>
            <a:r>
              <a:rPr lang="en-US"/>
              <a:t>A Workshop for Health Care Providers</a:t>
            </a:r>
            <a:endParaRPr lang="en-US" dirty="0"/>
          </a:p>
        </p:txBody>
      </p:sp>
      <p:sp>
        <p:nvSpPr>
          <p:cNvPr id="6146" name="Rectangle 4"/>
          <p:cNvSpPr>
            <a:spLocks noGrp="1" noChangeArrowheads="1"/>
          </p:cNvSpPr>
          <p:nvPr>
            <p:ph type="ctrTitle"/>
          </p:nvPr>
        </p:nvSpPr>
        <p:spPr/>
        <p:txBody>
          <a:bodyPr/>
          <a:lstStyle/>
          <a:p>
            <a:r>
              <a:rPr lang="en-US"/>
              <a:t>Prevention and Control of Malaria in Pregnancy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a:xfrm>
            <a:off x="457200" y="501650"/>
            <a:ext cx="7391400" cy="685800"/>
          </a:xfrm>
        </p:spPr>
        <p:txBody>
          <a:bodyPr/>
          <a:lstStyle/>
          <a:p>
            <a:r>
              <a:rPr lang="en-US" altLang="en-US" dirty="0"/>
              <a:t>Global Response to Malaria Control (continued)</a:t>
            </a:r>
          </a:p>
        </p:txBody>
      </p:sp>
      <p:sp>
        <p:nvSpPr>
          <p:cNvPr id="14339" name="Rectangle 11"/>
          <p:cNvSpPr>
            <a:spLocks noGrp="1" noChangeArrowheads="1"/>
          </p:cNvSpPr>
          <p:nvPr>
            <p:ph idx="1"/>
          </p:nvPr>
        </p:nvSpPr>
        <p:spPr>
          <a:xfrm>
            <a:off x="457200" y="1600200"/>
            <a:ext cx="7924800" cy="4343400"/>
          </a:xfrm>
        </p:spPr>
        <p:txBody>
          <a:bodyPr/>
          <a:lstStyle/>
          <a:p>
            <a:pPr>
              <a:buFont typeface="Wingdings" charset="0"/>
              <a:buChar char="§"/>
              <a:defRPr/>
            </a:pPr>
            <a:r>
              <a:rPr lang="en-US" sz="2200" dirty="0"/>
              <a:t>In April 2015, RBM released the Global Call to Action to Increase National Coverage of Intermittent Preventive Treatment of Malaria in Pregnancy for Immediate Impact: </a:t>
            </a:r>
          </a:p>
          <a:p>
            <a:pPr lvl="1">
              <a:buFont typeface="Wingdings" charset="0"/>
              <a:buChar char="§"/>
              <a:defRPr/>
            </a:pPr>
            <a:r>
              <a:rPr lang="en-US" sz="2000" dirty="0"/>
              <a:t>By 2030, achieve at least 90% coverage with three or more doses of IPTp in areas of stable malaria transmission for all malaria endemic countries.</a:t>
            </a:r>
          </a:p>
          <a:p>
            <a:pPr>
              <a:buFont typeface="Wingdings" charset="0"/>
              <a:buChar char="§"/>
              <a:defRPr/>
            </a:pPr>
            <a:r>
              <a:rPr lang="en-US" sz="2200" dirty="0"/>
              <a:t>The US President’s Malaria Initiative (PMI), also launched in 2005, aims to reduce </a:t>
            </a:r>
            <a:r>
              <a:rPr lang="en-GB" sz="2200" dirty="0"/>
              <a:t>malaria-related deaths by 50% in 19 high-burden countries.</a:t>
            </a:r>
            <a:r>
              <a:rPr lang="en-US" sz="2200" dirty="0"/>
              <a:t> PMI set a target for use of insecticide-treated nets (ITNs) and IPTp by pregnant women at 85%. </a:t>
            </a:r>
            <a:endParaRPr lang="en-GB" sz="2200" dirty="0"/>
          </a:p>
          <a:p>
            <a:pPr marL="0" indent="0" algn="ctr">
              <a:buFont typeface="Wingdings" charset="0"/>
              <a:buNone/>
              <a:defRPr/>
            </a:pPr>
            <a:endParaRPr lang="en-US" sz="2000" b="1" dirty="0">
              <a:solidFill>
                <a:schemeClr val="accent3"/>
              </a:solidFill>
            </a:endParaRPr>
          </a:p>
          <a:p>
            <a:pPr lvl="1">
              <a:buFont typeface="Wingdings" charset="0"/>
              <a:buChar char="§"/>
              <a:defRPr/>
            </a:pPr>
            <a:endParaRPr lang="en-US" dirty="0"/>
          </a:p>
        </p:txBody>
      </p:sp>
      <p:sp>
        <p:nvSpPr>
          <p:cNvPr id="163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B28A8C1-C9BF-4148-BCD6-4C58E2153BB0}" type="slidenum">
              <a:rPr lang="en-US" altLang="en-US" sz="1200" smtClean="0"/>
              <a:pPr>
                <a:spcBef>
                  <a:spcPct val="0"/>
                </a:spcBef>
                <a:buFontTx/>
                <a:buNone/>
              </a:pPr>
              <a:t>10</a:t>
            </a:fld>
            <a:endParaRPr lang="en-US" altLang="en-US" sz="12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a:t>Sickle Cell Disease (continued)</a:t>
            </a:r>
          </a:p>
        </p:txBody>
      </p:sp>
      <p:sp>
        <p:nvSpPr>
          <p:cNvPr id="103427" name="Content Placeholder 2"/>
          <p:cNvSpPr>
            <a:spLocks noGrp="1"/>
          </p:cNvSpPr>
          <p:nvPr>
            <p:ph idx="1"/>
          </p:nvPr>
        </p:nvSpPr>
        <p:spPr>
          <a:xfrm>
            <a:off x="228600" y="1425575"/>
            <a:ext cx="8458200" cy="4930775"/>
          </a:xfrm>
        </p:spPr>
        <p:txBody>
          <a:bodyPr/>
          <a:lstStyle/>
          <a:p>
            <a:r>
              <a:rPr lang="en-US" altLang="en-US" sz="2400" dirty="0"/>
              <a:t>Unfortunately, global consensus does not exist regarding the optimal regimen for malaria prophylaxis or folic acid supplementation for pregnant women living with sickle cell disease in areas with moderate to high malaria transmission due to a lack of research evidence. </a:t>
            </a:r>
          </a:p>
          <a:p>
            <a:r>
              <a:rPr lang="en-US" altLang="en-US" sz="2400" dirty="0"/>
              <a:t>Women with sickle cell disease must be encouraged to sleep under a long-lasting insecticide-treated net (LLIN) every night. As they are at higher risk of pregnancy complications, efforts should be made to help them access specialty care in obstetrics and hematology, as available, so that specialists can make clinical decisions that consider the individual woman’s risks and clinical care needs (CDC 2015). </a:t>
            </a:r>
          </a:p>
          <a:p>
            <a:endParaRPr lang="en-US" altLang="en-US" sz="2400" dirty="0"/>
          </a:p>
        </p:txBody>
      </p:sp>
      <p:sp>
        <p:nvSpPr>
          <p:cNvPr id="1034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8E89292-71F2-48F6-9E92-15F3325601C1}" type="slidenum">
              <a:rPr lang="en-US" altLang="en-US" sz="1200" smtClean="0"/>
              <a:pPr>
                <a:spcBef>
                  <a:spcPct val="0"/>
                </a:spcBef>
                <a:buFontTx/>
                <a:buNone/>
              </a:pPr>
              <a:t>100</a:t>
            </a:fld>
            <a:endParaRPr lang="en-US" altLang="en-US" sz="12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r>
              <a:rPr lang="en-US" altLang="en-US"/>
              <a:t>Effects of Malaria on Fetus</a:t>
            </a:r>
          </a:p>
        </p:txBody>
      </p:sp>
      <p:sp>
        <p:nvSpPr>
          <p:cNvPr id="104451" name="Rectangle 5"/>
          <p:cNvSpPr>
            <a:spLocks noGrp="1" noChangeArrowheads="1"/>
          </p:cNvSpPr>
          <p:nvPr>
            <p:ph idx="1"/>
          </p:nvPr>
        </p:nvSpPr>
        <p:spPr>
          <a:xfrm>
            <a:off x="457200" y="1600200"/>
            <a:ext cx="7848600" cy="4343400"/>
          </a:xfrm>
        </p:spPr>
        <p:txBody>
          <a:bodyPr/>
          <a:lstStyle/>
          <a:p>
            <a:r>
              <a:rPr lang="en-US" altLang="en-US" dirty="0"/>
              <a:t>During pregnancy, malaria parasites hide in the placenta.</a:t>
            </a:r>
          </a:p>
          <a:p>
            <a:r>
              <a:rPr lang="en-US" altLang="en-US" dirty="0"/>
              <a:t>This interferes with the transfer of oxygen and nutrients to the fetus, increasing the risk of:</a:t>
            </a:r>
          </a:p>
          <a:p>
            <a:pPr lvl="1"/>
            <a:r>
              <a:rPr lang="en-US" altLang="en-US" dirty="0"/>
              <a:t>Spontaneous abortion</a:t>
            </a:r>
          </a:p>
          <a:p>
            <a:pPr lvl="1"/>
            <a:r>
              <a:rPr lang="en-US" altLang="en-US" dirty="0"/>
              <a:t>Preterm birth</a:t>
            </a:r>
          </a:p>
          <a:p>
            <a:pPr lvl="1"/>
            <a:r>
              <a:rPr lang="en-US" altLang="en-US" dirty="0"/>
              <a:t>Low birthweight—</a:t>
            </a:r>
            <a:r>
              <a:rPr lang="en-US" altLang="en-US" b="1" dirty="0"/>
              <a:t>the single greatest risk factor for death during the first month of life</a:t>
            </a:r>
          </a:p>
          <a:p>
            <a:pPr lvl="1"/>
            <a:r>
              <a:rPr lang="en-US" altLang="en-US" dirty="0"/>
              <a:t>Stillbirth</a:t>
            </a:r>
          </a:p>
        </p:txBody>
      </p:sp>
      <p:sp>
        <p:nvSpPr>
          <p:cNvPr id="10445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6F40C82-654A-48ED-8D12-60CEDEE889B5}" type="slidenum">
              <a:rPr lang="en-US" altLang="en-US" sz="1200" smtClean="0"/>
              <a:pPr>
                <a:spcBef>
                  <a:spcPct val="0"/>
                </a:spcBef>
                <a:buFontTx/>
                <a:buNone/>
              </a:pPr>
              <a:t>101</a:t>
            </a:fld>
            <a:endParaRPr lang="en-US" altLang="en-US" sz="12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8"/>
          <p:cNvSpPr>
            <a:spLocks noGrp="1" noChangeArrowheads="1"/>
          </p:cNvSpPr>
          <p:nvPr>
            <p:ph type="title"/>
          </p:nvPr>
        </p:nvSpPr>
        <p:spPr>
          <a:xfrm>
            <a:off x="304800" y="228600"/>
            <a:ext cx="7391400" cy="1022350"/>
          </a:xfrm>
        </p:spPr>
        <p:txBody>
          <a:bodyPr/>
          <a:lstStyle/>
          <a:p>
            <a:r>
              <a:rPr lang="en-US" altLang="en-US"/>
              <a:t>Effects of Malaria on Communities</a:t>
            </a:r>
          </a:p>
        </p:txBody>
      </p:sp>
      <p:sp>
        <p:nvSpPr>
          <p:cNvPr id="105475" name="Rectangle 9"/>
          <p:cNvSpPr>
            <a:spLocks noGrp="1" noChangeArrowheads="1"/>
          </p:cNvSpPr>
          <p:nvPr>
            <p:ph idx="1"/>
          </p:nvPr>
        </p:nvSpPr>
        <p:spPr>
          <a:xfrm>
            <a:off x="457200" y="1524000"/>
            <a:ext cx="8229600" cy="4343400"/>
          </a:xfrm>
        </p:spPr>
        <p:txBody>
          <a:bodyPr/>
          <a:lstStyle/>
          <a:p>
            <a:r>
              <a:rPr lang="en-US" altLang="en-US" sz="2400"/>
              <a:t>Causes sick individuals to miss work (and wages).</a:t>
            </a:r>
          </a:p>
          <a:p>
            <a:r>
              <a:rPr lang="en-US" altLang="en-US" sz="2400"/>
              <a:t>Causes sick children to miss school.</a:t>
            </a:r>
          </a:p>
          <a:p>
            <a:r>
              <a:rPr lang="en-US" altLang="en-US" sz="2400"/>
              <a:t>May cause chronic anemia in children, inhibiting growth and intellectual development and affecting future productivity.</a:t>
            </a:r>
          </a:p>
          <a:p>
            <a:r>
              <a:rPr lang="en-US" altLang="en-US" sz="2400"/>
              <a:t>Uses scarce resources.</a:t>
            </a:r>
          </a:p>
          <a:p>
            <a:r>
              <a:rPr lang="en-US" altLang="en-US" sz="2400"/>
              <a:t>Puts strain on financial resources (treatment is more costly than prevention).</a:t>
            </a:r>
          </a:p>
          <a:p>
            <a:r>
              <a:rPr lang="en-US" altLang="en-US" sz="2400"/>
              <a:t>Cost of drugs can be a burden on the community.</a:t>
            </a:r>
          </a:p>
          <a:p>
            <a:r>
              <a:rPr lang="en-US" altLang="en-US" sz="2400"/>
              <a:t>Causes preventable deaths, especially among children and pregnant women.</a:t>
            </a:r>
          </a:p>
        </p:txBody>
      </p:sp>
      <p:sp>
        <p:nvSpPr>
          <p:cNvPr id="10547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ACC3923-9EDD-4A11-AB4D-0BD3000DBC49}" type="slidenum">
              <a:rPr lang="en-US" altLang="en-US" sz="1200" smtClean="0"/>
              <a:pPr>
                <a:spcBef>
                  <a:spcPct val="0"/>
                </a:spcBef>
                <a:buFontTx/>
                <a:buNone/>
              </a:pPr>
              <a:t>102</a:t>
            </a:fld>
            <a:endParaRPr lang="en-US" altLang="en-US" sz="12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title"/>
          </p:nvPr>
        </p:nvSpPr>
        <p:spPr/>
        <p:txBody>
          <a:bodyPr/>
          <a:lstStyle/>
          <a:p>
            <a:r>
              <a:rPr lang="en-US" altLang="en-US"/>
              <a:t>Summary: Malaria Transmission</a:t>
            </a:r>
          </a:p>
        </p:txBody>
      </p:sp>
      <p:sp>
        <p:nvSpPr>
          <p:cNvPr id="106499" name="Rectangle 5"/>
          <p:cNvSpPr>
            <a:spLocks noGrp="1" noChangeArrowheads="1"/>
          </p:cNvSpPr>
          <p:nvPr>
            <p:ph idx="1"/>
          </p:nvPr>
        </p:nvSpPr>
        <p:spPr>
          <a:xfrm>
            <a:off x="484188" y="1327150"/>
            <a:ext cx="8229600" cy="4540250"/>
          </a:xfrm>
        </p:spPr>
        <p:txBody>
          <a:bodyPr/>
          <a:lstStyle/>
          <a:p>
            <a:r>
              <a:rPr lang="en-US" altLang="en-US" sz="2400" dirty="0"/>
              <a:t>Malaria is transmitted through female </a:t>
            </a:r>
            <a:r>
              <a:rPr lang="en-US" altLang="en-US" sz="2400" i="1" dirty="0"/>
              <a:t>Anopheles</a:t>
            </a:r>
            <a:r>
              <a:rPr lang="en-US" altLang="en-US" sz="2400" dirty="0"/>
              <a:t> mosquito bites.</a:t>
            </a:r>
          </a:p>
          <a:p>
            <a:r>
              <a:rPr lang="en-US" altLang="en-US" sz="2400" dirty="0"/>
              <a:t>Pregnant women and children are particularly at risk of malaria.</a:t>
            </a:r>
          </a:p>
          <a:p>
            <a:r>
              <a:rPr lang="en-US" altLang="en-US" sz="2400" dirty="0"/>
              <a:t>Adolescents are at higher risk of MIP.</a:t>
            </a:r>
          </a:p>
          <a:p>
            <a:r>
              <a:rPr lang="en-US" altLang="en-US" sz="2400" dirty="0"/>
              <a:t>Pregnant women in malaria-endemic areas infected with malaria may have no symptoms.</a:t>
            </a:r>
          </a:p>
          <a:p>
            <a:r>
              <a:rPr lang="en-US" altLang="en-US" sz="2400" dirty="0"/>
              <a:t>Women living with HIV have a higher risk of malaria infection. </a:t>
            </a:r>
          </a:p>
          <a:p>
            <a:r>
              <a:rPr lang="en-US" altLang="en-US" sz="2400" dirty="0"/>
              <a:t>Malaria can lead to severe anemia, spontaneous abortion, and low-birthweight newborns.</a:t>
            </a:r>
          </a:p>
          <a:p>
            <a:r>
              <a:rPr lang="en-US" altLang="en-US" sz="2400" dirty="0"/>
              <a:t>Malaria is preventable and treatable.</a:t>
            </a:r>
            <a:endParaRPr lang="en-US" altLang="en-US" dirty="0"/>
          </a:p>
          <a:p>
            <a:endParaRPr lang="en-US" altLang="en-US" dirty="0"/>
          </a:p>
        </p:txBody>
      </p:sp>
      <p:sp>
        <p:nvSpPr>
          <p:cNvPr id="10650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0EBCB08-16FB-41A5-A9BF-FBFDC797C2E9}" type="slidenum">
              <a:rPr lang="en-US" altLang="en-US" sz="1200" smtClean="0"/>
              <a:pPr>
                <a:spcBef>
                  <a:spcPct val="0"/>
                </a:spcBef>
                <a:buFontTx/>
                <a:buNone/>
              </a:pPr>
              <a:t>103</a:t>
            </a:fld>
            <a:endParaRPr lang="en-US" altLang="en-US" sz="120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055"/>
          <p:cNvSpPr>
            <a:spLocks noGrp="1" noChangeArrowheads="1"/>
          </p:cNvSpPr>
          <p:nvPr>
            <p:ph type="body" idx="1"/>
          </p:nvPr>
        </p:nvSpPr>
        <p:spPr>
          <a:xfrm>
            <a:off x="457200" y="3429000"/>
            <a:ext cx="7772400" cy="1500188"/>
          </a:xfrm>
        </p:spPr>
        <p:txBody>
          <a:bodyPr/>
          <a:lstStyle/>
          <a:p>
            <a:pPr eaLnBrk="1" hangingPunct="1"/>
            <a:r>
              <a:rPr lang="en-US" altLang="en-US" sz="2800" dirty="0"/>
              <a:t>Module 3: Malaria Prevention</a:t>
            </a:r>
          </a:p>
        </p:txBody>
      </p:sp>
      <p:sp>
        <p:nvSpPr>
          <p:cNvPr id="107523" name="Rectangle 2054"/>
          <p:cNvSpPr>
            <a:spLocks noGrp="1" noChangeArrowheads="1"/>
          </p:cNvSpPr>
          <p:nvPr>
            <p:ph type="ctrTitle"/>
          </p:nvPr>
        </p:nvSpPr>
        <p:spPr/>
        <p:txBody>
          <a:bodyPr/>
          <a:lstStyle/>
          <a:p>
            <a:pPr eaLnBrk="1" hangingPunct="1"/>
            <a:r>
              <a:rPr lang="en-US" altLang="en-US" sz="2800"/>
              <a:t>Prevention and Control of Malaria in Pregnancy</a:t>
            </a:r>
          </a:p>
        </p:txBody>
      </p:sp>
      <p:sp>
        <p:nvSpPr>
          <p:cNvPr id="10752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3F2007F-9DB0-43E8-94A3-9587994853D4}" type="slidenum">
              <a:rPr lang="en-US" altLang="en-US" sz="1200" smtClean="0"/>
              <a:pPr>
                <a:spcBef>
                  <a:spcPct val="0"/>
                </a:spcBef>
                <a:buFontTx/>
                <a:buNone/>
              </a:pPr>
              <a:t>104</a:t>
            </a:fld>
            <a:endParaRPr lang="en-US" altLang="en-US" sz="12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8"/>
          <p:cNvSpPr>
            <a:spLocks noGrp="1" noChangeArrowheads="1"/>
          </p:cNvSpPr>
          <p:nvPr>
            <p:ph type="title"/>
          </p:nvPr>
        </p:nvSpPr>
        <p:spPr/>
        <p:txBody>
          <a:bodyPr/>
          <a:lstStyle/>
          <a:p>
            <a:r>
              <a:rPr lang="en-US" altLang="en-US"/>
              <a:t>Malaria Prevention: Module 3 Objectives</a:t>
            </a:r>
          </a:p>
        </p:txBody>
      </p:sp>
      <p:sp>
        <p:nvSpPr>
          <p:cNvPr id="108547" name="Rectangle 1029"/>
          <p:cNvSpPr>
            <a:spLocks noGrp="1" noChangeArrowheads="1"/>
          </p:cNvSpPr>
          <p:nvPr>
            <p:ph idx="1"/>
          </p:nvPr>
        </p:nvSpPr>
        <p:spPr/>
        <p:txBody>
          <a:bodyPr/>
          <a:lstStyle/>
          <a:p>
            <a:r>
              <a:rPr lang="en-GB" altLang="en-US" sz="2000"/>
              <a:t>Describe the three-pronged approach to malaria prevention</a:t>
            </a:r>
            <a:br>
              <a:rPr lang="en-GB" altLang="en-US" sz="2000"/>
            </a:br>
            <a:r>
              <a:rPr lang="en-GB" altLang="en-US" sz="2000"/>
              <a:t>and control according to the WHO’s current MIP strategy (WHO 2013c).</a:t>
            </a:r>
            <a:endParaRPr lang="en-US" altLang="en-US" sz="2000"/>
          </a:p>
          <a:p>
            <a:r>
              <a:rPr lang="en-GB" altLang="en-US" sz="2000"/>
              <a:t>List the elements of counseling women about the use of </a:t>
            </a:r>
            <a:br>
              <a:rPr lang="en-GB" altLang="en-US" sz="2000"/>
            </a:br>
            <a:r>
              <a:rPr lang="en-GB" altLang="en-US" sz="2000"/>
              <a:t>ITNs—</a:t>
            </a:r>
            <a:r>
              <a:rPr lang="en-GB" altLang="en-US" sz="2000" b="1" i="1"/>
              <a:t>specifically LLINs</a:t>
            </a:r>
            <a:r>
              <a:rPr lang="en-GB" altLang="en-US" sz="2000"/>
              <a:t>—for IPTp and other means of malaria prevention.</a:t>
            </a:r>
          </a:p>
          <a:p>
            <a:r>
              <a:rPr lang="en-GB" altLang="en-US" sz="2000"/>
              <a:t>Describe the use of sulfadoxine-pyrimethamine (SP) for IPTp, including dosage, timing, and contraindications.</a:t>
            </a:r>
          </a:p>
          <a:p>
            <a:r>
              <a:rPr lang="en-GB" altLang="en-US" sz="2000"/>
              <a:t>Discuss IRS and other ways to prevent malaria.</a:t>
            </a:r>
          </a:p>
          <a:p>
            <a:r>
              <a:rPr lang="en-GB" altLang="en-US" sz="2000"/>
              <a:t>Assist the pregnant woman with preparing a birth preparedness and complication readiness plan</a:t>
            </a:r>
            <a:r>
              <a:rPr lang="en-US" altLang="en-US" sz="2000"/>
              <a:t>.</a:t>
            </a:r>
          </a:p>
        </p:txBody>
      </p:sp>
      <p:sp>
        <p:nvSpPr>
          <p:cNvPr id="10854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44848CA-0676-48B7-9576-E289D9F857D1}" type="slidenum">
              <a:rPr lang="en-US" altLang="en-US" sz="1200" smtClean="0"/>
              <a:pPr>
                <a:spcBef>
                  <a:spcPct val="0"/>
                </a:spcBef>
                <a:buFontTx/>
                <a:buNone/>
              </a:pPr>
              <a:t>105</a:t>
            </a:fld>
            <a:endParaRPr lang="en-US" altLang="en-US" sz="12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title"/>
          </p:nvPr>
        </p:nvSpPr>
        <p:spPr/>
        <p:txBody>
          <a:bodyPr/>
          <a:lstStyle/>
          <a:p>
            <a:r>
              <a:rPr lang="en-US" altLang="en-US"/>
              <a:t>WHO/AFRO Malaria Prevention Strategy</a:t>
            </a:r>
          </a:p>
        </p:txBody>
      </p:sp>
      <p:sp>
        <p:nvSpPr>
          <p:cNvPr id="109571" name="Rectangle 7"/>
          <p:cNvSpPr>
            <a:spLocks noGrp="1" noChangeArrowheads="1"/>
          </p:cNvSpPr>
          <p:nvPr>
            <p:ph idx="1"/>
          </p:nvPr>
        </p:nvSpPr>
        <p:spPr/>
        <p:txBody>
          <a:bodyPr/>
          <a:lstStyle/>
          <a:p>
            <a:r>
              <a:rPr lang="en-US" altLang="en-US" dirty="0"/>
              <a:t>Designed to be appropriate for most African settings, with guidance on adapting it to local situations.</a:t>
            </a:r>
          </a:p>
          <a:p>
            <a:r>
              <a:rPr lang="en-US" altLang="en-US" dirty="0"/>
              <a:t>Based on that fact that most sub-Saharan Africans live in areas of stable transmission.</a:t>
            </a:r>
          </a:p>
        </p:txBody>
      </p:sp>
      <p:sp>
        <p:nvSpPr>
          <p:cNvPr id="10957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C8C3682-0806-4BD3-827F-562F5D82EB06}" type="slidenum">
              <a:rPr lang="en-US" altLang="en-US" sz="1200" smtClean="0"/>
              <a:pPr>
                <a:spcBef>
                  <a:spcPct val="0"/>
                </a:spcBef>
                <a:buFontTx/>
                <a:buNone/>
              </a:pPr>
              <a:t>106</a:t>
            </a:fld>
            <a:endParaRPr lang="en-US" altLang="en-US" sz="12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p:txBody>
          <a:bodyPr/>
          <a:lstStyle/>
          <a:p>
            <a:r>
              <a:rPr lang="en-US" altLang="en-US"/>
              <a:t>WHO: Three-Pronged Approach</a:t>
            </a:r>
          </a:p>
        </p:txBody>
      </p:sp>
      <p:sp>
        <p:nvSpPr>
          <p:cNvPr id="110595" name="Rectangle 5"/>
          <p:cNvSpPr>
            <a:spLocks noGrp="1" noChangeArrowheads="1"/>
          </p:cNvSpPr>
          <p:nvPr>
            <p:ph idx="1"/>
          </p:nvPr>
        </p:nvSpPr>
        <p:spPr/>
        <p:txBody>
          <a:bodyPr/>
          <a:lstStyle/>
          <a:p>
            <a:pPr>
              <a:defRPr/>
            </a:pPr>
            <a:r>
              <a:rPr lang="en-US" altLang="en-US" dirty="0"/>
              <a:t>ITNs</a:t>
            </a:r>
          </a:p>
          <a:p>
            <a:pPr>
              <a:defRPr/>
            </a:pPr>
            <a:r>
              <a:rPr lang="en-US" altLang="en-US" dirty="0"/>
              <a:t>IPTp-SP</a:t>
            </a:r>
          </a:p>
          <a:p>
            <a:pPr>
              <a:defRPr/>
            </a:pPr>
            <a:r>
              <a:rPr lang="en-US" altLang="en-US" dirty="0"/>
              <a:t>Confirmation of malaria and case management of malaria illness and anemia </a:t>
            </a:r>
            <a:br>
              <a:rPr lang="en-US" altLang="en-US" dirty="0">
                <a:solidFill>
                  <a:schemeClr val="tx2">
                    <a:lumMod val="60000"/>
                    <a:lumOff val="40000"/>
                  </a:schemeClr>
                </a:solidFill>
              </a:rPr>
            </a:br>
            <a:endParaRPr lang="en-US" altLang="en-US" dirty="0">
              <a:solidFill>
                <a:schemeClr val="tx2">
                  <a:lumMod val="60000"/>
                  <a:lumOff val="40000"/>
                </a:schemeClr>
              </a:solidFill>
            </a:endParaRPr>
          </a:p>
          <a:p>
            <a:pPr>
              <a:defRPr/>
            </a:pPr>
            <a:endParaRPr lang="en-US" altLang="en-US" dirty="0"/>
          </a:p>
        </p:txBody>
      </p:sp>
      <p:sp>
        <p:nvSpPr>
          <p:cNvPr id="1105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98ED295-1826-41B2-9B6D-3DA4762B3CCB}" type="slidenum">
              <a:rPr lang="en-US" altLang="en-US" sz="1200" smtClean="0"/>
              <a:pPr>
                <a:spcBef>
                  <a:spcPct val="0"/>
                </a:spcBef>
                <a:buFontTx/>
                <a:buNone/>
              </a:pPr>
              <a:t>107</a:t>
            </a:fld>
            <a:endParaRPr lang="en-US" altLang="en-US" sz="120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a:t>Evidence for WHO’s Three-Pronged Approach </a:t>
            </a:r>
          </a:p>
        </p:txBody>
      </p:sp>
      <p:sp>
        <p:nvSpPr>
          <p:cNvPr id="111619" name="Content Placeholder 2"/>
          <p:cNvSpPr>
            <a:spLocks noGrp="1"/>
          </p:cNvSpPr>
          <p:nvPr>
            <p:ph idx="1"/>
          </p:nvPr>
        </p:nvSpPr>
        <p:spPr>
          <a:xfrm>
            <a:off x="457200" y="1600200"/>
            <a:ext cx="8001000" cy="4343400"/>
          </a:xfrm>
        </p:spPr>
        <p:txBody>
          <a:bodyPr/>
          <a:lstStyle/>
          <a:p>
            <a:r>
              <a:rPr lang="en-US" altLang="en-US" sz="2200"/>
              <a:t>A meta-analysis of national survey datasets showed exposure </a:t>
            </a:r>
            <a:br>
              <a:rPr lang="en-US" altLang="en-US" sz="2200"/>
            </a:br>
            <a:r>
              <a:rPr lang="en-US" altLang="en-US" sz="2200"/>
              <a:t>to IPTp-SP and ITNs to be associated with reductions of newborn mortality and low birthweight under routine program conditions (Eisele et al. 2012).</a:t>
            </a:r>
          </a:p>
          <a:p>
            <a:r>
              <a:rPr lang="en-US" altLang="en-US" sz="2200"/>
              <a:t>The protective role of IPTp-SP in reducing newborn mortality under trial conditions and cost-effectiveness of IPTp during routine ANC services have been demonstrated (Menendez et al. 2010; Sicuri et al. 2010).</a:t>
            </a:r>
          </a:p>
          <a:p>
            <a:r>
              <a:rPr lang="en-US" altLang="en-US" sz="2200"/>
              <a:t>These studies highlight the critical importance of continuing IPTp and ITN use among pregnant women to prevent the adverse consequences of MIP.</a:t>
            </a:r>
          </a:p>
        </p:txBody>
      </p:sp>
      <p:sp>
        <p:nvSpPr>
          <p:cNvPr id="1116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3226B21-1424-4062-8D65-2F3938BCB64C}" type="slidenum">
              <a:rPr lang="en-US" altLang="en-US" sz="1200" smtClean="0"/>
              <a:pPr>
                <a:spcBef>
                  <a:spcPct val="0"/>
                </a:spcBef>
                <a:buFontTx/>
                <a:buNone/>
              </a:pPr>
              <a:t>108</a:t>
            </a:fld>
            <a:endParaRPr lang="en-US" altLang="en-US" sz="12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type="body" idx="1"/>
          </p:nvPr>
        </p:nvSpPr>
        <p:spPr>
          <a:xfrm>
            <a:off x="609600" y="2971800"/>
            <a:ext cx="7772400" cy="1500188"/>
          </a:xfrm>
        </p:spPr>
        <p:txBody>
          <a:bodyPr>
            <a:normAutofit/>
          </a:bodyPr>
          <a:lstStyle/>
          <a:p>
            <a:r>
              <a:rPr lang="en-US" altLang="en-US" dirty="0"/>
              <a:t>ITNs</a:t>
            </a:r>
          </a:p>
        </p:txBody>
      </p:sp>
      <p:sp>
        <p:nvSpPr>
          <p:cNvPr id="112643" name="Title 1"/>
          <p:cNvSpPr>
            <a:spLocks noGrp="1"/>
          </p:cNvSpPr>
          <p:nvPr>
            <p:ph type="ctrTitle"/>
          </p:nvPr>
        </p:nvSpPr>
        <p:spPr>
          <a:xfrm>
            <a:off x="457200" y="206375"/>
            <a:ext cx="7772400" cy="1470025"/>
          </a:xfrm>
        </p:spPr>
        <p:txBody>
          <a:bodyPr/>
          <a:lstStyle/>
          <a:p>
            <a:r>
              <a:rPr lang="en-US" altLang="en-US" dirty="0"/>
              <a:t>Module Section 3.1</a:t>
            </a:r>
          </a:p>
        </p:txBody>
      </p:sp>
      <p:sp>
        <p:nvSpPr>
          <p:cNvPr id="11264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93E9EFE-0C90-420F-A863-C66248CDB7DF}" type="slidenum">
              <a:rPr lang="en-US" altLang="en-US" sz="1200" smtClean="0"/>
              <a:pPr>
                <a:spcBef>
                  <a:spcPct val="0"/>
                </a:spcBef>
                <a:buFontTx/>
                <a:buNone/>
              </a:pPr>
              <a:t>109</a:t>
            </a:fld>
            <a:endParaRPr lang="en-US" alt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25450"/>
            <a:ext cx="7391400" cy="762000"/>
          </a:xfrm>
        </p:spPr>
        <p:txBody>
          <a:bodyPr/>
          <a:lstStyle/>
          <a:p>
            <a:r>
              <a:rPr lang="en-US" altLang="en-US" dirty="0"/>
              <a:t>Global Response to Malaria Control (continued)</a:t>
            </a:r>
          </a:p>
        </p:txBody>
      </p:sp>
      <p:sp>
        <p:nvSpPr>
          <p:cNvPr id="18435" name="Content Placeholder 2"/>
          <p:cNvSpPr>
            <a:spLocks noGrp="1"/>
          </p:cNvSpPr>
          <p:nvPr>
            <p:ph idx="1"/>
          </p:nvPr>
        </p:nvSpPr>
        <p:spPr>
          <a:xfrm>
            <a:off x="457200" y="1600200"/>
            <a:ext cx="8001000" cy="4343400"/>
          </a:xfrm>
        </p:spPr>
        <p:txBody>
          <a:bodyPr/>
          <a:lstStyle/>
          <a:p>
            <a:r>
              <a:rPr lang="en-US" altLang="en-US"/>
              <a:t>The Global Technical Strategy for Malaria 2016–2030 </a:t>
            </a:r>
            <a:br>
              <a:rPr lang="en-US" altLang="en-US"/>
            </a:br>
            <a:r>
              <a:rPr lang="en-US" altLang="en-US"/>
              <a:t>was adopted by the World Health Assembly in May 2015:</a:t>
            </a:r>
          </a:p>
          <a:p>
            <a:pPr lvl="1"/>
            <a:r>
              <a:rPr lang="en-US" altLang="en-US"/>
              <a:t>Sets the target of reducing global malaria incidence and mortality rates by at least 90% by 2030.</a:t>
            </a:r>
          </a:p>
          <a:p>
            <a:pPr lvl="1"/>
            <a:r>
              <a:rPr lang="en-US" altLang="en-US"/>
              <a:t>Emphasizes the need for universal coverage of core malaria interventions for all populations at risk and highlights the importance of using high-quality surveillance data for decision-making (WHO 2015c).</a:t>
            </a:r>
          </a:p>
          <a:p>
            <a:endParaRPr lang="en-US" altLang="en-US"/>
          </a:p>
          <a:p>
            <a:endParaRPr lang="en-US" altLang="en-US"/>
          </a:p>
          <a:p>
            <a:endParaRPr lang="en-US" altLang="en-US"/>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E061E6C-FDF4-4614-AD29-065BADAF318E}" type="slidenum">
              <a:rPr lang="en-US" altLang="en-US" sz="1200" smtClean="0"/>
              <a:pPr>
                <a:spcBef>
                  <a:spcPct val="0"/>
                </a:spcBef>
                <a:buFontTx/>
                <a:buNone/>
              </a:pPr>
              <a:t>11</a:t>
            </a:fld>
            <a:endParaRPr lang="en-US" altLang="en-US" sz="12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wbrieger\Pictures\AFRICA\Southern\Angola\Luanda 201002\Cacuaco\DSCN77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4975" y="1371600"/>
            <a:ext cx="5734050" cy="4295775"/>
          </a:xfrm>
        </p:spPr>
      </p:pic>
      <p:sp>
        <p:nvSpPr>
          <p:cNvPr id="59395" name="TextBox 1"/>
          <p:cNvSpPr txBox="1">
            <a:spLocks noChangeArrowheads="1"/>
          </p:cNvSpPr>
          <p:nvPr/>
        </p:nvSpPr>
        <p:spPr bwMode="auto">
          <a:xfrm>
            <a:off x="1704975" y="5667375"/>
            <a:ext cx="480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i="1" dirty="0">
                <a:solidFill>
                  <a:schemeClr val="bg2"/>
                </a:solidFill>
                <a:cs typeface="Arial" panose="020B0604020202020204" pitchFamily="34" charset="0"/>
              </a:rPr>
              <a:t>Photo by: William Brieger/Jhpiego</a:t>
            </a:r>
          </a:p>
        </p:txBody>
      </p:sp>
      <p:sp>
        <p:nvSpPr>
          <p:cNvPr id="5939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43CAA29-F2B7-4F36-97DB-A70323D70741}" type="slidenum">
              <a:rPr lang="en-US" altLang="en-US" sz="1200" smtClean="0"/>
              <a:pPr>
                <a:spcBef>
                  <a:spcPct val="0"/>
                </a:spcBef>
                <a:buFontTx/>
                <a:buNone/>
              </a:pPr>
              <a:t>110</a:t>
            </a:fld>
            <a:endParaRPr lang="en-US" altLang="en-US" sz="1200"/>
          </a:p>
        </p:txBody>
      </p:sp>
      <p:sp>
        <p:nvSpPr>
          <p:cNvPr id="59397" name="Title 1"/>
          <p:cNvSpPr>
            <a:spLocks noGrp="1"/>
          </p:cNvSpPr>
          <p:nvPr>
            <p:ph type="title"/>
          </p:nvPr>
        </p:nvSpPr>
        <p:spPr/>
        <p:txBody>
          <a:bodyPr/>
          <a:lstStyle/>
          <a:p>
            <a:r>
              <a:rPr lang="en-US" altLang="en-US" dirty="0"/>
              <a:t>Mother receiving insecticide-treated net </a:t>
            </a:r>
            <a:br>
              <a:rPr lang="en-US" altLang="en-US" dirty="0"/>
            </a:br>
            <a:r>
              <a:rPr lang="en-US" altLang="en-US" dirty="0"/>
              <a:t>in Angola</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8"/>
          <p:cNvSpPr>
            <a:spLocks noGrp="1" noChangeArrowheads="1"/>
          </p:cNvSpPr>
          <p:nvPr>
            <p:ph type="title"/>
          </p:nvPr>
        </p:nvSpPr>
        <p:spPr/>
        <p:txBody>
          <a:bodyPr/>
          <a:lstStyle/>
          <a:p>
            <a:r>
              <a:rPr lang="en-US" altLang="en-US"/>
              <a:t>ITNs</a:t>
            </a:r>
          </a:p>
        </p:txBody>
      </p:sp>
      <p:sp>
        <p:nvSpPr>
          <p:cNvPr id="113667" name="Rectangle 9"/>
          <p:cNvSpPr>
            <a:spLocks noGrp="1" noChangeArrowheads="1"/>
          </p:cNvSpPr>
          <p:nvPr>
            <p:ph idx="1"/>
          </p:nvPr>
        </p:nvSpPr>
        <p:spPr/>
        <p:txBody>
          <a:bodyPr/>
          <a:lstStyle/>
          <a:p>
            <a:r>
              <a:rPr lang="en-US" altLang="en-US" dirty="0"/>
              <a:t>ITNs, specifically LLINs, are very effective.</a:t>
            </a:r>
          </a:p>
          <a:p>
            <a:r>
              <a:rPr lang="en-US" altLang="en-US" dirty="0"/>
              <a:t>Mosquitos generally bite at night, when people are asleep.</a:t>
            </a:r>
          </a:p>
          <a:p>
            <a:r>
              <a:rPr lang="en-US" altLang="en-US" dirty="0"/>
              <a:t>ITNs reduce human contact with mosquitoes by:</a:t>
            </a:r>
          </a:p>
          <a:p>
            <a:pPr lvl="1"/>
            <a:r>
              <a:rPr lang="en-US" altLang="en-US" dirty="0"/>
              <a:t>Killing mosquitoes that land on the net</a:t>
            </a:r>
          </a:p>
          <a:p>
            <a:pPr lvl="1"/>
            <a:r>
              <a:rPr lang="en-US" altLang="en-US" dirty="0"/>
              <a:t>Repelling them, thus driving them away from where people are sleeping</a:t>
            </a:r>
          </a:p>
        </p:txBody>
      </p:sp>
      <p:sp>
        <p:nvSpPr>
          <p:cNvPr id="11366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EB66294-4090-4D20-8A13-815E6FED010E}" type="slidenum">
              <a:rPr lang="en-US" altLang="en-US" sz="1200" smtClean="0"/>
              <a:pPr>
                <a:spcBef>
                  <a:spcPct val="0"/>
                </a:spcBef>
                <a:buFontTx/>
                <a:buNone/>
              </a:pPr>
              <a:t>111</a:t>
            </a:fld>
            <a:endParaRPr lang="en-US" altLang="en-US" sz="12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title"/>
          </p:nvPr>
        </p:nvSpPr>
        <p:spPr/>
        <p:txBody>
          <a:bodyPr/>
          <a:lstStyle/>
          <a:p>
            <a:r>
              <a:rPr lang="en-US" altLang="en-US"/>
              <a:t>ITNs (continued) </a:t>
            </a:r>
          </a:p>
        </p:txBody>
      </p:sp>
      <p:sp>
        <p:nvSpPr>
          <p:cNvPr id="102403" name="Rectangle 7"/>
          <p:cNvSpPr>
            <a:spLocks noGrp="1" noChangeArrowheads="1"/>
          </p:cNvSpPr>
          <p:nvPr>
            <p:ph idx="1"/>
          </p:nvPr>
        </p:nvSpPr>
        <p:spPr/>
        <p:txBody>
          <a:bodyPr/>
          <a:lstStyle/>
          <a:p>
            <a:pPr>
              <a:buFont typeface="Wingdings" charset="0"/>
              <a:buChar char="§"/>
              <a:defRPr/>
            </a:pPr>
            <a:r>
              <a:rPr lang="en-US" dirty="0"/>
              <a:t>Prevent physical contact with mosquitoes.</a:t>
            </a:r>
          </a:p>
          <a:p>
            <a:pPr>
              <a:buFont typeface="Wingdings" charset="0"/>
              <a:buChar char="§"/>
              <a:defRPr/>
            </a:pPr>
            <a:r>
              <a:rPr lang="en-US" dirty="0"/>
              <a:t>Kill or repel other insects:</a:t>
            </a:r>
          </a:p>
          <a:p>
            <a:pPr lvl="1">
              <a:buFont typeface="Wingdings" charset="0"/>
              <a:buChar char="§"/>
              <a:defRPr/>
            </a:pPr>
            <a:r>
              <a:rPr lang="en-US" dirty="0"/>
              <a:t>Lice</a:t>
            </a:r>
          </a:p>
          <a:p>
            <a:pPr lvl="1">
              <a:buFont typeface="Wingdings" charset="0"/>
              <a:buChar char="§"/>
              <a:defRPr/>
            </a:pPr>
            <a:r>
              <a:rPr lang="en-US" dirty="0"/>
              <a:t>Ticks</a:t>
            </a:r>
          </a:p>
          <a:p>
            <a:pPr lvl="1">
              <a:buFont typeface="Wingdings" charset="0"/>
              <a:buChar char="§"/>
              <a:defRPr/>
            </a:pPr>
            <a:r>
              <a:rPr lang="en-US" dirty="0"/>
              <a:t>Bedbugs</a:t>
            </a:r>
          </a:p>
          <a:p>
            <a:pPr marL="457200" lvl="1" indent="0">
              <a:buFont typeface="Wingdings" charset="0"/>
              <a:buNone/>
              <a:defRPr/>
            </a:pPr>
            <a:endParaRPr lang="en-US" dirty="0"/>
          </a:p>
        </p:txBody>
      </p:sp>
      <p:sp>
        <p:nvSpPr>
          <p:cNvPr id="1146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570B720-E20B-47DD-99E2-D82C32431A02}" type="slidenum">
              <a:rPr lang="en-US" altLang="en-US" sz="1200" smtClean="0"/>
              <a:pPr>
                <a:spcBef>
                  <a:spcPct val="0"/>
                </a:spcBef>
                <a:buFontTx/>
                <a:buNone/>
              </a:pPr>
              <a:t>112</a:t>
            </a:fld>
            <a:endParaRPr lang="en-US" altLang="en-US" sz="12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Users\wbrieger\Pictures\AFRICA\Southern\Mozambique\Moz_2010\DSCN8015 ITNs given at AN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4" r="114"/>
          <a:stretch>
            <a:fillRect/>
          </a:stretch>
        </p:blipFill>
        <p:spPr>
          <a:xfrm>
            <a:off x="2514600" y="1335087"/>
            <a:ext cx="4114800" cy="4038600"/>
          </a:xfrm>
        </p:spPr>
      </p:pic>
      <p:sp>
        <p:nvSpPr>
          <p:cNvPr id="115715" name="TextBox 1"/>
          <p:cNvSpPr txBox="1">
            <a:spLocks noChangeArrowheads="1"/>
          </p:cNvSpPr>
          <p:nvPr/>
        </p:nvSpPr>
        <p:spPr bwMode="auto">
          <a:xfrm>
            <a:off x="2514600" y="5373687"/>
            <a:ext cx="3733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i="1" dirty="0">
                <a:solidFill>
                  <a:schemeClr val="bg2"/>
                </a:solidFill>
                <a:cs typeface="Arial" panose="020B0604020202020204" pitchFamily="34" charset="0"/>
              </a:rPr>
              <a:t>Photo by: William </a:t>
            </a:r>
            <a:r>
              <a:rPr lang="en-US" altLang="en-US" sz="1200" b="0" i="1" dirty="0" err="1">
                <a:solidFill>
                  <a:schemeClr val="bg2"/>
                </a:solidFill>
                <a:cs typeface="Arial" panose="020B0604020202020204" pitchFamily="34" charset="0"/>
              </a:rPr>
              <a:t>Brieger</a:t>
            </a:r>
            <a:r>
              <a:rPr lang="en-US" altLang="en-US" sz="1200" b="0" i="1" dirty="0">
                <a:solidFill>
                  <a:schemeClr val="bg2"/>
                </a:solidFill>
                <a:cs typeface="Arial" panose="020B0604020202020204" pitchFamily="34" charset="0"/>
              </a:rPr>
              <a:t>/</a:t>
            </a:r>
            <a:r>
              <a:rPr lang="en-US" altLang="en-US" sz="1200" b="0" i="1" dirty="0" err="1">
                <a:solidFill>
                  <a:schemeClr val="bg2"/>
                </a:solidFill>
                <a:cs typeface="Arial" panose="020B0604020202020204" pitchFamily="34" charset="0"/>
              </a:rPr>
              <a:t>Jhpiego</a:t>
            </a:r>
            <a:endParaRPr lang="en-US" altLang="en-US" sz="1200" b="0" i="1" dirty="0">
              <a:solidFill>
                <a:schemeClr val="bg2"/>
              </a:solidFill>
              <a:cs typeface="Arial" panose="020B0604020202020204" pitchFamily="34" charset="0"/>
            </a:endParaRPr>
          </a:p>
        </p:txBody>
      </p:sp>
      <p:sp>
        <p:nvSpPr>
          <p:cNvPr id="11571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44171DF-C157-4A90-9055-E7A0CA80015D}" type="slidenum">
              <a:rPr lang="en-US" altLang="en-US" sz="1200" smtClean="0"/>
              <a:pPr>
                <a:spcBef>
                  <a:spcPct val="0"/>
                </a:spcBef>
                <a:buFontTx/>
                <a:buNone/>
              </a:pPr>
              <a:t>113</a:t>
            </a:fld>
            <a:endParaRPr lang="en-US" altLang="en-US" sz="1200"/>
          </a:p>
        </p:txBody>
      </p:sp>
      <p:sp>
        <p:nvSpPr>
          <p:cNvPr id="115717" name="Title 1"/>
          <p:cNvSpPr>
            <a:spLocks noGrp="1"/>
          </p:cNvSpPr>
          <p:nvPr>
            <p:ph type="title"/>
          </p:nvPr>
        </p:nvSpPr>
        <p:spPr/>
        <p:txBody>
          <a:bodyPr>
            <a:normAutofit/>
          </a:bodyPr>
          <a:lstStyle/>
          <a:p>
            <a:r>
              <a:rPr lang="en-US" altLang="en-US" dirty="0">
                <a:solidFill>
                  <a:schemeClr val="accent5"/>
                </a:solidFill>
                <a:cs typeface="Arial" panose="020B0604020202020204" pitchFamily="34" charset="0"/>
              </a:rPr>
              <a:t>Antenatal care nurse with an insecticide-treated net in Mozambique</a:t>
            </a:r>
            <a:endParaRPr lang="en-US" altLang="en-US" dirty="0">
              <a:solidFill>
                <a:schemeClr val="accent5"/>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8"/>
          <p:cNvSpPr>
            <a:spLocks noGrp="1" noChangeArrowheads="1"/>
          </p:cNvSpPr>
          <p:nvPr>
            <p:ph type="title"/>
          </p:nvPr>
        </p:nvSpPr>
        <p:spPr/>
        <p:txBody>
          <a:bodyPr/>
          <a:lstStyle/>
          <a:p>
            <a:r>
              <a:rPr lang="en-US" altLang="en-US"/>
              <a:t>ITNs versus Untreated Nets</a:t>
            </a:r>
          </a:p>
        </p:txBody>
      </p:sp>
      <p:sp>
        <p:nvSpPr>
          <p:cNvPr id="116739" name="Text Placeholder 7"/>
          <p:cNvSpPr>
            <a:spLocks noGrp="1"/>
          </p:cNvSpPr>
          <p:nvPr>
            <p:ph type="body" idx="1"/>
          </p:nvPr>
        </p:nvSpPr>
        <p:spPr/>
        <p:txBody>
          <a:bodyPr/>
          <a:lstStyle/>
          <a:p>
            <a:r>
              <a:rPr lang="en-US" altLang="en-US" dirty="0"/>
              <a:t>ITNs</a:t>
            </a:r>
          </a:p>
        </p:txBody>
      </p:sp>
      <p:sp>
        <p:nvSpPr>
          <p:cNvPr id="116740" name="Rectangle 1039"/>
          <p:cNvSpPr>
            <a:spLocks noGrp="1" noChangeArrowheads="1"/>
          </p:cNvSpPr>
          <p:nvPr>
            <p:ph sz="half" idx="2"/>
          </p:nvPr>
        </p:nvSpPr>
        <p:spPr>
          <a:xfrm>
            <a:off x="457200" y="2057400"/>
            <a:ext cx="4040188" cy="3763963"/>
          </a:xfrm>
        </p:spPr>
        <p:txBody>
          <a:bodyPr/>
          <a:lstStyle/>
          <a:p>
            <a:r>
              <a:rPr lang="en-US" altLang="en-US" sz="2000" dirty="0"/>
              <a:t>Provide a high level of protection against malaria.</a:t>
            </a:r>
          </a:p>
          <a:p>
            <a:r>
              <a:rPr lang="en-US" altLang="en-US" sz="2000" dirty="0"/>
              <a:t>Kill or repel mosquitoes that touch the net.</a:t>
            </a:r>
          </a:p>
          <a:p>
            <a:r>
              <a:rPr lang="en-US" altLang="en-US" sz="2000" dirty="0"/>
              <a:t>Reduce number of mosquitoes inside and outside the net.</a:t>
            </a:r>
          </a:p>
          <a:p>
            <a:r>
              <a:rPr lang="en-US" altLang="en-US" sz="2000" dirty="0"/>
              <a:t>Kill other insects, such as lice and bedbugs.</a:t>
            </a:r>
          </a:p>
          <a:p>
            <a:r>
              <a:rPr lang="en-US" altLang="en-US" sz="2000" dirty="0"/>
              <a:t>Are safe for pregnant women, young children, and infants.</a:t>
            </a:r>
          </a:p>
        </p:txBody>
      </p:sp>
      <p:sp>
        <p:nvSpPr>
          <p:cNvPr id="116741" name="Text Placeholder 8"/>
          <p:cNvSpPr>
            <a:spLocks noGrp="1"/>
          </p:cNvSpPr>
          <p:nvPr>
            <p:ph type="body" sz="quarter" idx="3"/>
          </p:nvPr>
        </p:nvSpPr>
        <p:spPr/>
        <p:txBody>
          <a:bodyPr/>
          <a:lstStyle/>
          <a:p>
            <a:r>
              <a:rPr lang="en-US" altLang="en-US" dirty="0"/>
              <a:t>Untreated Nets</a:t>
            </a:r>
          </a:p>
        </p:txBody>
      </p:sp>
      <p:sp>
        <p:nvSpPr>
          <p:cNvPr id="116742" name="Rectangle 1040"/>
          <p:cNvSpPr>
            <a:spLocks noGrp="1" noChangeArrowheads="1"/>
          </p:cNvSpPr>
          <p:nvPr>
            <p:ph sz="quarter" idx="4"/>
          </p:nvPr>
        </p:nvSpPr>
        <p:spPr>
          <a:xfrm>
            <a:off x="4645025" y="2057400"/>
            <a:ext cx="4041775" cy="3763963"/>
          </a:xfrm>
        </p:spPr>
        <p:txBody>
          <a:bodyPr/>
          <a:lstStyle/>
          <a:p>
            <a:r>
              <a:rPr lang="en-US" altLang="en-US" sz="2000"/>
              <a:t>Provide some protection against malaria.</a:t>
            </a:r>
          </a:p>
          <a:p>
            <a:r>
              <a:rPr lang="en-US" altLang="en-US" sz="2000"/>
              <a:t>Do not kill or repel mosquitoes that touch the net.</a:t>
            </a:r>
          </a:p>
          <a:p>
            <a:r>
              <a:rPr lang="en-US" altLang="en-US" sz="2000"/>
              <a:t>Do not reduce the number of mosquitoes.</a:t>
            </a:r>
          </a:p>
          <a:p>
            <a:r>
              <a:rPr lang="en-US" altLang="en-US" sz="2000"/>
              <a:t>Do not kill other insects, such as lice and bedbugs.</a:t>
            </a:r>
          </a:p>
          <a:p>
            <a:r>
              <a:rPr lang="en-US" altLang="en-US" sz="2000"/>
              <a:t>Are safe for pregnant women, young children, and infants.</a:t>
            </a:r>
          </a:p>
        </p:txBody>
      </p:sp>
      <p:sp>
        <p:nvSpPr>
          <p:cNvPr id="1167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10E5236-CA5D-42D1-9787-EAC1CE2687ED}" type="slidenum">
              <a:rPr lang="en-US" altLang="en-US" sz="1200" smtClean="0"/>
              <a:pPr>
                <a:spcBef>
                  <a:spcPct val="0"/>
                </a:spcBef>
                <a:buFontTx/>
                <a:buNone/>
              </a:pPr>
              <a:t>114</a:t>
            </a:fld>
            <a:endParaRPr lang="en-US" altLang="en-US" sz="120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Users\wbrieger\Pictures\Naija\AkwaIbom\Jhpiego_Nigeria\Atiamkpat community 1 ne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1238" y="1752600"/>
            <a:ext cx="4581525" cy="3419475"/>
          </a:xfrm>
        </p:spPr>
      </p:pic>
      <p:sp>
        <p:nvSpPr>
          <p:cNvPr id="117763" name="TextBox 5"/>
          <p:cNvSpPr txBox="1">
            <a:spLocks noChangeArrowheads="1"/>
          </p:cNvSpPr>
          <p:nvPr/>
        </p:nvSpPr>
        <p:spPr bwMode="auto">
          <a:xfrm>
            <a:off x="2281238" y="5181600"/>
            <a:ext cx="3581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i="1" dirty="0">
                <a:solidFill>
                  <a:schemeClr val="bg2"/>
                </a:solidFill>
                <a:cs typeface="Arial" panose="020B0604020202020204" pitchFamily="34" charset="0"/>
              </a:rPr>
              <a:t>Photo by: William </a:t>
            </a:r>
            <a:r>
              <a:rPr lang="en-US" altLang="en-US" sz="1200" b="0" i="1" dirty="0" err="1">
                <a:solidFill>
                  <a:schemeClr val="bg2"/>
                </a:solidFill>
                <a:cs typeface="Arial" panose="020B0604020202020204" pitchFamily="34" charset="0"/>
              </a:rPr>
              <a:t>Brieger</a:t>
            </a:r>
            <a:r>
              <a:rPr lang="en-US" altLang="en-US" sz="1200" b="0" i="1" dirty="0">
                <a:solidFill>
                  <a:schemeClr val="bg2"/>
                </a:solidFill>
                <a:cs typeface="Arial" panose="020B0604020202020204" pitchFamily="34" charset="0"/>
              </a:rPr>
              <a:t>/</a:t>
            </a:r>
            <a:r>
              <a:rPr lang="en-US" altLang="en-US" sz="1200" b="0" i="1" dirty="0" err="1">
                <a:solidFill>
                  <a:schemeClr val="bg2"/>
                </a:solidFill>
                <a:cs typeface="Arial" panose="020B0604020202020204" pitchFamily="34" charset="0"/>
              </a:rPr>
              <a:t>Jhpiego</a:t>
            </a:r>
            <a:endParaRPr lang="en-US" altLang="en-US" sz="1200" b="0" i="1" dirty="0">
              <a:solidFill>
                <a:schemeClr val="bg2"/>
              </a:solidFill>
              <a:cs typeface="Arial" panose="020B0604020202020204" pitchFamily="34" charset="0"/>
            </a:endParaRPr>
          </a:p>
        </p:txBody>
      </p:sp>
      <p:sp>
        <p:nvSpPr>
          <p:cNvPr id="1177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C789FC2-11C6-4EFD-A21B-FD7A28436E94}" type="slidenum">
              <a:rPr lang="en-US" altLang="en-US" sz="1200" smtClean="0"/>
              <a:pPr>
                <a:spcBef>
                  <a:spcPct val="0"/>
                </a:spcBef>
                <a:buFontTx/>
                <a:buNone/>
              </a:pPr>
              <a:t>115</a:t>
            </a:fld>
            <a:endParaRPr lang="en-US" altLang="en-US" sz="1200"/>
          </a:p>
        </p:txBody>
      </p:sp>
      <p:sp>
        <p:nvSpPr>
          <p:cNvPr id="117765" name="Title 1"/>
          <p:cNvSpPr>
            <a:spLocks noGrp="1"/>
          </p:cNvSpPr>
          <p:nvPr>
            <p:ph type="title"/>
          </p:nvPr>
        </p:nvSpPr>
        <p:spPr/>
        <p:txBody>
          <a:bodyPr/>
          <a:lstStyle/>
          <a:p>
            <a:r>
              <a:rPr lang="en-US" altLang="en-US" dirty="0">
                <a:solidFill>
                  <a:schemeClr val="accent5"/>
                </a:solidFill>
                <a:cs typeface="Arial" panose="020B0604020202020204" pitchFamily="34" charset="0"/>
              </a:rPr>
              <a:t>Mother and infant using a bed net in </a:t>
            </a:r>
            <a:br>
              <a:rPr lang="en-US" altLang="en-US" dirty="0">
                <a:solidFill>
                  <a:schemeClr val="accent5"/>
                </a:solidFill>
                <a:cs typeface="Arial" panose="020B0604020202020204" pitchFamily="34" charset="0"/>
              </a:rPr>
            </a:br>
            <a:r>
              <a:rPr lang="en-US" altLang="en-US" dirty="0" err="1">
                <a:solidFill>
                  <a:schemeClr val="accent5"/>
                </a:solidFill>
                <a:cs typeface="Arial" panose="020B0604020202020204" pitchFamily="34" charset="0"/>
              </a:rPr>
              <a:t>Akwa</a:t>
            </a:r>
            <a:r>
              <a:rPr lang="en-US" altLang="en-US" dirty="0">
                <a:solidFill>
                  <a:schemeClr val="accent5"/>
                </a:solidFill>
                <a:cs typeface="Arial" panose="020B0604020202020204" pitchFamily="34" charset="0"/>
              </a:rPr>
              <a:t> </a:t>
            </a:r>
            <a:r>
              <a:rPr lang="en-US" altLang="en-US" dirty="0" err="1">
                <a:solidFill>
                  <a:schemeClr val="accent5"/>
                </a:solidFill>
                <a:cs typeface="Arial" panose="020B0604020202020204" pitchFamily="34" charset="0"/>
              </a:rPr>
              <a:t>Ibom</a:t>
            </a:r>
            <a:r>
              <a:rPr lang="en-US" altLang="en-US" dirty="0">
                <a:solidFill>
                  <a:schemeClr val="accent5"/>
                </a:solidFill>
                <a:cs typeface="Arial" panose="020B0604020202020204" pitchFamily="34" charset="0"/>
              </a:rPr>
              <a:t> State, Nigeria</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058"/>
          <p:cNvSpPr>
            <a:spLocks noGrp="1" noChangeArrowheads="1"/>
          </p:cNvSpPr>
          <p:nvPr>
            <p:ph type="title"/>
          </p:nvPr>
        </p:nvSpPr>
        <p:spPr/>
        <p:txBody>
          <a:bodyPr/>
          <a:lstStyle/>
          <a:p>
            <a:r>
              <a:rPr lang="en-US" altLang="en-US"/>
              <a:t>Benefits of ITNs</a:t>
            </a:r>
          </a:p>
        </p:txBody>
      </p:sp>
      <p:sp>
        <p:nvSpPr>
          <p:cNvPr id="118787" name="Rectangle 2059"/>
          <p:cNvSpPr>
            <a:spLocks noGrp="1" noChangeArrowheads="1"/>
          </p:cNvSpPr>
          <p:nvPr>
            <p:ph idx="1"/>
          </p:nvPr>
        </p:nvSpPr>
        <p:spPr/>
        <p:txBody>
          <a:bodyPr/>
          <a:lstStyle/>
          <a:p>
            <a:r>
              <a:rPr lang="en-US" altLang="en-US"/>
              <a:t>Prevent mosquito bites.</a:t>
            </a:r>
          </a:p>
          <a:p>
            <a:r>
              <a:rPr lang="en-US" altLang="en-US"/>
              <a:t>Protect against malaria, resulting in less:</a:t>
            </a:r>
          </a:p>
          <a:p>
            <a:pPr lvl="1"/>
            <a:r>
              <a:rPr lang="en-US" altLang="en-US"/>
              <a:t>Anemia (maternal and newborn)</a:t>
            </a:r>
          </a:p>
          <a:p>
            <a:pPr lvl="1"/>
            <a:r>
              <a:rPr lang="en-US" altLang="en-US"/>
              <a:t>Premature and low-birthweight infants</a:t>
            </a:r>
          </a:p>
          <a:p>
            <a:pPr lvl="1"/>
            <a:r>
              <a:rPr lang="en-US" altLang="en-US"/>
              <a:t>Risk of maternal and newborn death</a:t>
            </a:r>
          </a:p>
          <a:p>
            <a:r>
              <a:rPr lang="en-US" altLang="en-US"/>
              <a:t>Help people sleep better.</a:t>
            </a:r>
          </a:p>
          <a:p>
            <a:r>
              <a:rPr lang="en-US" altLang="en-US"/>
              <a:t>Promote growth and development of fetus and newborn.</a:t>
            </a:r>
          </a:p>
        </p:txBody>
      </p:sp>
      <p:sp>
        <p:nvSpPr>
          <p:cNvPr id="1187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DD1660F-B54F-42C2-A80F-AFA4A8F4049A}" type="slidenum">
              <a:rPr lang="en-US" altLang="en-US" sz="1200" smtClean="0"/>
              <a:pPr>
                <a:spcBef>
                  <a:spcPct val="0"/>
                </a:spcBef>
                <a:buFontTx/>
                <a:buNone/>
              </a:pPr>
              <a:t>116</a:t>
            </a:fld>
            <a:endParaRPr lang="en-US" altLang="en-US" sz="12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8"/>
          <p:cNvSpPr>
            <a:spLocks noGrp="1" noChangeArrowheads="1"/>
          </p:cNvSpPr>
          <p:nvPr>
            <p:ph type="title"/>
          </p:nvPr>
        </p:nvSpPr>
        <p:spPr/>
        <p:txBody>
          <a:bodyPr/>
          <a:lstStyle/>
          <a:p>
            <a:r>
              <a:rPr lang="en-US" altLang="en-US"/>
              <a:t>Community Benefits of ITNs</a:t>
            </a:r>
          </a:p>
        </p:txBody>
      </p:sp>
      <p:sp>
        <p:nvSpPr>
          <p:cNvPr id="119811" name="Rectangle 1029"/>
          <p:cNvSpPr>
            <a:spLocks noGrp="1" noChangeArrowheads="1"/>
          </p:cNvSpPr>
          <p:nvPr>
            <p:ph idx="1"/>
          </p:nvPr>
        </p:nvSpPr>
        <p:spPr/>
        <p:txBody>
          <a:bodyPr/>
          <a:lstStyle/>
          <a:p>
            <a:r>
              <a:rPr lang="en-US" altLang="en-US" dirty="0"/>
              <a:t>Cost less than treating malaria.</a:t>
            </a:r>
          </a:p>
          <a:p>
            <a:r>
              <a:rPr lang="en-US" altLang="en-US" dirty="0"/>
              <a:t>Reduce the number of people getting sick (children </a:t>
            </a:r>
            <a:br>
              <a:rPr lang="en-US" altLang="en-US" dirty="0"/>
            </a:br>
            <a:r>
              <a:rPr lang="en-US" altLang="en-US" dirty="0"/>
              <a:t>and adults).</a:t>
            </a:r>
          </a:p>
          <a:p>
            <a:r>
              <a:rPr lang="en-US" altLang="en-US" dirty="0"/>
              <a:t>Help children grow to be healthy and help working </a:t>
            </a:r>
            <a:br>
              <a:rPr lang="en-US" altLang="en-US" dirty="0"/>
            </a:br>
            <a:r>
              <a:rPr lang="en-US" altLang="en-US" dirty="0"/>
              <a:t>adults remain productive.</a:t>
            </a:r>
          </a:p>
          <a:p>
            <a:r>
              <a:rPr lang="en-US" altLang="en-US" dirty="0"/>
              <a:t>Reduce number of deaths.</a:t>
            </a:r>
          </a:p>
          <a:p>
            <a:endParaRPr lang="en-US" altLang="en-US" dirty="0"/>
          </a:p>
        </p:txBody>
      </p:sp>
      <p:sp>
        <p:nvSpPr>
          <p:cNvPr id="1198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B286D59-2FB8-47E6-A939-CDBFF8DA4903}" type="slidenum">
              <a:rPr lang="en-US" altLang="en-US" sz="1200" smtClean="0"/>
              <a:pPr>
                <a:spcBef>
                  <a:spcPct val="0"/>
                </a:spcBef>
                <a:buFontTx/>
                <a:buNone/>
              </a:pPr>
              <a:t>117</a:t>
            </a:fld>
            <a:endParaRPr lang="en-US" altLang="en-US" sz="12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
          <p:cNvSpPr>
            <a:spLocks noGrp="1" noChangeArrowheads="1"/>
          </p:cNvSpPr>
          <p:nvPr>
            <p:ph type="title"/>
          </p:nvPr>
        </p:nvSpPr>
        <p:spPr/>
        <p:txBody>
          <a:bodyPr/>
          <a:lstStyle/>
          <a:p>
            <a:r>
              <a:rPr lang="en-US" altLang="en-US"/>
              <a:t>Where to Find ITNs</a:t>
            </a:r>
          </a:p>
        </p:txBody>
      </p:sp>
      <p:sp>
        <p:nvSpPr>
          <p:cNvPr id="120835" name="Rectangle 11"/>
          <p:cNvSpPr>
            <a:spLocks noGrp="1" noChangeArrowheads="1"/>
          </p:cNvSpPr>
          <p:nvPr>
            <p:ph idx="1"/>
          </p:nvPr>
        </p:nvSpPr>
        <p:spPr>
          <a:xfrm>
            <a:off x="457200" y="1447800"/>
            <a:ext cx="8229600" cy="4343400"/>
          </a:xfrm>
        </p:spPr>
        <p:txBody>
          <a:bodyPr/>
          <a:lstStyle/>
          <a:p>
            <a:r>
              <a:rPr lang="en-GB" altLang="en-US" dirty="0"/>
              <a:t>ANC clinics</a:t>
            </a:r>
          </a:p>
          <a:p>
            <a:r>
              <a:rPr lang="en-US" altLang="en-US" dirty="0"/>
              <a:t>General merchandise shops</a:t>
            </a:r>
          </a:p>
          <a:p>
            <a:r>
              <a:rPr lang="en-US" altLang="en-US" dirty="0"/>
              <a:t>Drug shops/pharmacies</a:t>
            </a:r>
          </a:p>
          <a:p>
            <a:r>
              <a:rPr lang="en-US" altLang="en-US" dirty="0"/>
              <a:t>Markets</a:t>
            </a:r>
          </a:p>
          <a:p>
            <a:r>
              <a:rPr lang="en-US" altLang="en-US" dirty="0"/>
              <a:t>Public and private health facilities</a:t>
            </a:r>
          </a:p>
          <a:p>
            <a:r>
              <a:rPr lang="en-US" altLang="en-US" dirty="0"/>
              <a:t>Community health workers</a:t>
            </a:r>
          </a:p>
          <a:p>
            <a:r>
              <a:rPr lang="en-US" altLang="en-US" dirty="0"/>
              <a:t>Nongovernmental organizations and community-based organizations</a:t>
            </a:r>
          </a:p>
          <a:p>
            <a:endParaRPr lang="en-US" altLang="en-US" dirty="0"/>
          </a:p>
        </p:txBody>
      </p:sp>
      <p:sp>
        <p:nvSpPr>
          <p:cNvPr id="1208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115B030-7FE5-4DE8-AF86-D218B955A0BC}" type="slidenum">
              <a:rPr lang="en-US" altLang="en-US" sz="1200" smtClean="0"/>
              <a:pPr>
                <a:spcBef>
                  <a:spcPct val="0"/>
                </a:spcBef>
                <a:buFontTx/>
                <a:buNone/>
              </a:pPr>
              <a:t>118</a:t>
            </a:fld>
            <a:endParaRPr lang="en-US" altLang="en-US" sz="12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title"/>
          </p:nvPr>
        </p:nvSpPr>
        <p:spPr/>
        <p:txBody>
          <a:bodyPr/>
          <a:lstStyle/>
          <a:p>
            <a:r>
              <a:rPr lang="en-US" altLang="en-US"/>
              <a:t>How to Use ITNs</a:t>
            </a:r>
          </a:p>
        </p:txBody>
      </p:sp>
      <p:sp>
        <p:nvSpPr>
          <p:cNvPr id="121859" name="Rectangle 7"/>
          <p:cNvSpPr>
            <a:spLocks noGrp="1" noChangeArrowheads="1"/>
          </p:cNvSpPr>
          <p:nvPr>
            <p:ph idx="1"/>
          </p:nvPr>
        </p:nvSpPr>
        <p:spPr/>
        <p:txBody>
          <a:bodyPr/>
          <a:lstStyle/>
          <a:p>
            <a:r>
              <a:rPr lang="en-US" altLang="en-US"/>
              <a:t>Hang net above bed or sleeping mat.</a:t>
            </a:r>
          </a:p>
          <a:p>
            <a:r>
              <a:rPr lang="en-US" altLang="en-US"/>
              <a:t>Tuck edges under mattress or mat.</a:t>
            </a:r>
          </a:p>
          <a:p>
            <a:r>
              <a:rPr lang="en-US" altLang="en-US"/>
              <a:t>Use every night, all year long.</a:t>
            </a:r>
          </a:p>
          <a:p>
            <a:r>
              <a:rPr lang="en-US" altLang="en-US"/>
              <a:t>Use for everyone, if possible, but give priority to pregnant women, infants, and children.</a:t>
            </a:r>
          </a:p>
        </p:txBody>
      </p:sp>
      <p:sp>
        <p:nvSpPr>
          <p:cNvPr id="1218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9A49586-FB89-4DD4-BBC9-CA0E1CB5E00B}" type="slidenum">
              <a:rPr lang="en-US" altLang="en-US" sz="1200" smtClean="0"/>
              <a:pPr>
                <a:spcBef>
                  <a:spcPct val="0"/>
                </a:spcBef>
                <a:buFontTx/>
                <a:buNone/>
              </a:pPr>
              <a:t>119</a:t>
            </a:fld>
            <a:endParaRPr lang="en-US" altLang="en-US"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92125"/>
            <a:ext cx="7391400" cy="762000"/>
          </a:xfrm>
        </p:spPr>
        <p:txBody>
          <a:bodyPr/>
          <a:lstStyle/>
          <a:p>
            <a:r>
              <a:rPr lang="en-US" altLang="en-US" dirty="0"/>
              <a:t>Global Response to Malaria Control (continued)</a:t>
            </a:r>
          </a:p>
        </p:txBody>
      </p:sp>
      <p:sp>
        <p:nvSpPr>
          <p:cNvPr id="20483" name="Content Placeholder 2"/>
          <p:cNvSpPr>
            <a:spLocks noGrp="1"/>
          </p:cNvSpPr>
          <p:nvPr>
            <p:ph idx="1"/>
          </p:nvPr>
        </p:nvSpPr>
        <p:spPr>
          <a:xfrm>
            <a:off x="304800" y="1362075"/>
            <a:ext cx="8229600" cy="4505325"/>
          </a:xfrm>
        </p:spPr>
        <p:txBody>
          <a:bodyPr/>
          <a:lstStyle/>
          <a:p>
            <a:r>
              <a:rPr lang="en-US" altLang="en-US" sz="2400" dirty="0"/>
              <a:t>Transforming Intermittent Preventive Treatment of Malaria </a:t>
            </a:r>
            <a:br>
              <a:rPr lang="en-US" altLang="en-US" sz="2400" dirty="0"/>
            </a:br>
            <a:r>
              <a:rPr lang="en-US" altLang="en-US" sz="2400" dirty="0"/>
              <a:t>in Pregnancy for Optimal Pregnancy, funded by Unitaid, </a:t>
            </a:r>
            <a:br>
              <a:rPr lang="en-US" altLang="en-US" sz="2400" dirty="0"/>
            </a:br>
            <a:r>
              <a:rPr lang="en-US" altLang="en-US" sz="2400" dirty="0"/>
              <a:t>2017–2022: </a:t>
            </a:r>
          </a:p>
          <a:p>
            <a:pPr lvl="1"/>
            <a:r>
              <a:rPr lang="en-US" altLang="en-US" sz="2200" dirty="0"/>
              <a:t>The introduction of IPTp in the early 2000s increased opportunities for pregnant women to protect themselves and their unborn babies from the detrimental consequences of MIP.</a:t>
            </a:r>
          </a:p>
          <a:p>
            <a:pPr lvl="1"/>
            <a:r>
              <a:rPr lang="en-US" altLang="en-US" sz="2200" dirty="0"/>
              <a:t>IPTp uptake has fallen short of set targets in most sub-Saharan African countries. In 2014, a global call to action to increase IPTp uptake was launched and engendered great momentum at global and country levels to reprioritize MIP programming and address shortfalls in IPTp uptake. </a:t>
            </a:r>
          </a:p>
          <a:p>
            <a:pPr lvl="1"/>
            <a:r>
              <a:rPr lang="en-US" altLang="en-US" sz="2200" dirty="0"/>
              <a:t>This project will introduce community IPTp with quality-assured SP to help generate the evidence for WHO review.</a:t>
            </a:r>
          </a:p>
          <a:p>
            <a:endParaRPr lang="en-US" altLang="en-US" dirty="0"/>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7BADD56-A843-456D-99B2-AD2CBE47FFF3}" type="slidenum">
              <a:rPr lang="en-US" altLang="en-US" sz="1200" smtClean="0"/>
              <a:pPr>
                <a:spcBef>
                  <a:spcPct val="0"/>
                </a:spcBef>
                <a:buFontTx/>
                <a:buNone/>
              </a:pPr>
              <a:t>12</a:t>
            </a:fld>
            <a:endParaRPr lang="en-US" altLang="en-US" sz="12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a:t>ITNs</a:t>
            </a:r>
          </a:p>
        </p:txBody>
      </p:sp>
      <p:pic>
        <p:nvPicPr>
          <p:cNvPr id="122883"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33450" y="1905000"/>
            <a:ext cx="3086100" cy="3249613"/>
          </a:xfrm>
        </p:spPr>
      </p:pic>
      <p:pic>
        <p:nvPicPr>
          <p:cNvPr id="122884"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76850" y="1909763"/>
            <a:ext cx="2781300" cy="3240087"/>
          </a:xfrm>
        </p:spPr>
      </p:pic>
      <p:sp>
        <p:nvSpPr>
          <p:cNvPr id="122885" name="Rectangle 7"/>
          <p:cNvSpPr>
            <a:spLocks noChangeArrowheads="1"/>
          </p:cNvSpPr>
          <p:nvPr/>
        </p:nvSpPr>
        <p:spPr bwMode="auto">
          <a:xfrm>
            <a:off x="933450" y="5151438"/>
            <a:ext cx="2667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46038" rIns="92075" bIns="46038">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dirty="0">
                <a:solidFill>
                  <a:schemeClr val="tx1"/>
                </a:solidFill>
              </a:rPr>
              <a:t>ITN tucked under a bed</a:t>
            </a:r>
          </a:p>
        </p:txBody>
      </p:sp>
      <p:sp>
        <p:nvSpPr>
          <p:cNvPr id="122886" name="Rectangle 8"/>
          <p:cNvSpPr>
            <a:spLocks noChangeArrowheads="1"/>
          </p:cNvSpPr>
          <p:nvPr/>
        </p:nvSpPr>
        <p:spPr bwMode="auto">
          <a:xfrm>
            <a:off x="5276850" y="5149850"/>
            <a:ext cx="2781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46038" rIns="92075" bIns="46038">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dirty="0">
                <a:solidFill>
                  <a:schemeClr val="tx1"/>
                </a:solidFill>
              </a:rPr>
              <a:t>ITN tucked under a mat</a:t>
            </a:r>
          </a:p>
        </p:txBody>
      </p:sp>
      <p:sp>
        <p:nvSpPr>
          <p:cNvPr id="1228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B6461ED-E961-4CBE-BE32-003711AC0A9B}" type="slidenum">
              <a:rPr lang="en-US" altLang="en-US" sz="1200" smtClean="0"/>
              <a:pPr>
                <a:spcBef>
                  <a:spcPct val="0"/>
                </a:spcBef>
                <a:buFontTx/>
                <a:buNone/>
              </a:pPr>
              <a:t>120</a:t>
            </a:fld>
            <a:endParaRPr lang="en-US" altLang="en-US" sz="120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450" y="1905000"/>
            <a:ext cx="3086100" cy="3244850"/>
          </a:xfrm>
          <a:prstGeom prst="rect">
            <a:avLst/>
          </a:prstGeom>
          <a:ln>
            <a:solidFill>
              <a:srgbClr val="000000"/>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6850" y="1905000"/>
            <a:ext cx="2781300" cy="3244850"/>
          </a:xfrm>
          <a:prstGeom prst="rect">
            <a:avLst/>
          </a:prstGeom>
          <a:ln>
            <a:solidFill>
              <a:srgbClr val="000000"/>
            </a:solid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
          <p:cNvSpPr>
            <a:spLocks noGrp="1" noChangeArrowheads="1"/>
          </p:cNvSpPr>
          <p:nvPr>
            <p:ph type="title"/>
          </p:nvPr>
        </p:nvSpPr>
        <p:spPr/>
        <p:txBody>
          <a:bodyPr/>
          <a:lstStyle/>
          <a:p>
            <a:r>
              <a:rPr lang="en-US" altLang="en-US" dirty="0"/>
              <a:t>Caring for ITNs</a:t>
            </a:r>
          </a:p>
        </p:txBody>
      </p:sp>
      <p:sp>
        <p:nvSpPr>
          <p:cNvPr id="100354" name="Rectangle 11"/>
          <p:cNvSpPr>
            <a:spLocks noGrp="1" noChangeArrowheads="1"/>
          </p:cNvSpPr>
          <p:nvPr>
            <p:ph idx="1"/>
          </p:nvPr>
        </p:nvSpPr>
        <p:spPr/>
        <p:txBody>
          <a:bodyPr/>
          <a:lstStyle/>
          <a:p>
            <a:pPr>
              <a:buFont typeface="Wingdings" charset="0"/>
              <a:buChar char="§"/>
              <a:defRPr/>
            </a:pPr>
            <a:r>
              <a:rPr lang="en-US" dirty="0"/>
              <a:t>Handle net gently to avoid tears.</a:t>
            </a:r>
          </a:p>
          <a:p>
            <a:pPr>
              <a:buFont typeface="Wingdings" charset="0"/>
              <a:buChar char="§"/>
              <a:defRPr/>
            </a:pPr>
            <a:r>
              <a:rPr lang="en-US" dirty="0"/>
              <a:t>Tie net up during day to avoid damage.</a:t>
            </a:r>
          </a:p>
          <a:p>
            <a:pPr>
              <a:buFont typeface="Wingdings" charset="0"/>
              <a:buChar char="§"/>
              <a:defRPr/>
            </a:pPr>
            <a:r>
              <a:rPr lang="en-US" dirty="0"/>
              <a:t>Inspect regularly for holes and repair any holes found.</a:t>
            </a:r>
          </a:p>
          <a:p>
            <a:pPr>
              <a:buFont typeface="Wingdings" charset="0"/>
              <a:buChar char="§"/>
              <a:defRPr/>
            </a:pPr>
            <a:r>
              <a:rPr lang="en-US" dirty="0"/>
              <a:t>Retreat nets regularly if they are not long-lasting so they will stay effective (retreating methods available on WHO website).</a:t>
            </a:r>
          </a:p>
          <a:p>
            <a:pPr>
              <a:buFont typeface="Wingdings" charset="0"/>
              <a:buChar char="§"/>
              <a:defRPr/>
            </a:pPr>
            <a:r>
              <a:rPr lang="en-US" dirty="0"/>
              <a:t>Keep away from smoke, fire, and direct sunlight.</a:t>
            </a:r>
          </a:p>
          <a:p>
            <a:pPr>
              <a:buFont typeface="Wingdings" charset="0"/>
              <a:buChar char="§"/>
              <a:defRPr/>
            </a:pPr>
            <a:endParaRPr lang="en-US" dirty="0"/>
          </a:p>
          <a:p>
            <a:pPr marL="0" indent="0" algn="ctr">
              <a:buFont typeface="Wingdings" charset="0"/>
              <a:buNone/>
              <a:defRPr/>
            </a:pPr>
            <a:r>
              <a:rPr lang="en-US" sz="2000" b="1" dirty="0">
                <a:solidFill>
                  <a:schemeClr val="accent3"/>
                </a:solidFill>
              </a:rPr>
              <a:t>The </a:t>
            </a:r>
            <a:r>
              <a:rPr lang="en-GB" sz="2000" b="1" dirty="0">
                <a:solidFill>
                  <a:schemeClr val="accent3"/>
                </a:solidFill>
              </a:rPr>
              <a:t>demand for LLINs has increased rapidly, from 5.6 million in 2004 to 145 million in 2010 (in sub-Saharan Africa).</a:t>
            </a:r>
            <a:r>
              <a:rPr lang="en-US" sz="2000" b="1" dirty="0">
                <a:solidFill>
                  <a:schemeClr val="accent3"/>
                </a:solidFill>
              </a:rPr>
              <a:t> </a:t>
            </a:r>
          </a:p>
          <a:p>
            <a:pPr>
              <a:buFont typeface="Wingdings" charset="0"/>
              <a:buChar char="§"/>
              <a:defRPr/>
            </a:pPr>
            <a:endParaRPr lang="en-GB" dirty="0"/>
          </a:p>
          <a:p>
            <a:pPr>
              <a:buFont typeface="Wingdings" charset="0"/>
              <a:buChar char="§"/>
              <a:defRPr/>
            </a:pPr>
            <a:endParaRPr lang="en-US" dirty="0"/>
          </a:p>
        </p:txBody>
      </p:sp>
      <p:sp>
        <p:nvSpPr>
          <p:cNvPr id="1239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5E48009-1BE4-4DD4-B810-56F1CF832391}" type="slidenum">
              <a:rPr lang="en-US" altLang="en-US" sz="1200" smtClean="0"/>
              <a:pPr>
                <a:spcBef>
                  <a:spcPct val="0"/>
                </a:spcBef>
                <a:buFontTx/>
                <a:buNone/>
              </a:pPr>
              <a:t>121</a:t>
            </a:fld>
            <a:endParaRPr lang="en-US" altLang="en-US" sz="12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altLang="en-US" dirty="0"/>
              <a:t>LLINs</a:t>
            </a:r>
          </a:p>
        </p:txBody>
      </p:sp>
      <p:sp>
        <p:nvSpPr>
          <p:cNvPr id="124931" name="Rectangle 7"/>
          <p:cNvSpPr>
            <a:spLocks noGrp="1" noChangeArrowheads="1"/>
          </p:cNvSpPr>
          <p:nvPr>
            <p:ph idx="1"/>
          </p:nvPr>
        </p:nvSpPr>
        <p:spPr/>
        <p:txBody>
          <a:bodyPr/>
          <a:lstStyle/>
          <a:p>
            <a:r>
              <a:rPr lang="en-US" altLang="en-US" dirty="0"/>
              <a:t>A pre-treated, ready-to-use net that lasts between 3 and 5 years (depending on type) and does not require retreatment during that time </a:t>
            </a:r>
          </a:p>
          <a:p>
            <a:r>
              <a:rPr lang="en-US" altLang="en-US" dirty="0"/>
              <a:t>Compared to regular ITNs, LLINs:</a:t>
            </a:r>
          </a:p>
          <a:p>
            <a:pPr lvl="1"/>
            <a:r>
              <a:rPr lang="en-US" altLang="en-US" dirty="0"/>
              <a:t>Usually have a one-time cost.</a:t>
            </a:r>
          </a:p>
          <a:p>
            <a:pPr lvl="1"/>
            <a:r>
              <a:rPr lang="en-US" altLang="en-US" dirty="0"/>
              <a:t>Do not require additional treatments for 3 to 5 years.</a:t>
            </a:r>
          </a:p>
          <a:p>
            <a:pPr lvl="1"/>
            <a:r>
              <a:rPr lang="en-US" altLang="en-US" dirty="0"/>
              <a:t>Save money because there are fewer additional costs associated with retreatment, retreatment campaigns, and additional insecticides.</a:t>
            </a:r>
          </a:p>
        </p:txBody>
      </p:sp>
      <p:sp>
        <p:nvSpPr>
          <p:cNvPr id="12493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A70C227-9A34-452F-B11B-E05A430C4E5C}" type="slidenum">
              <a:rPr lang="en-US" altLang="en-US" sz="1200" smtClean="0"/>
              <a:pPr>
                <a:spcBef>
                  <a:spcPct val="0"/>
                </a:spcBef>
                <a:buFontTx/>
                <a:buNone/>
              </a:pPr>
              <a:t>122</a:t>
            </a:fld>
            <a:endParaRPr lang="en-US" altLang="en-US" sz="12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a:t>LLINs (continued)</a:t>
            </a:r>
          </a:p>
        </p:txBody>
      </p:sp>
      <p:sp>
        <p:nvSpPr>
          <p:cNvPr id="125955" name="Content Placeholder 2"/>
          <p:cNvSpPr>
            <a:spLocks noGrp="1"/>
          </p:cNvSpPr>
          <p:nvPr>
            <p:ph idx="1"/>
          </p:nvPr>
        </p:nvSpPr>
        <p:spPr>
          <a:xfrm>
            <a:off x="457200" y="1600200"/>
            <a:ext cx="7772400" cy="4343400"/>
          </a:xfrm>
        </p:spPr>
        <p:txBody>
          <a:bodyPr/>
          <a:lstStyle/>
          <a:p>
            <a:r>
              <a:rPr lang="en-US" altLang="en-US" dirty="0"/>
              <a:t>Some studies have shown that for many reasons, LLINs may not last for the intended 3 to 5 years.</a:t>
            </a:r>
          </a:p>
          <a:p>
            <a:r>
              <a:rPr lang="en-US" altLang="en-US" dirty="0"/>
              <a:t>WHO thus recommends that each country conduct its own study to assess net attrition and physical integrity to better plan campaigns to resupply nets (WHO 2013b).</a:t>
            </a:r>
          </a:p>
        </p:txBody>
      </p:sp>
      <p:sp>
        <p:nvSpPr>
          <p:cNvPr id="1259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62E0C54-AB76-4363-8C6E-5628826B288D}" type="slidenum">
              <a:rPr lang="en-US" altLang="en-US" sz="1200" smtClean="0"/>
              <a:pPr>
                <a:spcBef>
                  <a:spcPct val="0"/>
                </a:spcBef>
                <a:buFontTx/>
                <a:buNone/>
              </a:pPr>
              <a:t>123</a:t>
            </a:fld>
            <a:endParaRPr lang="en-US" altLang="en-US" sz="120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type="body" idx="1"/>
          </p:nvPr>
        </p:nvSpPr>
        <p:spPr>
          <a:xfrm>
            <a:off x="457200" y="2971800"/>
            <a:ext cx="7772400" cy="1500188"/>
          </a:xfrm>
        </p:spPr>
        <p:txBody>
          <a:bodyPr/>
          <a:lstStyle/>
          <a:p>
            <a:r>
              <a:rPr lang="en-US" altLang="en-US" sz="2800" dirty="0" err="1"/>
              <a:t>IPTp</a:t>
            </a:r>
            <a:r>
              <a:rPr lang="en-US" altLang="en-US" sz="2800" dirty="0"/>
              <a:t>-SP</a:t>
            </a:r>
          </a:p>
        </p:txBody>
      </p:sp>
      <p:sp>
        <p:nvSpPr>
          <p:cNvPr id="126979" name="Title 1"/>
          <p:cNvSpPr>
            <a:spLocks noGrp="1"/>
          </p:cNvSpPr>
          <p:nvPr>
            <p:ph type="ctrTitle"/>
          </p:nvPr>
        </p:nvSpPr>
        <p:spPr/>
        <p:txBody>
          <a:bodyPr/>
          <a:lstStyle/>
          <a:p>
            <a:r>
              <a:rPr lang="en-US" altLang="en-US"/>
              <a:t> Module Section 3.2</a:t>
            </a:r>
          </a:p>
        </p:txBody>
      </p:sp>
      <p:sp>
        <p:nvSpPr>
          <p:cNvPr id="12698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038FE38D-D5BD-475F-A67C-7D21DD5F523E}" type="slidenum">
              <a:rPr lang="en-US" altLang="en-US" sz="1200" smtClean="0"/>
              <a:pPr>
                <a:spcBef>
                  <a:spcPct val="0"/>
                </a:spcBef>
                <a:buFontTx/>
                <a:buNone/>
              </a:pPr>
              <a:t>124</a:t>
            </a:fld>
            <a:endParaRPr lang="en-US" altLang="en-US" sz="120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55925" y="1475601"/>
            <a:ext cx="3232150" cy="4111625"/>
          </a:xfrm>
        </p:spPr>
      </p:pic>
      <p:sp>
        <p:nvSpPr>
          <p:cNvPr id="44035" name="TextBox 1"/>
          <p:cNvSpPr txBox="1">
            <a:spLocks noChangeArrowheads="1"/>
          </p:cNvSpPr>
          <p:nvPr/>
        </p:nvSpPr>
        <p:spPr bwMode="auto">
          <a:xfrm>
            <a:off x="2955925" y="5590401"/>
            <a:ext cx="323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i="1" dirty="0">
                <a:solidFill>
                  <a:schemeClr val="bg2"/>
                </a:solidFill>
                <a:cs typeface="Arial" panose="020B0604020202020204" pitchFamily="34" charset="0"/>
              </a:rPr>
              <a:t>Photo by: Karim </a:t>
            </a:r>
            <a:r>
              <a:rPr lang="en-US" altLang="en-US" sz="1200" b="0" i="1" dirty="0" err="1">
                <a:solidFill>
                  <a:schemeClr val="bg2"/>
                </a:solidFill>
                <a:cs typeface="Arial" panose="020B0604020202020204" pitchFamily="34" charset="0"/>
              </a:rPr>
              <a:t>Seck</a:t>
            </a:r>
            <a:r>
              <a:rPr lang="en-US" altLang="en-US" sz="1200" b="0" i="1" dirty="0">
                <a:solidFill>
                  <a:schemeClr val="bg2"/>
                </a:solidFill>
                <a:cs typeface="Arial" panose="020B0604020202020204" pitchFamily="34" charset="0"/>
              </a:rPr>
              <a:t>/Jhpiego</a:t>
            </a:r>
          </a:p>
        </p:txBody>
      </p:sp>
      <p:sp>
        <p:nvSpPr>
          <p:cNvPr id="4403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52357F4-0FF5-4CC5-8C8A-F5DFDDCDBE67}" type="slidenum">
              <a:rPr lang="en-US" altLang="en-US" sz="1200" smtClean="0"/>
              <a:pPr>
                <a:spcBef>
                  <a:spcPct val="0"/>
                </a:spcBef>
                <a:buFontTx/>
                <a:buNone/>
              </a:pPr>
              <a:t>125</a:t>
            </a:fld>
            <a:endParaRPr lang="en-US" altLang="en-US" sz="1200"/>
          </a:p>
        </p:txBody>
      </p:sp>
      <p:sp>
        <p:nvSpPr>
          <p:cNvPr id="44037" name="Title 1"/>
          <p:cNvSpPr>
            <a:spLocks noGrp="1"/>
          </p:cNvSpPr>
          <p:nvPr>
            <p:ph type="title"/>
          </p:nvPr>
        </p:nvSpPr>
        <p:spPr/>
        <p:txBody>
          <a:bodyPr/>
          <a:lstStyle/>
          <a:p>
            <a:r>
              <a:rPr lang="en-US" altLang="en-US" dirty="0"/>
              <a:t>ANC provision of IPTp-SP by DOT in Senegal</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r>
              <a:rPr lang="en-US" altLang="en-US"/>
              <a:t>IPTp-SP</a:t>
            </a:r>
          </a:p>
        </p:txBody>
      </p:sp>
      <p:sp>
        <p:nvSpPr>
          <p:cNvPr id="105474" name="Rectangle 5"/>
          <p:cNvSpPr>
            <a:spLocks noGrp="1" noChangeArrowheads="1"/>
          </p:cNvSpPr>
          <p:nvPr>
            <p:ph idx="1"/>
          </p:nvPr>
        </p:nvSpPr>
        <p:spPr/>
        <p:txBody>
          <a:bodyPr/>
          <a:lstStyle/>
          <a:p>
            <a:pPr>
              <a:buFont typeface="Wingdings" charset="0"/>
              <a:buChar char="§"/>
              <a:defRPr/>
            </a:pPr>
            <a:r>
              <a:rPr lang="en-US" sz="2400" dirty="0" err="1"/>
              <a:t>IPTp</a:t>
            </a:r>
            <a:r>
              <a:rPr lang="en-US" sz="2400" dirty="0"/>
              <a:t>-SP is based on the assumption that every pregnant woman living in an area of high malaria transmission has malaria parasites in her blood or placenta, whether or not she has symptoms of malaria.</a:t>
            </a:r>
          </a:p>
          <a:p>
            <a:pPr>
              <a:buFont typeface="Wingdings" charset="0"/>
              <a:buChar char="§"/>
              <a:defRPr/>
            </a:pPr>
            <a:r>
              <a:rPr lang="en-US" sz="2400" dirty="0"/>
              <a:t>Although a pregnant woman with malaria might not have symptoms, malaria could nevertheless affect her and her fetus.</a:t>
            </a:r>
          </a:p>
          <a:p>
            <a:pPr>
              <a:buFont typeface="Wingdings" charset="0"/>
              <a:buChar char="§"/>
              <a:defRPr/>
            </a:pPr>
            <a:r>
              <a:rPr lang="en-US" sz="2400" dirty="0"/>
              <a:t>Placental infection can begin by the end of the first trimester.</a:t>
            </a:r>
          </a:p>
          <a:p>
            <a:pPr marL="0" indent="0">
              <a:buFont typeface="Wingdings" charset="0"/>
              <a:buNone/>
              <a:defRPr/>
            </a:pPr>
            <a:endParaRPr lang="en-US" sz="2400" dirty="0"/>
          </a:p>
          <a:p>
            <a:pPr marL="0" indent="0" algn="ctr">
              <a:buFont typeface="Wingdings" charset="0"/>
              <a:buNone/>
              <a:defRPr/>
            </a:pPr>
            <a:r>
              <a:rPr lang="en-US" sz="2000" b="1" dirty="0">
                <a:solidFill>
                  <a:schemeClr val="accent3"/>
                </a:solidFill>
              </a:rPr>
              <a:t>Preventing parasites from attacking the placenta helps the fetus develop normally and prevents low birthweight.</a:t>
            </a:r>
          </a:p>
          <a:p>
            <a:pPr>
              <a:buFont typeface="Wingdings" charset="0"/>
              <a:buChar char="§"/>
              <a:defRPr/>
            </a:pPr>
            <a:endParaRPr lang="en-US" sz="2400" dirty="0"/>
          </a:p>
        </p:txBody>
      </p:sp>
      <p:sp>
        <p:nvSpPr>
          <p:cNvPr id="12800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910B4AA-A81F-4431-A47C-A0A45ED48E19}" type="slidenum">
              <a:rPr lang="en-US" altLang="en-US" sz="1200" smtClean="0"/>
              <a:pPr>
                <a:spcBef>
                  <a:spcPct val="0"/>
                </a:spcBef>
                <a:buFontTx/>
                <a:buNone/>
              </a:pPr>
              <a:t>126</a:t>
            </a:fld>
            <a:endParaRPr lang="en-US" altLang="en-US" sz="12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a:t>Expected Benefits of IPTp-SP per WHO Policy Brief on IPTp-SP (2013c)</a:t>
            </a:r>
          </a:p>
        </p:txBody>
      </p:sp>
      <p:sp>
        <p:nvSpPr>
          <p:cNvPr id="129027" name="Content Placeholder 2"/>
          <p:cNvSpPr>
            <a:spLocks noGrp="1"/>
          </p:cNvSpPr>
          <p:nvPr>
            <p:ph idx="1"/>
          </p:nvPr>
        </p:nvSpPr>
        <p:spPr>
          <a:xfrm>
            <a:off x="457200" y="1600200"/>
            <a:ext cx="7848600" cy="4343400"/>
          </a:xfrm>
        </p:spPr>
        <p:txBody>
          <a:bodyPr/>
          <a:lstStyle/>
          <a:p>
            <a:r>
              <a:rPr lang="en-US" altLang="en-US" sz="2200" dirty="0" err="1"/>
              <a:t>IPTp</a:t>
            </a:r>
            <a:r>
              <a:rPr lang="en-US" altLang="en-US" sz="2200" dirty="0"/>
              <a:t>-SP prevents the adverse consequences of malaria on maternal and fetal outcomes, such as placental infection, clinical malaria, maternal anemia, fetal anemia, low birthweight, and newborn mortality.</a:t>
            </a:r>
          </a:p>
          <a:p>
            <a:r>
              <a:rPr lang="en-US" altLang="en-US" sz="2200" dirty="0" err="1"/>
              <a:t>IPTp</a:t>
            </a:r>
            <a:r>
              <a:rPr lang="en-US" altLang="en-US" sz="2200" dirty="0"/>
              <a:t>-SP has recently been shown to be highly cost-effective for prevention of maternal malaria and reduction of newborn mortality in areas with moderate or high malaria transmission.</a:t>
            </a:r>
          </a:p>
          <a:p>
            <a:r>
              <a:rPr lang="en-US" altLang="en-US" sz="2200" dirty="0"/>
              <a:t>Despite the spread of SP resistance, </a:t>
            </a:r>
            <a:r>
              <a:rPr lang="en-US" altLang="en-US" sz="2200" dirty="0" err="1"/>
              <a:t>IPTp</a:t>
            </a:r>
            <a:r>
              <a:rPr lang="en-US" altLang="en-US" sz="2200" dirty="0"/>
              <a:t>-SP continues to provide significant benefit, resulting in protection against both newborn mortality (protective efficacy: 18%) and low birthweight (21% reduction) under routine program conditions.</a:t>
            </a:r>
          </a:p>
        </p:txBody>
      </p:sp>
      <p:sp>
        <p:nvSpPr>
          <p:cNvPr id="1290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A333D74-CDF1-485E-A2A1-5EB82C0E6F1E}" type="slidenum">
              <a:rPr lang="en-US" altLang="en-US" sz="1200" smtClean="0"/>
              <a:pPr>
                <a:spcBef>
                  <a:spcPct val="0"/>
                </a:spcBef>
                <a:buFontTx/>
                <a:buNone/>
              </a:pPr>
              <a:t>127</a:t>
            </a:fld>
            <a:endParaRPr lang="en-US" altLang="en-US" sz="12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a:t>Expected Benefits of IPTp-SP (continued)</a:t>
            </a:r>
          </a:p>
        </p:txBody>
      </p:sp>
      <p:sp>
        <p:nvSpPr>
          <p:cNvPr id="130051" name="Content Placeholder 2"/>
          <p:cNvSpPr>
            <a:spLocks noGrp="1"/>
          </p:cNvSpPr>
          <p:nvPr>
            <p:ph idx="1"/>
          </p:nvPr>
        </p:nvSpPr>
        <p:spPr>
          <a:xfrm>
            <a:off x="457200" y="1752600"/>
            <a:ext cx="8229600" cy="4343400"/>
          </a:xfrm>
        </p:spPr>
        <p:txBody>
          <a:bodyPr/>
          <a:lstStyle/>
          <a:p>
            <a:r>
              <a:rPr lang="en-US" altLang="en-US" dirty="0"/>
              <a:t>A recent study by Chico et al. (2017) found that pregnant women who received two or more doses of </a:t>
            </a:r>
            <a:r>
              <a:rPr lang="en-US" altLang="en-US" dirty="0" err="1"/>
              <a:t>IPTp</a:t>
            </a:r>
            <a:r>
              <a:rPr lang="en-US" altLang="en-US" dirty="0"/>
              <a:t>-SP were protected not only from adverse outcomes related to malaria but also some sexually transmitted/reproductive tract infections.</a:t>
            </a:r>
          </a:p>
          <a:p>
            <a:endParaRPr lang="en-US" altLang="en-US" dirty="0"/>
          </a:p>
        </p:txBody>
      </p:sp>
      <p:sp>
        <p:nvSpPr>
          <p:cNvPr id="1300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2D40AF5-B179-401D-83F1-C169435E7C7A}" type="slidenum">
              <a:rPr lang="en-US" altLang="en-US" sz="1200" smtClean="0"/>
              <a:pPr>
                <a:spcBef>
                  <a:spcPct val="0"/>
                </a:spcBef>
                <a:buFontTx/>
                <a:buNone/>
              </a:pPr>
              <a:t>128</a:t>
            </a:fld>
            <a:endParaRPr lang="en-US" altLang="en-US" sz="12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a:t>SP Resistance and IPTp-SP</a:t>
            </a:r>
          </a:p>
        </p:txBody>
      </p:sp>
      <p:sp>
        <p:nvSpPr>
          <p:cNvPr id="131075" name="Content Placeholder 2"/>
          <p:cNvSpPr>
            <a:spLocks noGrp="1"/>
          </p:cNvSpPr>
          <p:nvPr>
            <p:ph idx="1"/>
          </p:nvPr>
        </p:nvSpPr>
        <p:spPr>
          <a:xfrm>
            <a:off x="457200" y="1600200"/>
            <a:ext cx="7848600" cy="4343400"/>
          </a:xfrm>
        </p:spPr>
        <p:txBody>
          <a:bodyPr/>
          <a:lstStyle/>
          <a:p>
            <a:r>
              <a:rPr lang="en-US" altLang="en-US" sz="2300"/>
              <a:t>Evidence shows that SP prevents consequences of malaria in pregnant women who have already had a number of malaria infections and thus a certain level of immunity. It is thought that SP primarily works through a prophylactic effect.</a:t>
            </a:r>
          </a:p>
          <a:p>
            <a:r>
              <a:rPr lang="en-US" altLang="en-US" sz="2300"/>
              <a:t>Recent evidence also demonstrates that SP is associated with higher mean birthweight and fewer low-birthweight births across a wide range of SP resistance levels. Even in areas where a high proportion of </a:t>
            </a:r>
            <a:r>
              <a:rPr lang="en-US" altLang="en-US" sz="2300" i="1"/>
              <a:t>P.  falciparum </a:t>
            </a:r>
            <a:r>
              <a:rPr lang="en-US" altLang="en-US" sz="2300"/>
              <a:t>parasites carry these quintuple mutations, IPTp-SP remains effective in preventing the adverse consequences of malaria on maternal and fetal outcomes (WHO 2013c).</a:t>
            </a:r>
          </a:p>
        </p:txBody>
      </p:sp>
      <p:sp>
        <p:nvSpPr>
          <p:cNvPr id="1310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BA9A07BE-7F6D-4759-8C9D-1D8A3B3587E2}" type="slidenum">
              <a:rPr lang="en-US" altLang="en-US" sz="1200" smtClean="0"/>
              <a:pPr>
                <a:spcBef>
                  <a:spcPct val="0"/>
                </a:spcBef>
                <a:buFontTx/>
                <a:buNone/>
              </a:pPr>
              <a:t>129</a:t>
            </a:fld>
            <a:endParaRPr lang="en-US" altLang="en-US"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body" idx="1"/>
          </p:nvPr>
        </p:nvSpPr>
        <p:spPr>
          <a:xfrm>
            <a:off x="304800" y="2971800"/>
            <a:ext cx="7772400" cy="1500188"/>
          </a:xfrm>
        </p:spPr>
        <p:txBody>
          <a:bodyPr/>
          <a:lstStyle/>
          <a:p>
            <a:endParaRPr lang="en-US" altLang="en-US"/>
          </a:p>
          <a:p>
            <a:r>
              <a:rPr lang="en-US" altLang="en-US"/>
              <a:t> Module 1: ANC</a:t>
            </a:r>
          </a:p>
        </p:txBody>
      </p:sp>
      <p:sp>
        <p:nvSpPr>
          <p:cNvPr id="21507" name="Rectangle 8"/>
          <p:cNvSpPr>
            <a:spLocks noGrp="1" noChangeArrowheads="1"/>
          </p:cNvSpPr>
          <p:nvPr>
            <p:ph type="ctrTitle"/>
          </p:nvPr>
        </p:nvSpPr>
        <p:spPr/>
        <p:txBody>
          <a:bodyPr/>
          <a:lstStyle/>
          <a:p>
            <a:r>
              <a:rPr lang="en-US" altLang="en-US"/>
              <a:t>Prevention and Control of MIP</a:t>
            </a:r>
          </a:p>
        </p:txBody>
      </p:sp>
      <p:sp>
        <p:nvSpPr>
          <p:cNvPr id="215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93E5E85-87B9-4636-9783-E1CCA4916E7F}" type="slidenum">
              <a:rPr lang="en-US" altLang="en-US" sz="1200" smtClean="0"/>
              <a:pPr>
                <a:spcBef>
                  <a:spcPct val="0"/>
                </a:spcBef>
                <a:buFontTx/>
                <a:buNone/>
              </a:pPr>
              <a:t>13</a:t>
            </a:fld>
            <a:endParaRPr lang="en-US" altLang="en-US" sz="120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a:t>Past Recommendations for IPTp-SP: Dose and Timing (WHO 2004)</a:t>
            </a:r>
          </a:p>
        </p:txBody>
      </p:sp>
      <p:sp>
        <p:nvSpPr>
          <p:cNvPr id="93187" name="Rectangle 3"/>
          <p:cNvSpPr>
            <a:spLocks noGrp="1" noChangeArrowheads="1"/>
          </p:cNvSpPr>
          <p:nvPr>
            <p:ph idx="1"/>
          </p:nvPr>
        </p:nvSpPr>
        <p:spPr/>
        <p:txBody>
          <a:bodyPr/>
          <a:lstStyle/>
          <a:p>
            <a:pPr marL="0" indent="0" algn="ctr">
              <a:buFont typeface="Wingdings" charset="0"/>
              <a:buNone/>
              <a:defRPr/>
            </a:pPr>
            <a:r>
              <a:rPr lang="en-US" altLang="en-US" b="1" dirty="0">
                <a:solidFill>
                  <a:schemeClr val="accent3"/>
                </a:solidFill>
              </a:rPr>
              <a:t>PREVIOUSLY</a:t>
            </a:r>
          </a:p>
          <a:p>
            <a:pPr>
              <a:buFont typeface="Wingdings" charset="0"/>
              <a:buChar char="§"/>
              <a:defRPr/>
            </a:pPr>
            <a:r>
              <a:rPr lang="en-US" altLang="en-US" dirty="0"/>
              <a:t>All pregnant women were given at least two doses of SP during focused ANC visits, at least 1 month apart.</a:t>
            </a:r>
          </a:p>
          <a:p>
            <a:pPr>
              <a:buFont typeface="Wingdings" charset="0"/>
              <a:buChar char="§"/>
              <a:defRPr/>
            </a:pPr>
            <a:r>
              <a:rPr lang="en-US" altLang="en-US" dirty="0"/>
              <a:t>The first dose was given no earlier than 16 weeks of pregnancy (or quickening).</a:t>
            </a:r>
          </a:p>
          <a:p>
            <a:pPr>
              <a:buFont typeface="Wingdings" charset="0"/>
              <a:buChar char="§"/>
              <a:defRPr/>
            </a:pPr>
            <a:r>
              <a:rPr lang="en-US" altLang="en-US" dirty="0"/>
              <a:t>The recommended dose was and remains three tablets via directly observed therapy.</a:t>
            </a:r>
          </a:p>
          <a:p>
            <a:pPr marL="0" indent="0">
              <a:buFont typeface="Wingdings" charset="0"/>
              <a:buNone/>
              <a:defRPr/>
            </a:pPr>
            <a:endParaRPr lang="en-US" altLang="en-US" dirty="0"/>
          </a:p>
        </p:txBody>
      </p:sp>
      <p:sp>
        <p:nvSpPr>
          <p:cNvPr id="13210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75CDB3B-3DAD-4643-9551-8361B09BE623}" type="slidenum">
              <a:rPr lang="en-US" altLang="en-US" sz="1200" smtClean="0"/>
              <a:pPr>
                <a:spcBef>
                  <a:spcPct val="0"/>
                </a:spcBef>
                <a:buFontTx/>
                <a:buNone/>
              </a:pPr>
              <a:t>130</a:t>
            </a:fld>
            <a:endParaRPr lang="en-US" altLang="en-US" sz="12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title"/>
          </p:nvPr>
        </p:nvSpPr>
        <p:spPr/>
        <p:txBody>
          <a:bodyPr/>
          <a:lstStyle/>
          <a:p>
            <a:r>
              <a:rPr lang="en-US" altLang="en-US" dirty="0"/>
              <a:t>Current Recommendations for IPT-SP: Dose </a:t>
            </a:r>
            <a:br>
              <a:rPr lang="en-US" altLang="en-US" dirty="0"/>
            </a:br>
            <a:r>
              <a:rPr lang="en-US" altLang="en-US" dirty="0"/>
              <a:t>and Timing (WHO 2013c)</a:t>
            </a:r>
          </a:p>
        </p:txBody>
      </p:sp>
      <p:sp>
        <p:nvSpPr>
          <p:cNvPr id="116739" name="Rectangle 7"/>
          <p:cNvSpPr>
            <a:spLocks noGrp="1" noChangeArrowheads="1"/>
          </p:cNvSpPr>
          <p:nvPr>
            <p:ph idx="1"/>
          </p:nvPr>
        </p:nvSpPr>
        <p:spPr/>
        <p:txBody>
          <a:bodyPr/>
          <a:lstStyle/>
          <a:p>
            <a:pPr marL="0" indent="0" algn="ctr">
              <a:buFont typeface="Wingdings" charset="0"/>
              <a:buNone/>
              <a:defRPr/>
            </a:pPr>
            <a:r>
              <a:rPr lang="en-US" sz="2500" b="1" dirty="0">
                <a:solidFill>
                  <a:schemeClr val="accent3"/>
                </a:solidFill>
              </a:rPr>
              <a:t>CURRENTLY</a:t>
            </a:r>
          </a:p>
          <a:p>
            <a:pPr>
              <a:buFont typeface="Wingdings" charset="0"/>
              <a:buChar char="§"/>
              <a:defRPr/>
            </a:pPr>
            <a:r>
              <a:rPr lang="en-GB" sz="2500" dirty="0"/>
              <a:t>As early as possible during the second trimester, all pregnant women are given IPTp-SP (500 mg/25 mg), three tablets at one time via directly observed therapy.</a:t>
            </a:r>
            <a:endParaRPr lang="en-US" sz="2500" dirty="0"/>
          </a:p>
          <a:p>
            <a:pPr>
              <a:buFont typeface="Wingdings" charset="0"/>
              <a:buChar char="§"/>
              <a:defRPr/>
            </a:pPr>
            <a:r>
              <a:rPr lang="en-GB" sz="2500" dirty="0"/>
              <a:t>IPTp-SP should be given at each scheduled contact, at least 1 month apart, and only after the first trimester.</a:t>
            </a:r>
            <a:endParaRPr lang="en-US" sz="2500" dirty="0"/>
          </a:p>
          <a:p>
            <a:pPr>
              <a:buFont typeface="Wingdings" charset="0"/>
              <a:buChar char="§"/>
              <a:defRPr/>
            </a:pPr>
            <a:r>
              <a:rPr lang="en-GB" sz="2500" dirty="0"/>
              <a:t>The last dose of IPTp-SP can be administered until the time of delivery without safety concerns.</a:t>
            </a:r>
            <a:endParaRPr lang="en-US" sz="2500" dirty="0"/>
          </a:p>
          <a:p>
            <a:pPr>
              <a:buFont typeface="Wingdings" charset="0"/>
              <a:buChar char="§"/>
              <a:defRPr/>
            </a:pPr>
            <a:r>
              <a:rPr lang="en-GB" sz="2500" dirty="0"/>
              <a:t>SP can be given on an empty stomach or with food.</a:t>
            </a:r>
          </a:p>
        </p:txBody>
      </p:sp>
      <p:sp>
        <p:nvSpPr>
          <p:cNvPr id="13312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D413137-1DDA-4F5C-8F29-856C1521383D}" type="slidenum">
              <a:rPr lang="en-US" altLang="en-US" sz="1200" smtClean="0"/>
              <a:pPr>
                <a:spcBef>
                  <a:spcPct val="0"/>
                </a:spcBef>
                <a:buFontTx/>
                <a:buNone/>
              </a:pPr>
              <a:t>131</a:t>
            </a:fld>
            <a:endParaRPr lang="en-US" altLang="en-US" sz="12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C:\Users\wbrieger\Pictures\AFRICA\Southern\Mozambique\Moz_2010\DSCN8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447800"/>
            <a:ext cx="5410200" cy="4057650"/>
          </a:xfrm>
        </p:spPr>
      </p:pic>
      <p:sp>
        <p:nvSpPr>
          <p:cNvPr id="134147" name="TextBox 1"/>
          <p:cNvSpPr txBox="1">
            <a:spLocks noChangeArrowheads="1"/>
          </p:cNvSpPr>
          <p:nvPr/>
        </p:nvSpPr>
        <p:spPr bwMode="auto">
          <a:xfrm>
            <a:off x="1676400" y="5505450"/>
            <a:ext cx="3733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400" b="0" i="1" dirty="0">
                <a:solidFill>
                  <a:schemeClr val="bg2"/>
                </a:solidFill>
                <a:cs typeface="Arial" panose="020B0604020202020204" pitchFamily="34" charset="0"/>
              </a:rPr>
              <a:t>Photo by: William </a:t>
            </a:r>
            <a:r>
              <a:rPr lang="en-US" altLang="en-US" sz="1400" b="0" i="1" dirty="0" err="1">
                <a:solidFill>
                  <a:schemeClr val="bg2"/>
                </a:solidFill>
                <a:cs typeface="Arial" panose="020B0604020202020204" pitchFamily="34" charset="0"/>
              </a:rPr>
              <a:t>Brieger</a:t>
            </a:r>
            <a:r>
              <a:rPr lang="en-US" altLang="en-US" sz="1400" b="0" i="1" dirty="0">
                <a:solidFill>
                  <a:schemeClr val="bg2"/>
                </a:solidFill>
                <a:cs typeface="Arial" panose="020B0604020202020204" pitchFamily="34" charset="0"/>
              </a:rPr>
              <a:t>/</a:t>
            </a:r>
            <a:r>
              <a:rPr lang="en-US" altLang="en-US" sz="1400" b="0" i="1" dirty="0" err="1">
                <a:solidFill>
                  <a:schemeClr val="bg2"/>
                </a:solidFill>
                <a:cs typeface="Arial" panose="020B0604020202020204" pitchFamily="34" charset="0"/>
              </a:rPr>
              <a:t>Jhpiego</a:t>
            </a:r>
            <a:endParaRPr lang="en-US" altLang="en-US" sz="1400" b="0" i="1" dirty="0">
              <a:solidFill>
                <a:schemeClr val="bg2"/>
              </a:solidFill>
              <a:cs typeface="Arial" panose="020B0604020202020204" pitchFamily="34" charset="0"/>
            </a:endParaRPr>
          </a:p>
        </p:txBody>
      </p:sp>
      <p:sp>
        <p:nvSpPr>
          <p:cNvPr id="13414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1800E8C-1DA1-462E-A2A8-4875C66A4047}" type="slidenum">
              <a:rPr lang="en-US" altLang="en-US" sz="1200" smtClean="0"/>
              <a:pPr>
                <a:spcBef>
                  <a:spcPct val="0"/>
                </a:spcBef>
                <a:buFontTx/>
                <a:buNone/>
              </a:pPr>
              <a:t>132</a:t>
            </a:fld>
            <a:endParaRPr lang="en-US" altLang="en-US" sz="1200"/>
          </a:p>
        </p:txBody>
      </p:sp>
      <p:sp>
        <p:nvSpPr>
          <p:cNvPr id="134149" name="Title 1"/>
          <p:cNvSpPr>
            <a:spLocks noGrp="1"/>
          </p:cNvSpPr>
          <p:nvPr>
            <p:ph type="title"/>
          </p:nvPr>
        </p:nvSpPr>
        <p:spPr/>
        <p:txBody>
          <a:bodyPr/>
          <a:lstStyle/>
          <a:p>
            <a:r>
              <a:rPr lang="en-US" altLang="en-US" dirty="0">
                <a:solidFill>
                  <a:schemeClr val="accent5"/>
                </a:solidFill>
                <a:cs typeface="Arial" panose="020B0604020202020204" pitchFamily="34" charset="0"/>
              </a:rPr>
              <a:t>Giving </a:t>
            </a:r>
            <a:r>
              <a:rPr lang="en-US" altLang="en-US" dirty="0" err="1">
                <a:solidFill>
                  <a:schemeClr val="accent5"/>
                </a:solidFill>
                <a:cs typeface="Arial" panose="020B0604020202020204" pitchFamily="34" charset="0"/>
              </a:rPr>
              <a:t>IPTp</a:t>
            </a:r>
            <a:r>
              <a:rPr lang="en-US" altLang="en-US" dirty="0">
                <a:solidFill>
                  <a:schemeClr val="accent5"/>
                </a:solidFill>
                <a:cs typeface="Arial" panose="020B0604020202020204" pitchFamily="34" charset="0"/>
              </a:rPr>
              <a:t>-SP in Mozambique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ChangeArrowheads="1"/>
          </p:cNvSpPr>
          <p:nvPr>
            <p:ph type="title"/>
          </p:nvPr>
        </p:nvSpPr>
        <p:spPr/>
        <p:txBody>
          <a:bodyPr/>
          <a:lstStyle/>
          <a:p>
            <a:r>
              <a:rPr lang="en-US" altLang="en-US"/>
              <a:t>Before Giving IPTp-SP</a:t>
            </a:r>
          </a:p>
        </p:txBody>
      </p:sp>
      <p:sp>
        <p:nvSpPr>
          <p:cNvPr id="118787" name="Rectangle 5"/>
          <p:cNvSpPr>
            <a:spLocks noGrp="1" noChangeArrowheads="1"/>
          </p:cNvSpPr>
          <p:nvPr>
            <p:ph idx="1"/>
          </p:nvPr>
        </p:nvSpPr>
        <p:spPr>
          <a:xfrm>
            <a:off x="457200" y="1447800"/>
            <a:ext cx="8229600" cy="4343400"/>
          </a:xfrm>
        </p:spPr>
        <p:txBody>
          <a:bodyPr/>
          <a:lstStyle/>
          <a:p>
            <a:pPr>
              <a:buFont typeface="Wingdings" charset="0"/>
              <a:buChar char="§"/>
              <a:defRPr/>
            </a:pPr>
            <a:r>
              <a:rPr lang="en-US" sz="2000" dirty="0"/>
              <a:t>Ensure that the woman is in the second trimester of pregnancy </a:t>
            </a:r>
            <a:br>
              <a:rPr lang="en-US" sz="2000" dirty="0"/>
            </a:br>
            <a:r>
              <a:rPr lang="en-US" sz="2000" dirty="0"/>
              <a:t>(at least 13 weeks pregnant). </a:t>
            </a:r>
          </a:p>
          <a:p>
            <a:pPr>
              <a:buFont typeface="Wingdings" charset="0"/>
              <a:buChar char="§"/>
              <a:defRPr/>
            </a:pPr>
            <a:r>
              <a:rPr lang="en-US" sz="2000" dirty="0"/>
              <a:t>Inquire about her use of SP within the last month (4 weeks).</a:t>
            </a:r>
          </a:p>
          <a:p>
            <a:pPr>
              <a:buFont typeface="Wingdings" charset="0"/>
              <a:buChar char="§"/>
              <a:defRPr/>
            </a:pPr>
            <a:r>
              <a:rPr lang="en-US" sz="2000" dirty="0"/>
              <a:t>Ensure that she is not on co-</a:t>
            </a:r>
            <a:r>
              <a:rPr lang="en-US" sz="2000" dirty="0" err="1"/>
              <a:t>trimoxazole</a:t>
            </a:r>
            <a:r>
              <a:rPr lang="en-US" sz="2000" dirty="0"/>
              <a:t> or taking other sulfa drugs.</a:t>
            </a:r>
          </a:p>
          <a:p>
            <a:pPr>
              <a:buFont typeface="Wingdings" charset="0"/>
              <a:buChar char="§"/>
              <a:defRPr/>
            </a:pPr>
            <a:r>
              <a:rPr lang="en-US" sz="2000" dirty="0"/>
              <a:t>Counsel that if she takes high doses of folic acid* (≥ 5 mg), she should suspend the folic acid for at least 2 weeks after each SP dose.</a:t>
            </a:r>
          </a:p>
          <a:p>
            <a:pPr>
              <a:buFont typeface="Wingdings" charset="0"/>
              <a:buChar char="§"/>
              <a:defRPr/>
            </a:pPr>
            <a:r>
              <a:rPr lang="en-US" sz="2000" dirty="0"/>
              <a:t>Inquire about allergic reactions to SP or other sulfa drugs (especially severe rashes).</a:t>
            </a:r>
          </a:p>
          <a:p>
            <a:pPr>
              <a:buFont typeface="Wingdings" charset="0"/>
              <a:buChar char="§"/>
              <a:defRPr/>
            </a:pPr>
            <a:r>
              <a:rPr lang="en-US" sz="2000" dirty="0"/>
              <a:t>Explain what you will do and address the woman</a:t>
            </a:r>
            <a:r>
              <a:rPr lang="en-US" altLang="ja-JP" sz="2000" dirty="0"/>
              <a:t>’s questions.</a:t>
            </a:r>
          </a:p>
          <a:p>
            <a:pPr>
              <a:buFont typeface="Wingdings" charset="0"/>
              <a:buChar char="§"/>
              <a:defRPr/>
            </a:pPr>
            <a:r>
              <a:rPr lang="en-US" sz="2000" dirty="0"/>
              <a:t>Provide a cup and clean water.</a:t>
            </a:r>
          </a:p>
          <a:p>
            <a:pPr marL="0" indent="0">
              <a:buFont typeface="Wingdings" charset="0"/>
              <a:buNone/>
              <a:defRPr/>
            </a:pPr>
            <a:r>
              <a:rPr lang="en-US" sz="2000" dirty="0"/>
              <a:t>* WHO recommends folic acid at a dose of 0.4 mg daily during pregnancy.</a:t>
            </a:r>
          </a:p>
        </p:txBody>
      </p:sp>
      <p:sp>
        <p:nvSpPr>
          <p:cNvPr id="13517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F44FB45C-F9A5-4293-B1D4-72988F709510}" type="slidenum">
              <a:rPr lang="en-US" altLang="en-US" sz="1200" smtClean="0"/>
              <a:pPr>
                <a:spcBef>
                  <a:spcPct val="0"/>
                </a:spcBef>
                <a:buFontTx/>
                <a:buNone/>
              </a:pPr>
              <a:t>133</a:t>
            </a:fld>
            <a:endParaRPr lang="en-US" altLang="en-US" sz="12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a:t>Instructions for Giving IPTp-SP</a:t>
            </a:r>
          </a:p>
        </p:txBody>
      </p:sp>
      <p:sp>
        <p:nvSpPr>
          <p:cNvPr id="136195" name="Rectangle 3"/>
          <p:cNvSpPr>
            <a:spLocks noGrp="1" noChangeArrowheads="1"/>
          </p:cNvSpPr>
          <p:nvPr>
            <p:ph idx="1"/>
          </p:nvPr>
        </p:nvSpPr>
        <p:spPr/>
        <p:txBody>
          <a:bodyPr/>
          <a:lstStyle/>
          <a:p>
            <a:r>
              <a:rPr lang="en-US" altLang="en-US" sz="2400" dirty="0"/>
              <a:t>Directly observe the woman swallow three tablets of SP.</a:t>
            </a:r>
          </a:p>
          <a:p>
            <a:r>
              <a:rPr lang="en-US" altLang="en-US" sz="2400" dirty="0"/>
              <a:t>Record the SP dose on ANC and clinic cards as directly observed therapy.</a:t>
            </a:r>
          </a:p>
          <a:p>
            <a:r>
              <a:rPr lang="en-US" altLang="en-US" sz="2400" dirty="0"/>
              <a:t>Record the SP dose (IPTp-SP1, IPTp-SP2, IPTp-SP3, etc.) in the appropriate registers.</a:t>
            </a:r>
          </a:p>
          <a:p>
            <a:r>
              <a:rPr lang="en-US" altLang="en-US" sz="2400" dirty="0"/>
              <a:t>Advise the woman to return:</a:t>
            </a:r>
          </a:p>
          <a:p>
            <a:pPr lvl="1"/>
            <a:r>
              <a:rPr lang="en-US" altLang="en-US" sz="2000" dirty="0"/>
              <a:t>For her next scheduled contact</a:t>
            </a:r>
          </a:p>
          <a:p>
            <a:pPr lvl="1"/>
            <a:r>
              <a:rPr lang="en-US" altLang="en-US" sz="2000" dirty="0"/>
              <a:t>If she has signs of malaria</a:t>
            </a:r>
          </a:p>
          <a:p>
            <a:pPr lvl="1"/>
            <a:r>
              <a:rPr lang="en-US" altLang="en-US" sz="2000" dirty="0"/>
              <a:t>If she has other danger signs</a:t>
            </a:r>
          </a:p>
          <a:p>
            <a:r>
              <a:rPr lang="en-US" altLang="en-US" sz="2400" dirty="0"/>
              <a:t>Reinforce the importance of using ITNs year-round.</a:t>
            </a:r>
          </a:p>
        </p:txBody>
      </p:sp>
      <p:sp>
        <p:nvSpPr>
          <p:cNvPr id="1361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3B356F5-985C-48F7-A875-9160B71A0B86}" type="slidenum">
              <a:rPr lang="en-US" altLang="en-US" sz="1200" smtClean="0"/>
              <a:pPr>
                <a:spcBef>
                  <a:spcPct val="0"/>
                </a:spcBef>
                <a:buFontTx/>
                <a:buNone/>
              </a:pPr>
              <a:t>134</a:t>
            </a:fld>
            <a:endParaRPr lang="en-US" altLang="en-US" sz="120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p:txBody>
          <a:bodyPr/>
          <a:lstStyle/>
          <a:p>
            <a:r>
              <a:rPr lang="en-US" altLang="en-US"/>
              <a:t>IPTp: Contraindications to SP</a:t>
            </a:r>
          </a:p>
        </p:txBody>
      </p:sp>
      <p:sp>
        <p:nvSpPr>
          <p:cNvPr id="137219" name="Rectangle 1027"/>
          <p:cNvSpPr>
            <a:spLocks noGrp="1" noChangeArrowheads="1"/>
          </p:cNvSpPr>
          <p:nvPr>
            <p:ph idx="1"/>
          </p:nvPr>
        </p:nvSpPr>
        <p:spPr/>
        <p:txBody>
          <a:bodyPr/>
          <a:lstStyle/>
          <a:p>
            <a:r>
              <a:rPr lang="en-US" altLang="en-US"/>
              <a:t>Do </a:t>
            </a:r>
            <a:r>
              <a:rPr lang="en-US" altLang="en-US" b="1"/>
              <a:t>not</a:t>
            </a:r>
            <a:r>
              <a:rPr lang="en-US" altLang="en-US"/>
              <a:t> give SP during the first trimester. Be sure the </a:t>
            </a:r>
            <a:br>
              <a:rPr lang="en-US" altLang="en-US"/>
            </a:br>
            <a:r>
              <a:rPr lang="en-US" altLang="en-US"/>
              <a:t>woman is at least 13 weeks pregnant.</a:t>
            </a:r>
          </a:p>
          <a:p>
            <a:r>
              <a:rPr lang="en-US" altLang="en-US"/>
              <a:t>Do </a:t>
            </a:r>
            <a:r>
              <a:rPr lang="en-US" altLang="en-US" b="1"/>
              <a:t>not</a:t>
            </a:r>
            <a:r>
              <a:rPr lang="en-US" altLang="en-US"/>
              <a:t> give SP to women with a reported allergy to SP or other sulfa drugs. Ask about sulfa drug allergies before giving SP.</a:t>
            </a:r>
          </a:p>
          <a:p>
            <a:r>
              <a:rPr lang="en-US" altLang="en-US"/>
              <a:t>Do </a:t>
            </a:r>
            <a:r>
              <a:rPr lang="en-US" altLang="en-US" b="1"/>
              <a:t>not</a:t>
            </a:r>
            <a:r>
              <a:rPr lang="en-US" altLang="en-US"/>
              <a:t> give SP to women taking co-trimoxazole or other sulfa-containing drugs. Ask about use of these medicines before giving SP.</a:t>
            </a:r>
          </a:p>
          <a:p>
            <a:r>
              <a:rPr lang="en-US" altLang="en-US"/>
              <a:t>Do </a:t>
            </a:r>
            <a:r>
              <a:rPr lang="en-US" altLang="en-US" b="1"/>
              <a:t>not</a:t>
            </a:r>
            <a:r>
              <a:rPr lang="en-US" altLang="en-US"/>
              <a:t> give SP more frequently than monthly. Be sure at least 1 month has passed since the last dose of SP.</a:t>
            </a:r>
          </a:p>
        </p:txBody>
      </p:sp>
      <p:sp>
        <p:nvSpPr>
          <p:cNvPr id="1372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7DA1DBD-9AF3-4CF6-A164-15DD58819BA8}" type="slidenum">
              <a:rPr lang="en-US" altLang="en-US" sz="1200" smtClean="0"/>
              <a:pPr>
                <a:spcBef>
                  <a:spcPct val="0"/>
                </a:spcBef>
                <a:buFontTx/>
                <a:buNone/>
              </a:pPr>
              <a:t>135</a:t>
            </a:fld>
            <a:endParaRPr lang="en-US" altLang="en-US" sz="120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en-US"/>
              <a:t>IPTp-SP and Folic Acid</a:t>
            </a:r>
          </a:p>
        </p:txBody>
      </p:sp>
      <p:sp>
        <p:nvSpPr>
          <p:cNvPr id="138243" name="Content Placeholder 2"/>
          <p:cNvSpPr>
            <a:spLocks noGrp="1"/>
          </p:cNvSpPr>
          <p:nvPr>
            <p:ph idx="1"/>
          </p:nvPr>
        </p:nvSpPr>
        <p:spPr/>
        <p:txBody>
          <a:bodyPr/>
          <a:lstStyle/>
          <a:p>
            <a:r>
              <a:rPr lang="en-US" altLang="en-US" sz="2400"/>
              <a:t>WHO recommends folic acid at a dose of 0.4 mg daily </a:t>
            </a:r>
            <a:br>
              <a:rPr lang="en-US" altLang="en-US" sz="2400"/>
            </a:br>
            <a:r>
              <a:rPr lang="en-US" altLang="en-US" sz="2400"/>
              <a:t>during pregnancy (WHO 2013c).</a:t>
            </a:r>
          </a:p>
          <a:p>
            <a:r>
              <a:rPr lang="en-US" altLang="en-US" sz="2400"/>
              <a:t>Some evidence suggests that high doses (≥ 5 mg) of folate supplementation may reduce the effectiveness of SP for treatment of malaria (Ouma et al. 2006;  WHO 2013c). </a:t>
            </a:r>
          </a:p>
          <a:p>
            <a:r>
              <a:rPr lang="en-US" altLang="en-US" sz="2400"/>
              <a:t>Use of recommended folic acid doses (0.4 mg) does not seem to reduce SP effectiveness.</a:t>
            </a:r>
          </a:p>
          <a:p>
            <a:r>
              <a:rPr lang="en-US" altLang="en-US" sz="2400"/>
              <a:t>If folic acid doses ≥ 5 mg are used, instruct pregnant women </a:t>
            </a:r>
            <a:r>
              <a:rPr lang="en-US" altLang="en-US" sz="2400" b="1" i="1"/>
              <a:t>not</a:t>
            </a:r>
            <a:r>
              <a:rPr lang="en-US" altLang="en-US" sz="2400"/>
              <a:t> to take folic acid for at least 2 weeks (14 days) after receiving SP.</a:t>
            </a:r>
          </a:p>
          <a:p>
            <a:r>
              <a:rPr lang="en-US" altLang="en-US" sz="2400"/>
              <a:t>Providers should understand and follow local protocols.</a:t>
            </a:r>
          </a:p>
          <a:p>
            <a:endParaRPr lang="en-US" altLang="en-US"/>
          </a:p>
        </p:txBody>
      </p:sp>
      <p:sp>
        <p:nvSpPr>
          <p:cNvPr id="13824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4E9DCCC-6E85-41ED-ACA6-1AAAA6815E49}" type="slidenum">
              <a:rPr lang="en-US" altLang="en-US" sz="1200" smtClean="0"/>
              <a:pPr>
                <a:spcBef>
                  <a:spcPct val="0"/>
                </a:spcBef>
                <a:buFontTx/>
                <a:buNone/>
              </a:pPr>
              <a:t>136</a:t>
            </a:fld>
            <a:endParaRPr lang="en-US" altLang="en-US" sz="120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tLang="en-US"/>
              <a:t>Determining Gestational Age</a:t>
            </a:r>
          </a:p>
        </p:txBody>
      </p:sp>
      <p:sp>
        <p:nvSpPr>
          <p:cNvPr id="3" name="Content Placeholder 2"/>
          <p:cNvSpPr>
            <a:spLocks noGrp="1"/>
          </p:cNvSpPr>
          <p:nvPr>
            <p:ph idx="1"/>
          </p:nvPr>
        </p:nvSpPr>
        <p:spPr/>
        <p:txBody>
          <a:bodyPr/>
          <a:lstStyle/>
          <a:p>
            <a:pPr>
              <a:defRPr/>
            </a:pPr>
            <a:r>
              <a:rPr lang="en-US" dirty="0"/>
              <a:t>The recent WHO policy on administration of </a:t>
            </a:r>
            <a:r>
              <a:rPr lang="en-US" dirty="0" err="1"/>
              <a:t>IPTp</a:t>
            </a:r>
            <a:r>
              <a:rPr lang="en-US" dirty="0"/>
              <a:t>-SP </a:t>
            </a:r>
            <a:br>
              <a:rPr lang="en-US" dirty="0"/>
            </a:br>
            <a:r>
              <a:rPr lang="en-US" dirty="0"/>
              <a:t>at 13 weeks of pregnancy may present a challenge to providers who are not accustomed to confirming early second-trimester gestation. The following information can serve as a review.</a:t>
            </a:r>
          </a:p>
          <a:p>
            <a:pPr marL="0" indent="0">
              <a:buFont typeface="Wingdings" panose="05000000000000000000" pitchFamily="2" charset="2"/>
              <a:buNone/>
              <a:defRPr/>
            </a:pPr>
            <a:endParaRPr lang="en-US" dirty="0"/>
          </a:p>
        </p:txBody>
      </p:sp>
      <p:sp>
        <p:nvSpPr>
          <p:cNvPr id="1392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B0F517C-886D-482E-B381-3232BCCFF31F}" type="slidenum">
              <a:rPr lang="en-US" altLang="en-US" sz="1200" smtClean="0"/>
              <a:pPr>
                <a:spcBef>
                  <a:spcPct val="0"/>
                </a:spcBef>
                <a:buFontTx/>
                <a:buNone/>
              </a:pPr>
              <a:t>137</a:t>
            </a:fld>
            <a:endParaRPr lang="en-US" altLang="en-US" sz="12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tLang="en-US" dirty="0"/>
              <a:t>Determining Gestational Age (continued)</a:t>
            </a:r>
          </a:p>
        </p:txBody>
      </p:sp>
      <p:sp>
        <p:nvSpPr>
          <p:cNvPr id="140291" name="Content Placeholder 2"/>
          <p:cNvSpPr>
            <a:spLocks noGrp="1"/>
          </p:cNvSpPr>
          <p:nvPr>
            <p:ph idx="1"/>
          </p:nvPr>
        </p:nvSpPr>
        <p:spPr>
          <a:xfrm>
            <a:off x="457200" y="1295400"/>
            <a:ext cx="8229600" cy="4343400"/>
          </a:xfrm>
        </p:spPr>
        <p:txBody>
          <a:bodyPr/>
          <a:lstStyle/>
          <a:p>
            <a:r>
              <a:rPr lang="en-US" altLang="en-US" dirty="0"/>
              <a:t>Take a history.</a:t>
            </a:r>
          </a:p>
          <a:p>
            <a:pPr lvl="1"/>
            <a:r>
              <a:rPr lang="en-US" altLang="en-US" dirty="0"/>
              <a:t>Ask about regularity of menstrual periods, current breastfeeding, and current or past use of contraception.</a:t>
            </a:r>
          </a:p>
          <a:p>
            <a:pPr lvl="1"/>
            <a:r>
              <a:rPr lang="en-US" altLang="en-US" dirty="0"/>
              <a:t>Ask about the date of the first day of the last menstrual period and use a pregnancy wheel or calendar to determine weeks of pregnancy.</a:t>
            </a:r>
          </a:p>
          <a:p>
            <a:pPr lvl="1"/>
            <a:r>
              <a:rPr lang="en-US" altLang="en-US" dirty="0"/>
              <a:t>Ask whether quickening has occurred. If it has, the woman is probably in the second trimester. If she has not noted fetal movement, she is still a candidate for </a:t>
            </a:r>
            <a:r>
              <a:rPr lang="en-US" altLang="en-US" dirty="0" err="1"/>
              <a:t>IPTp</a:t>
            </a:r>
            <a:r>
              <a:rPr lang="en-US" altLang="en-US" dirty="0"/>
              <a:t>-SP, if other findings confirm that she is at least 13 weeks pregnant.</a:t>
            </a:r>
          </a:p>
          <a:p>
            <a:pPr lvl="1"/>
            <a:r>
              <a:rPr lang="en-US" altLang="en-US" dirty="0"/>
              <a:t>Information obtained from the history must be correlated with findings from the physical exam.</a:t>
            </a:r>
          </a:p>
          <a:p>
            <a:endParaRPr lang="en-US" altLang="en-US" dirty="0"/>
          </a:p>
        </p:txBody>
      </p:sp>
      <p:sp>
        <p:nvSpPr>
          <p:cNvPr id="1402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E9B6840-9915-43E8-B220-0C8E10FEB47B}" type="slidenum">
              <a:rPr lang="en-US" altLang="en-US" sz="1200" smtClean="0"/>
              <a:pPr>
                <a:spcBef>
                  <a:spcPct val="0"/>
                </a:spcBef>
                <a:buFontTx/>
                <a:buNone/>
              </a:pPr>
              <a:t>138</a:t>
            </a:fld>
            <a:endParaRPr lang="en-US" altLang="en-US" sz="12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altLang="en-US"/>
              <a:t>Determining Gestational Age (continued)</a:t>
            </a:r>
          </a:p>
        </p:txBody>
      </p:sp>
      <p:sp>
        <p:nvSpPr>
          <p:cNvPr id="141315" name="Content Placeholder 2"/>
          <p:cNvSpPr>
            <a:spLocks noGrp="1"/>
          </p:cNvSpPr>
          <p:nvPr>
            <p:ph idx="1"/>
          </p:nvPr>
        </p:nvSpPr>
        <p:spPr>
          <a:xfrm>
            <a:off x="457200" y="1447800"/>
            <a:ext cx="8229600" cy="4343400"/>
          </a:xfrm>
        </p:spPr>
        <p:txBody>
          <a:bodyPr/>
          <a:lstStyle/>
          <a:p>
            <a:r>
              <a:rPr lang="en-US" altLang="en-US"/>
              <a:t>Perform an abdominal exam.</a:t>
            </a:r>
          </a:p>
          <a:p>
            <a:pPr lvl="1"/>
            <a:r>
              <a:rPr lang="en-US" altLang="en-US" dirty="0"/>
              <a:t>In the first trimester, the uterus grows from the size of a lemon to the size of a large orange and cannot be palpated abdominally above the symphysis pubis.</a:t>
            </a:r>
          </a:p>
          <a:p>
            <a:pPr lvl="1"/>
            <a:r>
              <a:rPr lang="en-US" altLang="en-US" dirty="0"/>
              <a:t>In the second trimester, the uterus grows to the size of a large mango or grapefruit and can be palpated abdominally about three fingerbreadths above the symphysis pubis.</a:t>
            </a:r>
          </a:p>
          <a:p>
            <a:pPr lvl="1"/>
            <a:r>
              <a:rPr lang="en-US" altLang="en-US" dirty="0"/>
              <a:t>To palpate the uterus, make sure the woman has emptied her bladder.</a:t>
            </a:r>
          </a:p>
          <a:p>
            <a:pPr lvl="1"/>
            <a:r>
              <a:rPr lang="en-US" altLang="en-US" dirty="0"/>
              <a:t>Explain what will be done (and why) before conducting the exam.</a:t>
            </a:r>
          </a:p>
        </p:txBody>
      </p:sp>
      <p:sp>
        <p:nvSpPr>
          <p:cNvPr id="141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F49B6D1-8DC3-43E0-BDAC-9F41AAFBC5BA}" type="slidenum">
              <a:rPr lang="en-US" altLang="en-US" sz="1200" smtClean="0"/>
              <a:pPr>
                <a:spcBef>
                  <a:spcPct val="0"/>
                </a:spcBef>
                <a:buFontTx/>
                <a:buNone/>
              </a:pPr>
              <a:t>139</a:t>
            </a:fld>
            <a:endParaRPr lang="en-US" altLang="en-US"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title"/>
          </p:nvPr>
        </p:nvSpPr>
        <p:spPr/>
        <p:txBody>
          <a:bodyPr/>
          <a:lstStyle/>
          <a:p>
            <a:r>
              <a:rPr lang="en-US" altLang="en-US" dirty="0"/>
              <a:t>ANC: Module 1 Learning Objectives</a:t>
            </a:r>
          </a:p>
        </p:txBody>
      </p:sp>
      <p:sp>
        <p:nvSpPr>
          <p:cNvPr id="19459" name="Rectangle 1032"/>
          <p:cNvSpPr>
            <a:spLocks noGrp="1" noChangeArrowheads="1"/>
          </p:cNvSpPr>
          <p:nvPr>
            <p:ph idx="1"/>
          </p:nvPr>
        </p:nvSpPr>
        <p:spPr/>
        <p:txBody>
          <a:bodyPr/>
          <a:lstStyle/>
          <a:p>
            <a:pPr>
              <a:defRPr/>
            </a:pPr>
            <a:r>
              <a:rPr lang="en-US" altLang="en-US" dirty="0"/>
              <a:t>Define ANC and list the main goals of ANC.</a:t>
            </a:r>
          </a:p>
          <a:p>
            <a:pPr>
              <a:defRPr/>
            </a:pPr>
            <a:r>
              <a:rPr lang="en-US" altLang="en-US" dirty="0"/>
              <a:t>Describe WHO’s three-pronged approach to MIP.</a:t>
            </a:r>
          </a:p>
          <a:p>
            <a:pPr>
              <a:defRPr/>
            </a:pPr>
            <a:r>
              <a:rPr lang="en-US" altLang="en-US" dirty="0"/>
              <a:t>Discuss the timing of ANC contacts. </a:t>
            </a:r>
          </a:p>
          <a:p>
            <a:pPr>
              <a:defRPr/>
            </a:pPr>
            <a:r>
              <a:rPr lang="en-US" altLang="en-US" dirty="0"/>
              <a:t>Discuss modifications to ANC necessitated by the COVID-19 pandemic.</a:t>
            </a:r>
          </a:p>
          <a:p>
            <a:pPr>
              <a:defRPr/>
            </a:pPr>
            <a:r>
              <a:rPr lang="en-US" altLang="en-US" dirty="0"/>
              <a:t>Describe the essential elements of a birth preparedness/complication readiness plan.</a:t>
            </a:r>
          </a:p>
          <a:p>
            <a:pPr>
              <a:defRPr/>
            </a:pPr>
            <a:r>
              <a:rPr lang="en-US" altLang="en-US" dirty="0"/>
              <a:t>Describe health system factors to support recordkeeping for ANC.</a:t>
            </a:r>
          </a:p>
          <a:p>
            <a:pPr marL="0" indent="0">
              <a:buFont typeface="Wingdings" panose="05000000000000000000" pitchFamily="2" charset="2"/>
              <a:buNone/>
              <a:defRPr/>
            </a:pPr>
            <a:endParaRPr lang="en-US" altLang="en-US" dirty="0"/>
          </a:p>
        </p:txBody>
      </p:sp>
      <p:sp>
        <p:nvSpPr>
          <p:cNvPr id="2355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DA7A06F-B9EC-405C-88E2-6092F8765292}" type="slidenum">
              <a:rPr lang="en-US" altLang="en-US" sz="1200" smtClean="0"/>
              <a:pPr>
                <a:spcBef>
                  <a:spcPct val="0"/>
                </a:spcBef>
                <a:buFontTx/>
                <a:buNone/>
              </a:pPr>
              <a:t>14</a:t>
            </a:fld>
            <a:endParaRPr lang="en-US" altLang="en-US" sz="12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altLang="en-US"/>
              <a:t>Determining Gestational Age (continued)</a:t>
            </a:r>
          </a:p>
        </p:txBody>
      </p:sp>
      <p:sp>
        <p:nvSpPr>
          <p:cNvPr id="142339" name="Content Placeholder 2"/>
          <p:cNvSpPr>
            <a:spLocks noGrp="1"/>
          </p:cNvSpPr>
          <p:nvPr>
            <p:ph idx="1"/>
          </p:nvPr>
        </p:nvSpPr>
        <p:spPr>
          <a:xfrm>
            <a:off x="457200" y="1676400"/>
            <a:ext cx="8229600" cy="4343400"/>
          </a:xfrm>
        </p:spPr>
        <p:txBody>
          <a:bodyPr/>
          <a:lstStyle/>
          <a:p>
            <a:pPr lvl="1"/>
            <a:r>
              <a:rPr lang="en-US" altLang="en-US"/>
              <a:t>Ask her to lie on her back with support under her head, bend her knees, and keep her feet flat on the bed or exam table.</a:t>
            </a:r>
          </a:p>
          <a:p>
            <a:pPr lvl="1"/>
            <a:r>
              <a:rPr lang="en-US" altLang="en-US"/>
              <a:t>Using a firm but gentle touch, place fingers on the pubic bone and walk them up the center of the abdomen until the top of her uterus (fundus) is palpated; it will feel like a hard ball.</a:t>
            </a:r>
          </a:p>
          <a:p>
            <a:pPr lvl="1"/>
            <a:r>
              <a:rPr lang="en-US" altLang="en-US"/>
              <a:t>A uterine fundus palpated about three fingerbreadths above the pubic bone is compatible with pregnancy in the second trimester.</a:t>
            </a:r>
          </a:p>
          <a:p>
            <a:pPr lvl="1"/>
            <a:endParaRPr lang="en-US" altLang="en-US"/>
          </a:p>
        </p:txBody>
      </p:sp>
      <p:sp>
        <p:nvSpPr>
          <p:cNvPr id="142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041E786D-DEB4-4CAB-8E50-5821DBEE25A5}" type="slidenum">
              <a:rPr lang="en-US" altLang="en-US" sz="1200" smtClean="0"/>
              <a:pPr>
                <a:spcBef>
                  <a:spcPct val="0"/>
                </a:spcBef>
                <a:buFontTx/>
                <a:buNone/>
              </a:pPr>
              <a:t>140</a:t>
            </a:fld>
            <a:endParaRPr lang="en-US" altLang="en-US" sz="120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tLang="en-US"/>
              <a:t>Determining Gestational Age (continued)</a:t>
            </a:r>
          </a:p>
        </p:txBody>
      </p:sp>
      <p:sp>
        <p:nvSpPr>
          <p:cNvPr id="143363" name="Content Placeholder 2"/>
          <p:cNvSpPr>
            <a:spLocks noGrp="1"/>
          </p:cNvSpPr>
          <p:nvPr>
            <p:ph idx="1"/>
          </p:nvPr>
        </p:nvSpPr>
        <p:spPr>
          <a:xfrm>
            <a:off x="457200" y="1435100"/>
            <a:ext cx="8229600" cy="4343400"/>
          </a:xfrm>
        </p:spPr>
        <p:txBody>
          <a:bodyPr/>
          <a:lstStyle/>
          <a:p>
            <a:pPr marL="0" indent="0">
              <a:buFont typeface="Wingdings" panose="05000000000000000000" pitchFamily="2" charset="2"/>
              <a:buNone/>
            </a:pPr>
            <a:endParaRPr lang="en-US" altLang="en-US" dirty="0"/>
          </a:p>
          <a:p>
            <a:pPr marL="0" indent="0">
              <a:buFont typeface="Wingdings" panose="05000000000000000000" pitchFamily="2" charset="2"/>
              <a:buNone/>
            </a:pPr>
            <a:endParaRPr lang="en-US" altLang="en-US" dirty="0"/>
          </a:p>
          <a:p>
            <a:pPr marL="0" indent="0">
              <a:buFont typeface="Wingdings" panose="05000000000000000000" pitchFamily="2" charset="2"/>
              <a:buNone/>
            </a:pPr>
            <a:r>
              <a:rPr lang="en-US" altLang="en-US" dirty="0"/>
              <a:t>Uterine size at 13 weeks </a:t>
            </a:r>
          </a:p>
          <a:p>
            <a:pPr marL="0" indent="0">
              <a:buFont typeface="Wingdings" panose="05000000000000000000" pitchFamily="2" charset="2"/>
              <a:buNone/>
            </a:pPr>
            <a:r>
              <a:rPr lang="en-US" altLang="en-US" dirty="0"/>
              <a:t>on abdominal palpation </a:t>
            </a:r>
          </a:p>
          <a:p>
            <a:pPr marL="0" indent="0">
              <a:buFont typeface="Wingdings" panose="05000000000000000000" pitchFamily="2" charset="2"/>
              <a:buNone/>
            </a:pPr>
            <a:r>
              <a:rPr lang="en-US" altLang="en-US" dirty="0"/>
              <a:t>(about two to three</a:t>
            </a:r>
          </a:p>
          <a:p>
            <a:pPr marL="0" indent="0">
              <a:buFont typeface="Wingdings" panose="05000000000000000000" pitchFamily="2" charset="2"/>
              <a:buNone/>
            </a:pPr>
            <a:r>
              <a:rPr lang="en-US" altLang="en-US" dirty="0"/>
              <a:t>fingerbreadths above the </a:t>
            </a:r>
          </a:p>
          <a:p>
            <a:pPr marL="0" indent="0">
              <a:buFont typeface="Wingdings" panose="05000000000000000000" pitchFamily="2" charset="2"/>
              <a:buNone/>
            </a:pPr>
            <a:r>
              <a:rPr lang="en-US" altLang="en-US" dirty="0"/>
              <a:t>symphysis pubis)</a:t>
            </a:r>
          </a:p>
          <a:p>
            <a:pPr marL="0" indent="0">
              <a:buFont typeface="Wingdings" panose="05000000000000000000" pitchFamily="2" charset="2"/>
              <a:buNone/>
            </a:pPr>
            <a:endParaRPr lang="en-US" altLang="en-US" dirty="0"/>
          </a:p>
        </p:txBody>
      </p:sp>
      <p:sp>
        <p:nvSpPr>
          <p:cNvPr id="143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3098831-D501-42FF-ACE1-56B514FB36DE}" type="slidenum">
              <a:rPr lang="en-US" altLang="en-US" sz="1200" smtClean="0"/>
              <a:pPr>
                <a:spcBef>
                  <a:spcPct val="0"/>
                </a:spcBef>
                <a:buFontTx/>
                <a:buNone/>
              </a:pPr>
              <a:t>141</a:t>
            </a:fld>
            <a:endParaRPr lang="en-US" altLang="en-US" sz="120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2057400"/>
            <a:ext cx="4272644" cy="3581400"/>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en-US" dirty="0"/>
              <a:t>Determining Gestational Age (continued)</a:t>
            </a:r>
          </a:p>
        </p:txBody>
      </p:sp>
      <p:sp>
        <p:nvSpPr>
          <p:cNvPr id="144387" name="Content Placeholder 2"/>
          <p:cNvSpPr>
            <a:spLocks noGrp="1"/>
          </p:cNvSpPr>
          <p:nvPr>
            <p:ph idx="1"/>
          </p:nvPr>
        </p:nvSpPr>
        <p:spPr>
          <a:xfrm>
            <a:off x="457200" y="1371600"/>
            <a:ext cx="8229600" cy="4343400"/>
          </a:xfrm>
        </p:spPr>
        <p:txBody>
          <a:bodyPr/>
          <a:lstStyle/>
          <a:p>
            <a:r>
              <a:rPr lang="en-US" altLang="en-US" dirty="0"/>
              <a:t>Use other means of determining gestational age early </a:t>
            </a:r>
            <a:br>
              <a:rPr lang="en-US" altLang="en-US" dirty="0"/>
            </a:br>
            <a:r>
              <a:rPr lang="en-US" altLang="en-US" dirty="0"/>
              <a:t>in pregnancy.</a:t>
            </a:r>
          </a:p>
          <a:p>
            <a:pPr lvl="1"/>
            <a:r>
              <a:rPr lang="en-US" altLang="en-US" dirty="0"/>
              <a:t>Pregnancy tests, if available and affordable, can confirm pregnancy and be correlated with information from the history and physical exam.</a:t>
            </a:r>
          </a:p>
          <a:p>
            <a:pPr lvl="1"/>
            <a:r>
              <a:rPr lang="en-US" altLang="en-US" dirty="0"/>
              <a:t>Ultrasound can be superior to dating by last menstrual period or physical examination, depending on clinical circumstances, but dating precision decreases with gestational age. WHO now recommends one obstetric ultrasound scan before 24 weeks gestation to estimate gestational age and to identify multiple pregnancies and fetal anomalies. </a:t>
            </a:r>
          </a:p>
          <a:p>
            <a:endParaRPr lang="en-US" altLang="en-US" dirty="0"/>
          </a:p>
        </p:txBody>
      </p:sp>
      <p:sp>
        <p:nvSpPr>
          <p:cNvPr id="144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516CED0-E42E-4E43-BEFF-7BC27925B58E}" type="slidenum">
              <a:rPr lang="en-US" altLang="en-US" sz="1200" smtClean="0"/>
              <a:pPr>
                <a:spcBef>
                  <a:spcPct val="0"/>
                </a:spcBef>
                <a:buFontTx/>
                <a:buNone/>
              </a:pPr>
              <a:t>142</a:t>
            </a:fld>
            <a:endParaRPr lang="en-US" altLang="en-US" sz="120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type="body" idx="1"/>
          </p:nvPr>
        </p:nvSpPr>
        <p:spPr>
          <a:xfrm>
            <a:off x="457200" y="2971800"/>
            <a:ext cx="7772400" cy="1500188"/>
          </a:xfrm>
        </p:spPr>
        <p:txBody>
          <a:bodyPr/>
          <a:lstStyle/>
          <a:p>
            <a:r>
              <a:rPr lang="en-US" altLang="en-US" dirty="0"/>
              <a:t>Health Education for Additional Prevention Methods</a:t>
            </a:r>
          </a:p>
        </p:txBody>
      </p:sp>
      <p:sp>
        <p:nvSpPr>
          <p:cNvPr id="145411" name="Title 1"/>
          <p:cNvSpPr>
            <a:spLocks noGrp="1"/>
          </p:cNvSpPr>
          <p:nvPr>
            <p:ph type="ctrTitle"/>
          </p:nvPr>
        </p:nvSpPr>
        <p:spPr>
          <a:xfrm>
            <a:off x="457200" y="990600"/>
            <a:ext cx="7772400" cy="685800"/>
          </a:xfrm>
        </p:spPr>
        <p:txBody>
          <a:bodyPr/>
          <a:lstStyle/>
          <a:p>
            <a:r>
              <a:rPr lang="en-US" altLang="en-US" dirty="0"/>
              <a:t>Module Section 3.3</a:t>
            </a:r>
          </a:p>
        </p:txBody>
      </p:sp>
      <p:sp>
        <p:nvSpPr>
          <p:cNvPr id="1454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403BCC7-473A-41C1-A4FD-89A3D1368223}" type="slidenum">
              <a:rPr lang="en-US" altLang="en-US" sz="1200" smtClean="0"/>
              <a:pPr>
                <a:spcBef>
                  <a:spcPct val="0"/>
                </a:spcBef>
                <a:buFontTx/>
                <a:buNone/>
              </a:pPr>
              <a:t>143</a:t>
            </a:fld>
            <a:endParaRPr lang="en-US" altLang="en-US" sz="120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title"/>
          </p:nvPr>
        </p:nvSpPr>
        <p:spPr/>
        <p:txBody>
          <a:bodyPr/>
          <a:lstStyle/>
          <a:p>
            <a:r>
              <a:rPr lang="en-US" altLang="en-US"/>
              <a:t>IRS</a:t>
            </a:r>
          </a:p>
        </p:txBody>
      </p:sp>
      <p:sp>
        <p:nvSpPr>
          <p:cNvPr id="244741" name="Rectangle 5"/>
          <p:cNvSpPr>
            <a:spLocks noGrp="1" noChangeArrowheads="1"/>
          </p:cNvSpPr>
          <p:nvPr>
            <p:ph idx="1"/>
          </p:nvPr>
        </p:nvSpPr>
        <p:spPr>
          <a:xfrm>
            <a:off x="457200" y="1295400"/>
            <a:ext cx="8229600" cy="4343400"/>
          </a:xfrm>
        </p:spPr>
        <p:txBody>
          <a:bodyPr/>
          <a:lstStyle/>
          <a:p>
            <a:pPr>
              <a:buFont typeface="Wingdings" charset="0"/>
              <a:buChar char="§"/>
              <a:defRPr/>
            </a:pPr>
            <a:r>
              <a:rPr lang="en-US" sz="2400" dirty="0"/>
              <a:t>The main purpose is to lower malaria transmission by reducing survival of mosquitoes entering houses or </a:t>
            </a:r>
            <a:br>
              <a:rPr lang="en-US" sz="2400" dirty="0"/>
            </a:br>
            <a:r>
              <a:rPr lang="en-US" sz="2400" dirty="0"/>
              <a:t>sleeping areas.</a:t>
            </a:r>
          </a:p>
          <a:p>
            <a:pPr>
              <a:buFont typeface="Wingdings" charset="0"/>
              <a:buChar char="§"/>
              <a:defRPr/>
            </a:pPr>
            <a:r>
              <a:rPr lang="en-US" sz="2400" dirty="0"/>
              <a:t>IRS is an effective intervention when the following conditions </a:t>
            </a:r>
            <a:br>
              <a:rPr lang="en-US" sz="2400" dirty="0"/>
            </a:br>
            <a:r>
              <a:rPr lang="en-US" sz="2400" dirty="0"/>
              <a:t>are met: </a:t>
            </a:r>
          </a:p>
          <a:p>
            <a:pPr lvl="1">
              <a:buFont typeface="Wingdings" charset="0"/>
              <a:buChar char="§"/>
              <a:defRPr/>
            </a:pPr>
            <a:r>
              <a:rPr lang="en-US" sz="2000" dirty="0"/>
              <a:t>Adequate commitment and social acceptance</a:t>
            </a:r>
          </a:p>
          <a:p>
            <a:pPr lvl="1">
              <a:buFont typeface="Wingdings" charset="0"/>
              <a:buChar char="§"/>
              <a:defRPr/>
            </a:pPr>
            <a:r>
              <a:rPr lang="en-US" sz="2000" dirty="0"/>
              <a:t>Enough health system capacity to deliver quality, well-timed coverage to at least 80% of dwellings</a:t>
            </a:r>
          </a:p>
          <a:p>
            <a:pPr lvl="1">
              <a:buFont typeface="Wingdings" charset="0"/>
              <a:buChar char="§"/>
              <a:defRPr/>
            </a:pPr>
            <a:r>
              <a:rPr lang="en-US" sz="2000" dirty="0"/>
              <a:t>Credible information about local vectors, especially their insecticide susceptibility, as well as indoor versus outdoor feeding and resting behaviors</a:t>
            </a:r>
            <a:endParaRPr lang="en-US" dirty="0"/>
          </a:p>
          <a:p>
            <a:pPr marL="0" indent="0" algn="ctr">
              <a:buFont typeface="Wingdings" charset="0"/>
              <a:buNone/>
              <a:defRPr/>
            </a:pPr>
            <a:r>
              <a:rPr lang="en-US" sz="2000" b="1" dirty="0">
                <a:solidFill>
                  <a:schemeClr val="accent3"/>
                </a:solidFill>
              </a:rPr>
              <a:t>Providers should keep up to date about local IRS programs </a:t>
            </a:r>
            <a:br>
              <a:rPr lang="en-US" sz="2000" b="1" dirty="0">
                <a:solidFill>
                  <a:schemeClr val="accent3"/>
                </a:solidFill>
              </a:rPr>
            </a:br>
            <a:r>
              <a:rPr lang="en-US" sz="2000" b="1" dirty="0">
                <a:solidFill>
                  <a:schemeClr val="accent3"/>
                </a:solidFill>
              </a:rPr>
              <a:t>in their areas and educate clients accordingly.</a:t>
            </a:r>
          </a:p>
        </p:txBody>
      </p:sp>
      <p:sp>
        <p:nvSpPr>
          <p:cNvPr id="146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18469C6-6840-4434-8758-F302CFC5A877}" type="slidenum">
              <a:rPr lang="en-US" altLang="en-US" sz="1200" smtClean="0"/>
              <a:pPr>
                <a:spcBef>
                  <a:spcPct val="0"/>
                </a:spcBef>
                <a:buFontTx/>
                <a:buNone/>
              </a:pPr>
              <a:t>144</a:t>
            </a:fld>
            <a:endParaRPr lang="en-US" altLang="en-US" sz="120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8"/>
          <p:cNvSpPr>
            <a:spLocks noGrp="1" noChangeArrowheads="1"/>
          </p:cNvSpPr>
          <p:nvPr>
            <p:ph type="title"/>
          </p:nvPr>
        </p:nvSpPr>
        <p:spPr/>
        <p:txBody>
          <a:bodyPr/>
          <a:lstStyle/>
          <a:p>
            <a:r>
              <a:rPr lang="en-US" altLang="en-US"/>
              <a:t>More Ways to Prevent Malaria</a:t>
            </a:r>
          </a:p>
        </p:txBody>
      </p:sp>
      <p:sp>
        <p:nvSpPr>
          <p:cNvPr id="147459" name="Rectangle 9"/>
          <p:cNvSpPr>
            <a:spLocks noGrp="1" noChangeArrowheads="1"/>
          </p:cNvSpPr>
          <p:nvPr>
            <p:ph idx="1"/>
          </p:nvPr>
        </p:nvSpPr>
        <p:spPr/>
        <p:txBody>
          <a:bodyPr/>
          <a:lstStyle/>
          <a:p>
            <a:r>
              <a:rPr lang="en-US" altLang="en-US" sz="2000"/>
              <a:t>Cover doors and windows with wire or nylon mesh/nets </a:t>
            </a:r>
            <a:br>
              <a:rPr lang="en-US" altLang="en-US" sz="2000"/>
            </a:br>
            <a:r>
              <a:rPr lang="en-US" altLang="en-US" sz="2000"/>
              <a:t>to prevent mosquitoes from entering the house.</a:t>
            </a:r>
          </a:p>
          <a:p>
            <a:r>
              <a:rPr lang="en-US" altLang="en-US" sz="2000"/>
              <a:t>Avoid going outside after dark. When out in evenings:</a:t>
            </a:r>
          </a:p>
          <a:p>
            <a:pPr lvl="1"/>
            <a:r>
              <a:rPr lang="en-US" altLang="en-US" sz="1800"/>
              <a:t>Wear protective clothing covering arms and legs.</a:t>
            </a:r>
          </a:p>
          <a:p>
            <a:pPr lvl="1"/>
            <a:r>
              <a:rPr lang="en-US" altLang="en-US" sz="1800"/>
              <a:t>Apply chemical mosquito repellent cream on exposed skin surfaces.</a:t>
            </a:r>
          </a:p>
          <a:p>
            <a:pPr lvl="1"/>
            <a:r>
              <a:rPr lang="en-US" altLang="en-US" sz="1800"/>
              <a:t>Use mosquito coils that release smoke. The smoke keeps mosquitoes away or kills them when they fly through it.</a:t>
            </a:r>
          </a:p>
          <a:p>
            <a:r>
              <a:rPr lang="en-US" altLang="en-US" sz="2000"/>
              <a:t>Spray rooms with insecticide before going to bed.</a:t>
            </a:r>
          </a:p>
          <a:p>
            <a:pPr lvl="1"/>
            <a:r>
              <a:rPr lang="en-US" altLang="en-US" sz="1800"/>
              <a:t>This is only effective for a few hours, so spray in combination with other measures, such as screening doors and windows.</a:t>
            </a:r>
          </a:p>
          <a:p>
            <a:r>
              <a:rPr lang="en-US" altLang="en-US" sz="2000"/>
              <a:t>Physically kill mosquitoes indoors by swatting them.</a:t>
            </a:r>
          </a:p>
        </p:txBody>
      </p:sp>
      <p:sp>
        <p:nvSpPr>
          <p:cNvPr id="1474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5CAAAE0-57EE-4D7A-A0D8-9B20E23337E9}" type="slidenum">
              <a:rPr lang="en-US" altLang="en-US" sz="1200" smtClean="0"/>
              <a:pPr>
                <a:spcBef>
                  <a:spcPct val="0"/>
                </a:spcBef>
                <a:buFontTx/>
                <a:buNone/>
              </a:pPr>
              <a:t>145</a:t>
            </a:fld>
            <a:endParaRPr lang="en-US" altLang="en-US" sz="120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8"/>
          <p:cNvSpPr>
            <a:spLocks noGrp="1" noChangeArrowheads="1"/>
          </p:cNvSpPr>
          <p:nvPr>
            <p:ph type="title"/>
          </p:nvPr>
        </p:nvSpPr>
        <p:spPr/>
        <p:txBody>
          <a:bodyPr/>
          <a:lstStyle/>
          <a:p>
            <a:r>
              <a:rPr lang="en-US" altLang="en-US"/>
              <a:t>Summary: Malaria Prevention</a:t>
            </a:r>
          </a:p>
        </p:txBody>
      </p:sp>
      <p:sp>
        <p:nvSpPr>
          <p:cNvPr id="148483" name="Rectangle 9"/>
          <p:cNvSpPr>
            <a:spLocks noGrp="1" noChangeArrowheads="1"/>
          </p:cNvSpPr>
          <p:nvPr>
            <p:ph idx="1"/>
          </p:nvPr>
        </p:nvSpPr>
        <p:spPr/>
        <p:txBody>
          <a:bodyPr/>
          <a:lstStyle/>
          <a:p>
            <a:r>
              <a:rPr lang="en-US" altLang="en-US" sz="2000"/>
              <a:t>There are many ways of preventing bites and reducing mosquito </a:t>
            </a:r>
            <a:br>
              <a:rPr lang="en-US" altLang="en-US" sz="2000"/>
            </a:br>
            <a:r>
              <a:rPr lang="en-US" altLang="en-US" sz="2000"/>
              <a:t>breeding sites.</a:t>
            </a:r>
          </a:p>
          <a:p>
            <a:r>
              <a:rPr lang="en-US" altLang="en-US" sz="2000"/>
              <a:t>Sleep inside ITNs (with edges tucked under mat or bedding). Where available, LLINs are preferable because they last longer and do not </a:t>
            </a:r>
            <a:br>
              <a:rPr lang="en-US" altLang="en-US" sz="2000"/>
            </a:br>
            <a:r>
              <a:rPr lang="en-US" altLang="en-US" sz="2000"/>
              <a:t>require continuous retreatment.</a:t>
            </a:r>
          </a:p>
          <a:p>
            <a:r>
              <a:rPr lang="en-US" altLang="en-US" sz="2000"/>
              <a:t>Use of IPTp-SP prevents parasites from attacking the placenta.</a:t>
            </a:r>
          </a:p>
          <a:p>
            <a:r>
              <a:rPr lang="en-US" altLang="en-US" sz="2000"/>
              <a:t>IPTp-SP helps prevent malaria and reduces the incidence of maternal anemia, spontaneous abortions, preterm birth, stillbirth, and low birthweight.</a:t>
            </a:r>
          </a:p>
          <a:p>
            <a:r>
              <a:rPr lang="en-US" altLang="en-US" sz="2000"/>
              <a:t>IRS programs can be effective in reducing the number of mosquitoes that transmit malaria. They are not a replacement for ITNs and IPTp-SP, but they support and enhance these efforts.</a:t>
            </a:r>
          </a:p>
        </p:txBody>
      </p:sp>
      <p:sp>
        <p:nvSpPr>
          <p:cNvPr id="14848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42302D1-8D75-4903-BCED-0DFAC03B86F6}" type="slidenum">
              <a:rPr lang="en-US" altLang="en-US" sz="1200" smtClean="0"/>
              <a:pPr>
                <a:spcBef>
                  <a:spcPct val="0"/>
                </a:spcBef>
                <a:buFontTx/>
                <a:buNone/>
              </a:pPr>
              <a:t>146</a:t>
            </a:fld>
            <a:endParaRPr lang="en-US" altLang="en-US" sz="120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31"/>
          <p:cNvSpPr>
            <a:spLocks noGrp="1" noChangeArrowheads="1"/>
          </p:cNvSpPr>
          <p:nvPr>
            <p:ph type="body" idx="1"/>
          </p:nvPr>
        </p:nvSpPr>
        <p:spPr>
          <a:xfrm>
            <a:off x="381000" y="2971800"/>
            <a:ext cx="7772400" cy="1500188"/>
          </a:xfrm>
        </p:spPr>
        <p:txBody>
          <a:bodyPr/>
          <a:lstStyle/>
          <a:p>
            <a:pPr eaLnBrk="1" hangingPunct="1"/>
            <a:r>
              <a:rPr lang="en-US" altLang="en-US" sz="2800" dirty="0"/>
              <a:t>Module 4: Diagnosis and Treatment of Malaria</a:t>
            </a:r>
          </a:p>
        </p:txBody>
      </p:sp>
      <p:sp>
        <p:nvSpPr>
          <p:cNvPr id="149507" name="Rectangle 1030"/>
          <p:cNvSpPr>
            <a:spLocks noGrp="1" noChangeArrowheads="1"/>
          </p:cNvSpPr>
          <p:nvPr>
            <p:ph type="ctrTitle"/>
          </p:nvPr>
        </p:nvSpPr>
        <p:spPr/>
        <p:txBody>
          <a:bodyPr/>
          <a:lstStyle/>
          <a:p>
            <a:pPr eaLnBrk="1" hangingPunct="1"/>
            <a:r>
              <a:rPr lang="en-US" altLang="en-US" sz="2800"/>
              <a:t>Prevention and Control of Malaria in Pregnancy</a:t>
            </a:r>
          </a:p>
        </p:txBody>
      </p:sp>
      <p:sp>
        <p:nvSpPr>
          <p:cNvPr id="1495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87D180F-6BD6-4E16-A13B-77DDD77C426C}" type="slidenum">
              <a:rPr lang="en-US" altLang="en-US" sz="1200" smtClean="0"/>
              <a:pPr>
                <a:spcBef>
                  <a:spcPct val="0"/>
                </a:spcBef>
                <a:buFontTx/>
                <a:buNone/>
              </a:pPr>
              <a:t>147</a:t>
            </a:fld>
            <a:endParaRPr lang="en-US" altLang="en-US" sz="120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ChangeArrowheads="1"/>
          </p:cNvSpPr>
          <p:nvPr>
            <p:ph type="title"/>
          </p:nvPr>
        </p:nvSpPr>
        <p:spPr/>
        <p:txBody>
          <a:bodyPr/>
          <a:lstStyle/>
          <a:p>
            <a:r>
              <a:rPr lang="en-US" altLang="en-US" dirty="0"/>
              <a:t>Malaria Diagnosis and Treatment: Module 4 Objectives</a:t>
            </a:r>
          </a:p>
        </p:txBody>
      </p:sp>
      <p:sp>
        <p:nvSpPr>
          <p:cNvPr id="150531" name="Rectangle 5"/>
          <p:cNvSpPr>
            <a:spLocks noGrp="1" noChangeArrowheads="1"/>
          </p:cNvSpPr>
          <p:nvPr>
            <p:ph idx="1"/>
          </p:nvPr>
        </p:nvSpPr>
        <p:spPr/>
        <p:txBody>
          <a:bodyPr/>
          <a:lstStyle/>
          <a:p>
            <a:r>
              <a:rPr lang="en-GB" altLang="en-US" sz="2000"/>
              <a:t>Explain why self-diagnosis and treatment may lead to treatment failure </a:t>
            </a:r>
            <a:br>
              <a:rPr lang="en-GB" altLang="en-US" sz="2000"/>
            </a:br>
            <a:r>
              <a:rPr lang="en-GB" altLang="en-US" sz="2000"/>
              <a:t>or recurring infection.</a:t>
            </a:r>
            <a:endParaRPr lang="en-US" altLang="en-US" sz="2000"/>
          </a:p>
          <a:p>
            <a:r>
              <a:rPr lang="en-GB" altLang="en-US" sz="2000"/>
              <a:t>Describe the types of diagnostic tests available for malaria and their advantages and disadvantages.</a:t>
            </a:r>
            <a:endParaRPr lang="en-US" altLang="en-US" sz="2000"/>
          </a:p>
          <a:p>
            <a:r>
              <a:rPr lang="en-GB" altLang="en-US" sz="2000"/>
              <a:t>Identify other causes of fever during pregnancy.</a:t>
            </a:r>
            <a:endParaRPr lang="en-US" altLang="en-US" sz="2000"/>
          </a:p>
          <a:p>
            <a:r>
              <a:rPr lang="en-GB" altLang="en-US" sz="2000"/>
              <a:t>List the signs and symptoms of uncomplicated and severe MIP.</a:t>
            </a:r>
            <a:endParaRPr lang="en-US" altLang="en-US" sz="2000"/>
          </a:p>
          <a:p>
            <a:r>
              <a:rPr lang="en-GB" altLang="en-US" sz="2000"/>
              <a:t>Describe the treatment for uncomplicated MIP.</a:t>
            </a:r>
            <a:endParaRPr lang="en-US" altLang="en-US" sz="2000"/>
          </a:p>
          <a:p>
            <a:r>
              <a:rPr lang="en-GB" altLang="en-US" sz="2000"/>
              <a:t>Explain the steps to appropriately refer a pregnant woman who has </a:t>
            </a:r>
            <a:br>
              <a:rPr lang="en-GB" altLang="en-US" sz="2000"/>
            </a:br>
            <a:r>
              <a:rPr lang="en-GB" altLang="en-US" sz="2000"/>
              <a:t>severe malaria.</a:t>
            </a:r>
            <a:endParaRPr lang="en-US" altLang="en-US" sz="2000"/>
          </a:p>
        </p:txBody>
      </p:sp>
      <p:sp>
        <p:nvSpPr>
          <p:cNvPr id="15053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01226190-FB06-4978-A633-7519C816755D}" type="slidenum">
              <a:rPr lang="en-US" altLang="en-US" sz="1200" smtClean="0"/>
              <a:pPr>
                <a:spcBef>
                  <a:spcPct val="0"/>
                </a:spcBef>
                <a:buFontTx/>
                <a:buNone/>
              </a:pPr>
              <a:t>148</a:t>
            </a:fld>
            <a:endParaRPr lang="en-US" altLang="en-US" sz="120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title"/>
          </p:nvPr>
        </p:nvSpPr>
        <p:spPr/>
        <p:txBody>
          <a:bodyPr/>
          <a:lstStyle/>
          <a:p>
            <a:r>
              <a:rPr lang="en-US" altLang="en-US"/>
              <a:t>Malaria Diagnosis</a:t>
            </a:r>
          </a:p>
        </p:txBody>
      </p:sp>
      <p:sp>
        <p:nvSpPr>
          <p:cNvPr id="151555" name="Rectangle 7"/>
          <p:cNvSpPr>
            <a:spLocks noGrp="1" noChangeArrowheads="1"/>
          </p:cNvSpPr>
          <p:nvPr>
            <p:ph idx="1"/>
          </p:nvPr>
        </p:nvSpPr>
        <p:spPr/>
        <p:txBody>
          <a:bodyPr/>
          <a:lstStyle/>
          <a:p>
            <a:r>
              <a:rPr lang="en-GB" altLang="en-US"/>
              <a:t>Usually based on the patient’s signs and symptoms, clinical history, physical examination, and laboratory confirmation of the malaria parasite, if available</a:t>
            </a:r>
          </a:p>
          <a:p>
            <a:r>
              <a:rPr lang="en-GB" altLang="en-US"/>
              <a:t>Prompt and accurate diagnosis leads to:</a:t>
            </a:r>
          </a:p>
          <a:p>
            <a:pPr lvl="1"/>
            <a:r>
              <a:rPr lang="en-GB" altLang="en-US"/>
              <a:t>Improved differential diagnosis of febrile illness</a:t>
            </a:r>
          </a:p>
          <a:p>
            <a:pPr lvl="1"/>
            <a:r>
              <a:rPr lang="en-GB" altLang="en-US"/>
              <a:t>Improved management of nonmalarial illness </a:t>
            </a:r>
          </a:p>
          <a:p>
            <a:pPr lvl="1"/>
            <a:r>
              <a:rPr lang="en-GB" altLang="en-US"/>
              <a:t>Effective case management of malaria</a:t>
            </a:r>
            <a:endParaRPr lang="en-US" altLang="en-US"/>
          </a:p>
        </p:txBody>
      </p:sp>
      <p:sp>
        <p:nvSpPr>
          <p:cNvPr id="15155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5F11E1A-1F93-4FCB-A2E8-490E38EF6E1D}" type="slidenum">
              <a:rPr lang="en-US" altLang="en-US" sz="1200" smtClean="0"/>
              <a:pPr>
                <a:spcBef>
                  <a:spcPct val="0"/>
                </a:spcBef>
                <a:buFontTx/>
                <a:buNone/>
              </a:pPr>
              <a:t>149</a:t>
            </a:fld>
            <a:endParaRPr lang="en-US" altLang="en-US"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wbrieger\Pictures\AFRICA\West\Ghana\Ghana09_02\Clinics\DSCN378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9275" y="1447800"/>
            <a:ext cx="5505450" cy="4124325"/>
          </a:xfrm>
        </p:spPr>
      </p:pic>
      <p:sp>
        <p:nvSpPr>
          <p:cNvPr id="26627" name="TextBox 1"/>
          <p:cNvSpPr txBox="1">
            <a:spLocks noChangeArrowheads="1"/>
          </p:cNvSpPr>
          <p:nvPr/>
        </p:nvSpPr>
        <p:spPr bwMode="auto">
          <a:xfrm>
            <a:off x="1819275" y="5572125"/>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dirty="0">
                <a:solidFill>
                  <a:schemeClr val="bg2"/>
                </a:solidFill>
                <a:cs typeface="Arial" panose="020B0604020202020204" pitchFamily="34" charset="0"/>
              </a:rPr>
              <a:t>Antenatal care: Ghana</a:t>
            </a:r>
          </a:p>
          <a:p>
            <a:pPr>
              <a:spcBef>
                <a:spcPct val="0"/>
              </a:spcBef>
              <a:buFontTx/>
              <a:buNone/>
            </a:pPr>
            <a:r>
              <a:rPr lang="en-US" altLang="en-US" sz="1200" b="0" i="1" dirty="0">
                <a:solidFill>
                  <a:schemeClr val="bg2"/>
                </a:solidFill>
                <a:cs typeface="Arial" panose="020B0604020202020204" pitchFamily="34" charset="0"/>
              </a:rPr>
              <a:t>Photo by: William </a:t>
            </a:r>
            <a:r>
              <a:rPr lang="en-US" altLang="en-US" sz="1200" b="0" i="1" dirty="0" err="1">
                <a:solidFill>
                  <a:schemeClr val="bg2"/>
                </a:solidFill>
                <a:cs typeface="Arial" panose="020B0604020202020204" pitchFamily="34" charset="0"/>
              </a:rPr>
              <a:t>Brieger</a:t>
            </a:r>
            <a:r>
              <a:rPr lang="en-US" altLang="en-US" sz="1200" b="0" i="1" dirty="0">
                <a:solidFill>
                  <a:schemeClr val="bg2"/>
                </a:solidFill>
                <a:cs typeface="Arial" panose="020B0604020202020204" pitchFamily="34" charset="0"/>
              </a:rPr>
              <a:t>/</a:t>
            </a:r>
            <a:r>
              <a:rPr lang="en-US" altLang="en-US" sz="1200" b="0" i="1" dirty="0" err="1">
                <a:solidFill>
                  <a:schemeClr val="bg2"/>
                </a:solidFill>
                <a:cs typeface="Arial" panose="020B0604020202020204" pitchFamily="34" charset="0"/>
              </a:rPr>
              <a:t>Jhpiego</a:t>
            </a:r>
            <a:endParaRPr lang="en-US" altLang="en-US" sz="1200" b="0" i="1" dirty="0">
              <a:solidFill>
                <a:schemeClr val="bg2"/>
              </a:solidFill>
              <a:cs typeface="Arial" panose="020B0604020202020204" pitchFamily="34" charset="0"/>
            </a:endParaRPr>
          </a:p>
        </p:txBody>
      </p:sp>
      <p:sp>
        <p:nvSpPr>
          <p:cNvPr id="2662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B159032-9098-41FD-B1E0-E0B0BC8D4AAC}" type="slidenum">
              <a:rPr lang="en-US" altLang="en-US" sz="1200" smtClean="0"/>
              <a:pPr>
                <a:spcBef>
                  <a:spcPct val="0"/>
                </a:spcBef>
                <a:buFontTx/>
                <a:buNone/>
              </a:pPr>
              <a:t>15</a:t>
            </a:fld>
            <a:endParaRPr lang="en-US" altLang="en-US" sz="1200"/>
          </a:p>
        </p:txBody>
      </p:sp>
      <p:sp>
        <p:nvSpPr>
          <p:cNvPr id="26629" name="Title 1"/>
          <p:cNvSpPr>
            <a:spLocks noGrp="1"/>
          </p:cNvSpPr>
          <p:nvPr>
            <p:ph type="title"/>
          </p:nvPr>
        </p:nvSpPr>
        <p:spPr/>
        <p:txBody>
          <a:bodyPr/>
          <a:lstStyle/>
          <a:p>
            <a:r>
              <a:rPr lang="en-US" altLang="en-US" dirty="0"/>
              <a:t>Group Education in ANC Clinic in Ghana</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title"/>
          </p:nvPr>
        </p:nvSpPr>
        <p:spPr/>
        <p:txBody>
          <a:bodyPr/>
          <a:lstStyle/>
          <a:p>
            <a:r>
              <a:rPr lang="en-US" altLang="en-US"/>
              <a:t>Self-Diagnosis</a:t>
            </a:r>
          </a:p>
        </p:txBody>
      </p:sp>
      <p:sp>
        <p:nvSpPr>
          <p:cNvPr id="152579" name="Rectangle 7"/>
          <p:cNvSpPr>
            <a:spLocks noGrp="1" noChangeArrowheads="1"/>
          </p:cNvSpPr>
          <p:nvPr>
            <p:ph idx="1"/>
          </p:nvPr>
        </p:nvSpPr>
        <p:spPr/>
        <p:txBody>
          <a:bodyPr/>
          <a:lstStyle/>
          <a:p>
            <a:r>
              <a:rPr lang="en-GB" altLang="en-US" dirty="0"/>
              <a:t>Clients who experience symptoms often rely on </a:t>
            </a:r>
            <a:br>
              <a:rPr lang="en-GB" altLang="en-US" dirty="0"/>
            </a:br>
            <a:r>
              <a:rPr lang="en-GB" altLang="en-US" dirty="0"/>
              <a:t>self-diagnosis and treatment.</a:t>
            </a:r>
          </a:p>
          <a:p>
            <a:r>
              <a:rPr lang="en-GB" altLang="en-US" dirty="0"/>
              <a:t>Because symptoms are similar to those of several other common ailments, misdiagnosis is possible.</a:t>
            </a:r>
          </a:p>
          <a:p>
            <a:r>
              <a:rPr lang="en-GB" altLang="en-US" dirty="0"/>
              <a:t>Prevalence of asymptomatic infections makes </a:t>
            </a:r>
            <a:br>
              <a:rPr lang="en-GB" altLang="en-US" dirty="0"/>
            </a:br>
            <a:r>
              <a:rPr lang="en-GB" altLang="en-US" dirty="0"/>
              <a:t>self-diagnosis even more complex. </a:t>
            </a:r>
          </a:p>
          <a:p>
            <a:r>
              <a:rPr lang="en-GB" altLang="en-US" dirty="0"/>
              <a:t>Clients might take the wrong medicines, or might take the right medicines but not in the proper dosage or </a:t>
            </a:r>
            <a:br>
              <a:rPr lang="en-GB" altLang="en-US" dirty="0"/>
            </a:br>
            <a:r>
              <a:rPr lang="en-GB" altLang="en-US" dirty="0"/>
              <a:t>for the recommended duration.</a:t>
            </a:r>
            <a:r>
              <a:rPr lang="en-US" altLang="en-US" dirty="0"/>
              <a:t> </a:t>
            </a:r>
          </a:p>
        </p:txBody>
      </p:sp>
      <p:sp>
        <p:nvSpPr>
          <p:cNvPr id="15258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7293426-6BBD-443C-848F-E9B89280D88C}" type="slidenum">
              <a:rPr lang="en-US" altLang="en-US" sz="1200" smtClean="0"/>
              <a:pPr>
                <a:spcBef>
                  <a:spcPct val="0"/>
                </a:spcBef>
                <a:buFontTx/>
                <a:buNone/>
              </a:pPr>
              <a:t>150</a:t>
            </a:fld>
            <a:endParaRPr lang="en-US" altLang="en-US" sz="120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title"/>
          </p:nvPr>
        </p:nvSpPr>
        <p:spPr/>
        <p:txBody>
          <a:bodyPr/>
          <a:lstStyle/>
          <a:p>
            <a:r>
              <a:rPr lang="en-US" altLang="en-US"/>
              <a:t>Self-Diagnosis and Treatment</a:t>
            </a:r>
          </a:p>
        </p:txBody>
      </p:sp>
      <p:sp>
        <p:nvSpPr>
          <p:cNvPr id="132099" name="Rectangle 7"/>
          <p:cNvSpPr>
            <a:spLocks noGrp="1" noChangeArrowheads="1"/>
          </p:cNvSpPr>
          <p:nvPr>
            <p:ph idx="1"/>
          </p:nvPr>
        </p:nvSpPr>
        <p:spPr/>
        <p:txBody>
          <a:bodyPr/>
          <a:lstStyle/>
          <a:p>
            <a:pPr>
              <a:buFont typeface="Wingdings" charset="0"/>
              <a:buChar char="§"/>
              <a:defRPr/>
            </a:pPr>
            <a:r>
              <a:rPr lang="en-US" sz="2000" dirty="0"/>
              <a:t>If a client has self-treated and presents with malaria symptoms, or she reports that symptoms have worsened or recurred, it is possible that she:</a:t>
            </a:r>
          </a:p>
          <a:p>
            <a:pPr lvl="1">
              <a:buFont typeface="Wingdings" charset="0"/>
              <a:buChar char="§"/>
              <a:defRPr/>
            </a:pPr>
            <a:r>
              <a:rPr lang="en-US" sz="1800" dirty="0"/>
              <a:t>Has self-treated with the wrong drug or dosage.</a:t>
            </a:r>
          </a:p>
          <a:p>
            <a:pPr lvl="1">
              <a:buFont typeface="Wingdings" charset="0"/>
              <a:buChar char="§"/>
              <a:defRPr/>
            </a:pPr>
            <a:r>
              <a:rPr lang="en-US" sz="1800" dirty="0"/>
              <a:t>Has not completed the treatment.</a:t>
            </a:r>
          </a:p>
          <a:p>
            <a:pPr lvl="1">
              <a:buFont typeface="Wingdings" charset="0"/>
              <a:buChar char="§"/>
              <a:defRPr/>
            </a:pPr>
            <a:r>
              <a:rPr lang="en-US" sz="1800" dirty="0"/>
              <a:t>Has been given incorrect treatment instructions (or did not understand instructions).</a:t>
            </a:r>
          </a:p>
          <a:p>
            <a:pPr lvl="1">
              <a:buFont typeface="Wingdings" charset="0"/>
              <a:buChar char="§"/>
              <a:defRPr/>
            </a:pPr>
            <a:r>
              <a:rPr lang="en-US" sz="1800" dirty="0"/>
              <a:t>Has received a poor-quality or counterfeit drug (this can happen even at health facilities).</a:t>
            </a:r>
          </a:p>
          <a:p>
            <a:pPr lvl="1">
              <a:buFont typeface="Wingdings" charset="0"/>
              <a:buChar char="§"/>
              <a:defRPr/>
            </a:pPr>
            <a:r>
              <a:rPr lang="en-GB" sz="1800" dirty="0"/>
              <a:t>Does not have malaria.</a:t>
            </a:r>
          </a:p>
          <a:p>
            <a:pPr marL="0" lvl="1" indent="0" algn="ctr">
              <a:buFont typeface="Wingdings" charset="0"/>
              <a:buNone/>
              <a:defRPr/>
            </a:pPr>
            <a:r>
              <a:rPr lang="en-US" sz="1800" b="1" dirty="0">
                <a:solidFill>
                  <a:schemeClr val="accent3"/>
                </a:solidFill>
              </a:rPr>
              <a:t>Often, clients can purchase drugs—without a prescription </a:t>
            </a:r>
            <a:br>
              <a:rPr lang="en-US" sz="1800" b="1" dirty="0">
                <a:solidFill>
                  <a:schemeClr val="accent3"/>
                </a:solidFill>
              </a:rPr>
            </a:br>
            <a:r>
              <a:rPr lang="en-US" sz="1800" b="1" dirty="0">
                <a:solidFill>
                  <a:schemeClr val="accent3"/>
                </a:solidFill>
              </a:rPr>
              <a:t>or verification of diagnosis—at pharmacies, local shops, </a:t>
            </a:r>
            <a:br>
              <a:rPr lang="en-US" sz="1800" b="1" dirty="0">
                <a:solidFill>
                  <a:schemeClr val="accent3"/>
                </a:solidFill>
              </a:rPr>
            </a:br>
            <a:r>
              <a:rPr lang="en-US" sz="1800" b="1" dirty="0">
                <a:solidFill>
                  <a:schemeClr val="accent3"/>
                </a:solidFill>
              </a:rPr>
              <a:t>roadside kiosks, and other easily accessible locations.</a:t>
            </a:r>
          </a:p>
          <a:p>
            <a:pPr lvl="1">
              <a:buFont typeface="Wingdings" charset="0"/>
              <a:buChar char="§"/>
              <a:defRPr/>
            </a:pPr>
            <a:endParaRPr lang="en-US" sz="2000" dirty="0"/>
          </a:p>
        </p:txBody>
      </p:sp>
      <p:sp>
        <p:nvSpPr>
          <p:cNvPr id="15360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D7E8977-F100-48B5-99E8-51158B790F0E}" type="slidenum">
              <a:rPr lang="en-US" altLang="en-US" sz="1200" smtClean="0"/>
              <a:pPr>
                <a:spcBef>
                  <a:spcPct val="0"/>
                </a:spcBef>
                <a:buFontTx/>
                <a:buNone/>
              </a:pPr>
              <a:t>151</a:t>
            </a:fld>
            <a:endParaRPr lang="en-US" altLang="en-US" sz="120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type="body" idx="1"/>
          </p:nvPr>
        </p:nvSpPr>
        <p:spPr>
          <a:xfrm>
            <a:off x="457200" y="2971800"/>
            <a:ext cx="7772400" cy="1500188"/>
          </a:xfrm>
        </p:spPr>
        <p:txBody>
          <a:bodyPr/>
          <a:lstStyle/>
          <a:p>
            <a:r>
              <a:rPr lang="en-US" altLang="en-US" dirty="0"/>
              <a:t>Diagnostic Tools and Testing</a:t>
            </a:r>
          </a:p>
        </p:txBody>
      </p:sp>
      <p:sp>
        <p:nvSpPr>
          <p:cNvPr id="154627" name="Title 1"/>
          <p:cNvSpPr>
            <a:spLocks noGrp="1"/>
          </p:cNvSpPr>
          <p:nvPr>
            <p:ph type="ctrTitle"/>
          </p:nvPr>
        </p:nvSpPr>
        <p:spPr>
          <a:xfrm>
            <a:off x="457200" y="206375"/>
            <a:ext cx="7772400" cy="1470025"/>
          </a:xfrm>
        </p:spPr>
        <p:txBody>
          <a:bodyPr/>
          <a:lstStyle/>
          <a:p>
            <a:r>
              <a:rPr lang="en-US" altLang="en-US" dirty="0"/>
              <a:t>Module Section 4.1</a:t>
            </a:r>
          </a:p>
        </p:txBody>
      </p:sp>
      <p:sp>
        <p:nvSpPr>
          <p:cNvPr id="15462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AC761C2-6550-4801-B350-DEFA25097870}" type="slidenum">
              <a:rPr lang="en-US" altLang="en-US" sz="1200" smtClean="0"/>
              <a:pPr>
                <a:spcBef>
                  <a:spcPct val="0"/>
                </a:spcBef>
                <a:buFontTx/>
                <a:buNone/>
              </a:pPr>
              <a:t>152</a:t>
            </a:fld>
            <a:endParaRPr lang="en-US" altLang="en-US" sz="120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title"/>
          </p:nvPr>
        </p:nvSpPr>
        <p:spPr/>
        <p:txBody>
          <a:bodyPr/>
          <a:lstStyle/>
          <a:p>
            <a:r>
              <a:rPr lang="en-US" altLang="en-US"/>
              <a:t>Diagnostic Testing: Advantages</a:t>
            </a:r>
          </a:p>
        </p:txBody>
      </p:sp>
      <p:sp>
        <p:nvSpPr>
          <p:cNvPr id="155651" name="Rectangle 5"/>
          <p:cNvSpPr>
            <a:spLocks noGrp="1" noChangeArrowheads="1"/>
          </p:cNvSpPr>
          <p:nvPr>
            <p:ph idx="1"/>
          </p:nvPr>
        </p:nvSpPr>
        <p:spPr/>
        <p:txBody>
          <a:bodyPr/>
          <a:lstStyle/>
          <a:p>
            <a:r>
              <a:rPr lang="en-GB" altLang="en-US" dirty="0"/>
              <a:t>Parasitological diagnosis has several major advantages, including:</a:t>
            </a:r>
          </a:p>
          <a:p>
            <a:pPr lvl="1"/>
            <a:r>
              <a:rPr lang="en-GB" altLang="en-US" dirty="0"/>
              <a:t>Prevention of wastage of drugs through unnecessary treatment, resulting in cost savings</a:t>
            </a:r>
          </a:p>
          <a:p>
            <a:pPr lvl="1"/>
            <a:r>
              <a:rPr lang="en-GB" altLang="en-US" dirty="0"/>
              <a:t>Improvement of care in parasite-positive patients due to greater certainty of malaria diagnosis</a:t>
            </a:r>
          </a:p>
          <a:p>
            <a:pPr lvl="1"/>
            <a:r>
              <a:rPr lang="en-GB" altLang="en-US" dirty="0"/>
              <a:t>Prevention of unnecessary exposure to malaria drugs</a:t>
            </a:r>
          </a:p>
          <a:p>
            <a:pPr lvl="1"/>
            <a:r>
              <a:rPr lang="en-GB" altLang="en-US" dirty="0"/>
              <a:t>Confirmation of treatment failure</a:t>
            </a:r>
            <a:endParaRPr lang="en-US" altLang="en-US" dirty="0"/>
          </a:p>
        </p:txBody>
      </p:sp>
      <p:sp>
        <p:nvSpPr>
          <p:cNvPr id="15565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5EA3B3F-0298-4B4A-A875-A1192C09F459}" type="slidenum">
              <a:rPr lang="en-US" altLang="en-US" sz="1200" smtClean="0"/>
              <a:pPr>
                <a:spcBef>
                  <a:spcPct val="0"/>
                </a:spcBef>
                <a:buFontTx/>
                <a:buNone/>
              </a:pPr>
              <a:t>153</a:t>
            </a:fld>
            <a:endParaRPr lang="en-US" altLang="en-US" sz="120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title"/>
          </p:nvPr>
        </p:nvSpPr>
        <p:spPr/>
        <p:txBody>
          <a:bodyPr/>
          <a:lstStyle/>
          <a:p>
            <a:r>
              <a:rPr lang="en-US" altLang="en-US"/>
              <a:t>Methods: Diagnostic Testing</a:t>
            </a:r>
          </a:p>
        </p:txBody>
      </p:sp>
      <p:sp>
        <p:nvSpPr>
          <p:cNvPr id="135171" name="Rectangle 7"/>
          <p:cNvSpPr>
            <a:spLocks noGrp="1" noChangeArrowheads="1"/>
          </p:cNvSpPr>
          <p:nvPr>
            <p:ph idx="1"/>
          </p:nvPr>
        </p:nvSpPr>
        <p:spPr/>
        <p:txBody>
          <a:bodyPr/>
          <a:lstStyle/>
          <a:p>
            <a:pPr>
              <a:buFont typeface="Wingdings" charset="0"/>
              <a:buChar char="§"/>
              <a:defRPr/>
            </a:pPr>
            <a:r>
              <a:rPr lang="en-GB" dirty="0"/>
              <a:t>The two methods of diagnostic testing for malaria are light microscopy and rapid diagnostic testing. </a:t>
            </a:r>
          </a:p>
          <a:p>
            <a:pPr>
              <a:buFont typeface="Wingdings" charset="0"/>
              <a:buChar char="§"/>
              <a:defRPr/>
            </a:pPr>
            <a:r>
              <a:rPr lang="en-GB" dirty="0"/>
              <a:t>After a woman presents with malaria symptoms and is tested, results should be available within a short time </a:t>
            </a:r>
            <a:br>
              <a:rPr lang="en-GB" dirty="0"/>
            </a:br>
            <a:r>
              <a:rPr lang="en-GB" dirty="0"/>
              <a:t>(less than 2 hours).</a:t>
            </a:r>
          </a:p>
          <a:p>
            <a:pPr>
              <a:buFont typeface="Wingdings" charset="0"/>
              <a:buChar char="§"/>
              <a:defRPr/>
            </a:pPr>
            <a:r>
              <a:rPr lang="en-GB" dirty="0"/>
              <a:t>If diagnostic testing is not possible, women must be treated on the basis of clinical diagnosis, but every effort should be made to conduct confirmatory testing.</a:t>
            </a:r>
          </a:p>
          <a:p>
            <a:pPr marL="0" indent="0">
              <a:buFont typeface="Wingdings" charset="0"/>
              <a:buNone/>
              <a:defRPr/>
            </a:pPr>
            <a:endParaRPr lang="en-GB" sz="1400" dirty="0"/>
          </a:p>
          <a:p>
            <a:pPr marL="0" indent="0">
              <a:buFont typeface="Wingdings" charset="0"/>
              <a:buNone/>
              <a:defRPr/>
            </a:pPr>
            <a:r>
              <a:rPr lang="en-GB" sz="1400" dirty="0"/>
              <a:t>Source:  WHO 2015d</a:t>
            </a:r>
            <a:endParaRPr lang="en-US" sz="1400" dirty="0"/>
          </a:p>
        </p:txBody>
      </p:sp>
      <p:sp>
        <p:nvSpPr>
          <p:cNvPr id="15667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07A9969-CDBF-419D-9054-158B78314160}" type="slidenum">
              <a:rPr lang="en-US" altLang="en-US" sz="1200" smtClean="0"/>
              <a:pPr>
                <a:spcBef>
                  <a:spcPct val="0"/>
                </a:spcBef>
                <a:buFontTx/>
                <a:buNone/>
              </a:pPr>
              <a:t>154</a:t>
            </a:fld>
            <a:endParaRPr lang="en-US" altLang="en-US" sz="120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title"/>
          </p:nvPr>
        </p:nvSpPr>
        <p:spPr/>
        <p:txBody>
          <a:bodyPr/>
          <a:lstStyle/>
          <a:p>
            <a:r>
              <a:rPr lang="en-US" altLang="en-US"/>
              <a:t>Diagnostic Testing: Microscopy</a:t>
            </a:r>
          </a:p>
        </p:txBody>
      </p:sp>
      <p:sp>
        <p:nvSpPr>
          <p:cNvPr id="136195" name="Rectangle 6"/>
          <p:cNvSpPr>
            <a:spLocks noGrp="1" noChangeArrowheads="1"/>
          </p:cNvSpPr>
          <p:nvPr>
            <p:ph idx="1"/>
          </p:nvPr>
        </p:nvSpPr>
        <p:spPr/>
        <p:txBody>
          <a:bodyPr/>
          <a:lstStyle/>
          <a:p>
            <a:pPr marL="0" indent="0">
              <a:buFont typeface="Wingdings" charset="0"/>
              <a:buNone/>
              <a:defRPr/>
            </a:pPr>
            <a:r>
              <a:rPr lang="en-GB" dirty="0"/>
              <a:t>Microscopic examination: </a:t>
            </a:r>
          </a:p>
          <a:p>
            <a:pPr>
              <a:buFont typeface="Wingdings" charset="0"/>
              <a:buChar char="§"/>
              <a:defRPr/>
            </a:pPr>
            <a:r>
              <a:rPr lang="en-GB" dirty="0"/>
              <a:t>Remains the “g</a:t>
            </a:r>
            <a:r>
              <a:rPr lang="en-GB" altLang="ja-JP" dirty="0"/>
              <a:t>old standard</a:t>
            </a:r>
            <a:r>
              <a:rPr lang="en-GB" dirty="0"/>
              <a:t>”</a:t>
            </a:r>
            <a:r>
              <a:rPr lang="en-GB" altLang="ja-JP" dirty="0"/>
              <a:t> for laboratory confirmation of malaria.</a:t>
            </a:r>
            <a:endParaRPr lang="en-US" altLang="ja-JP" dirty="0"/>
          </a:p>
          <a:p>
            <a:pPr>
              <a:buFont typeface="Wingdings" charset="0"/>
              <a:buChar char="§"/>
              <a:defRPr/>
            </a:pPr>
            <a:r>
              <a:rPr lang="en-GB" dirty="0"/>
              <a:t>Involves examination of the client’s blood, spread out as a thick or thin blood smear on a microscopic slide. </a:t>
            </a:r>
          </a:p>
          <a:p>
            <a:pPr>
              <a:buFont typeface="Wingdings" charset="0"/>
              <a:buChar char="§"/>
              <a:defRPr/>
            </a:pPr>
            <a:r>
              <a:rPr lang="en-GB" dirty="0"/>
              <a:t>Confirms the presence of malaria parasites and therefore the diagnosis of malaria.</a:t>
            </a:r>
          </a:p>
          <a:p>
            <a:pPr>
              <a:buFont typeface="Wingdings" charset="0"/>
              <a:buChar char="§"/>
              <a:defRPr/>
            </a:pPr>
            <a:r>
              <a:rPr lang="en-GB" dirty="0"/>
              <a:t>Is also useful when a client has vague symptoms.</a:t>
            </a:r>
            <a:endParaRPr lang="en-US" dirty="0"/>
          </a:p>
        </p:txBody>
      </p:sp>
      <p:sp>
        <p:nvSpPr>
          <p:cNvPr id="15770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7DA3AB4-EFBE-468E-81D2-FD354355157C}" type="slidenum">
              <a:rPr lang="en-US" altLang="en-US" sz="1200" smtClean="0"/>
              <a:pPr>
                <a:spcBef>
                  <a:spcPct val="0"/>
                </a:spcBef>
                <a:buFontTx/>
                <a:buNone/>
              </a:pPr>
              <a:t>155</a:t>
            </a:fld>
            <a:endParaRPr lang="en-US" altLang="en-US" sz="120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title"/>
          </p:nvPr>
        </p:nvSpPr>
        <p:spPr/>
        <p:txBody>
          <a:bodyPr/>
          <a:lstStyle/>
          <a:p>
            <a:r>
              <a:rPr lang="en-US" altLang="en-US"/>
              <a:t>Thin Film</a:t>
            </a:r>
          </a:p>
        </p:txBody>
      </p:sp>
      <p:sp>
        <p:nvSpPr>
          <p:cNvPr id="158723" name="Rectangle 7"/>
          <p:cNvSpPr>
            <a:spLocks noGrp="1" noChangeArrowheads="1"/>
          </p:cNvSpPr>
          <p:nvPr>
            <p:ph idx="1"/>
          </p:nvPr>
        </p:nvSpPr>
        <p:spPr/>
        <p:txBody>
          <a:bodyPr/>
          <a:lstStyle/>
          <a:p>
            <a:r>
              <a:rPr lang="en-GB" altLang="en-US" dirty="0"/>
              <a:t>Is often preferred for routine examination of parasites.</a:t>
            </a:r>
          </a:p>
          <a:p>
            <a:r>
              <a:rPr lang="en-GB" altLang="en-US" dirty="0"/>
              <a:t>Makes organisms easier to see so the type of parasite can be identified.</a:t>
            </a:r>
          </a:p>
          <a:p>
            <a:r>
              <a:rPr lang="en-GB" altLang="en-US" dirty="0"/>
              <a:t>Is inadequate for detecting low parasite density.</a:t>
            </a:r>
          </a:p>
        </p:txBody>
      </p:sp>
      <p:pic>
        <p:nvPicPr>
          <p:cNvPr id="158724" name="Picture 5" descr="HIL Image 590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4675" y="3657600"/>
            <a:ext cx="295290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TextBox 3"/>
          <p:cNvSpPr txBox="1">
            <a:spLocks noChangeArrowheads="1"/>
          </p:cNvSpPr>
          <p:nvPr/>
        </p:nvSpPr>
        <p:spPr bwMode="auto">
          <a:xfrm>
            <a:off x="3732213" y="4022725"/>
            <a:ext cx="4953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400" dirty="0">
                <a:solidFill>
                  <a:srgbClr val="718C3F"/>
                </a:solidFill>
                <a:cs typeface="Arial" panose="020B0604020202020204" pitchFamily="34" charset="0"/>
              </a:rPr>
              <a:t>This Giemsa-stained slide depicts an example of properly prepared thick and thin film blood </a:t>
            </a:r>
            <a:br>
              <a:rPr lang="en-US" altLang="en-US" sz="1400" dirty="0">
                <a:solidFill>
                  <a:srgbClr val="718C3F"/>
                </a:solidFill>
                <a:cs typeface="Arial" panose="020B0604020202020204" pitchFamily="34" charset="0"/>
              </a:rPr>
            </a:br>
            <a:r>
              <a:rPr lang="en-US" altLang="en-US" sz="1400" dirty="0">
                <a:solidFill>
                  <a:srgbClr val="718C3F"/>
                </a:solidFill>
                <a:cs typeface="Arial" panose="020B0604020202020204" pitchFamily="34" charset="0"/>
              </a:rPr>
              <a:t>smears to be examined. </a:t>
            </a:r>
          </a:p>
          <a:p>
            <a:pPr>
              <a:spcBef>
                <a:spcPct val="0"/>
              </a:spcBef>
              <a:buFontTx/>
              <a:buNone/>
            </a:pPr>
            <a:endParaRPr lang="en-US" altLang="en-US" sz="1400" dirty="0">
              <a:solidFill>
                <a:srgbClr val="718C3F"/>
              </a:solidFill>
              <a:cs typeface="Arial" panose="020B0604020202020204" pitchFamily="34" charset="0"/>
            </a:endParaRPr>
          </a:p>
          <a:p>
            <a:pPr>
              <a:spcBef>
                <a:spcPct val="0"/>
              </a:spcBef>
              <a:buFontTx/>
              <a:buNone/>
            </a:pPr>
            <a:r>
              <a:rPr lang="en-US" altLang="en-US" sz="1400" b="0" dirty="0">
                <a:solidFill>
                  <a:srgbClr val="000000"/>
                </a:solidFill>
                <a:cs typeface="Arial" panose="020B0604020202020204" pitchFamily="34" charset="0"/>
              </a:rPr>
              <a:t>Source: Courtesy of CDC Public Health Image Library: http://phil.cdc.gov/phil/home.asp </a:t>
            </a:r>
          </a:p>
        </p:txBody>
      </p:sp>
      <p:sp>
        <p:nvSpPr>
          <p:cNvPr id="1587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2AEAA25-29B5-4EF4-9377-6517FEC68DA1}" type="slidenum">
              <a:rPr lang="en-US" altLang="en-US" sz="1200" smtClean="0"/>
              <a:pPr>
                <a:spcBef>
                  <a:spcPct val="0"/>
                </a:spcBef>
                <a:buFontTx/>
                <a:buNone/>
              </a:pPr>
              <a:t>156</a:t>
            </a:fld>
            <a:endParaRPr lang="en-US" altLang="en-US" sz="120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title"/>
          </p:nvPr>
        </p:nvSpPr>
        <p:spPr/>
        <p:txBody>
          <a:bodyPr/>
          <a:lstStyle/>
          <a:p>
            <a:r>
              <a:rPr lang="en-US" altLang="en-US"/>
              <a:t>Thick Film</a:t>
            </a:r>
          </a:p>
        </p:txBody>
      </p:sp>
      <p:sp>
        <p:nvSpPr>
          <p:cNvPr id="159747" name="Rectangle 7"/>
          <p:cNvSpPr>
            <a:spLocks noGrp="1" noChangeArrowheads="1"/>
          </p:cNvSpPr>
          <p:nvPr>
            <p:ph idx="1"/>
          </p:nvPr>
        </p:nvSpPr>
        <p:spPr>
          <a:xfrm>
            <a:off x="457200" y="1600200"/>
            <a:ext cx="7848600" cy="4343400"/>
          </a:xfrm>
        </p:spPr>
        <p:txBody>
          <a:bodyPr/>
          <a:lstStyle/>
          <a:p>
            <a:r>
              <a:rPr lang="en-GB" altLang="en-US" dirty="0"/>
              <a:t>Concentrates the layers of red blood cells on the slide, using about two to three times more blood </a:t>
            </a:r>
            <a:br>
              <a:rPr lang="en-GB" altLang="en-US" dirty="0"/>
            </a:br>
            <a:r>
              <a:rPr lang="en-GB" altLang="en-US" dirty="0"/>
              <a:t>than the thin film.</a:t>
            </a:r>
          </a:p>
          <a:p>
            <a:r>
              <a:rPr lang="en-GB" altLang="en-US" dirty="0"/>
              <a:t>Is better than the thin film in detecting low levels of parasites, and estimating parasite density and reappearance of circulating parasites during relapses.</a:t>
            </a:r>
          </a:p>
          <a:p>
            <a:r>
              <a:rPr lang="en-GB" altLang="en-US" dirty="0"/>
              <a:t>Requires experienced technician because scanning for parasites among white blood cells and platelets can </a:t>
            </a:r>
            <a:br>
              <a:rPr lang="en-GB" altLang="en-US" dirty="0"/>
            </a:br>
            <a:r>
              <a:rPr lang="en-GB" altLang="en-US" dirty="0"/>
              <a:t>be difficult.</a:t>
            </a:r>
            <a:endParaRPr lang="en-US" altLang="en-US" dirty="0"/>
          </a:p>
        </p:txBody>
      </p:sp>
      <p:sp>
        <p:nvSpPr>
          <p:cNvPr id="15974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09F9CB7D-7726-47E5-BC4E-6367899D6A95}" type="slidenum">
              <a:rPr lang="en-US" altLang="en-US" sz="1200" smtClean="0"/>
              <a:pPr>
                <a:spcBef>
                  <a:spcPct val="0"/>
                </a:spcBef>
                <a:buFontTx/>
                <a:buNone/>
              </a:pPr>
              <a:t>157</a:t>
            </a:fld>
            <a:endParaRPr lang="en-US" altLang="en-US" sz="120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title"/>
          </p:nvPr>
        </p:nvSpPr>
        <p:spPr>
          <a:xfrm>
            <a:off x="442913" y="165100"/>
            <a:ext cx="7391400" cy="1022350"/>
          </a:xfrm>
        </p:spPr>
        <p:txBody>
          <a:bodyPr/>
          <a:lstStyle/>
          <a:p>
            <a:r>
              <a:rPr lang="en-US" altLang="en-US" dirty="0"/>
              <a:t>Rapid Diagnostic Testing</a:t>
            </a:r>
          </a:p>
        </p:txBody>
      </p:sp>
      <p:sp>
        <p:nvSpPr>
          <p:cNvPr id="160771" name="Rectangle 8"/>
          <p:cNvSpPr>
            <a:spLocks noGrp="1" noChangeArrowheads="1"/>
          </p:cNvSpPr>
          <p:nvPr>
            <p:ph idx="1"/>
          </p:nvPr>
        </p:nvSpPr>
        <p:spPr/>
        <p:txBody>
          <a:bodyPr/>
          <a:lstStyle/>
          <a:p>
            <a:r>
              <a:rPr lang="en-US" altLang="en-US" dirty="0"/>
              <a:t>Developed to provide quick, accurate, and accessible malaria diagnosis without the need for laboratory facilities.</a:t>
            </a:r>
          </a:p>
          <a:p>
            <a:r>
              <a:rPr lang="en-US" altLang="en-US" dirty="0"/>
              <a:t>Successful rapid diagnostic testing programs require: </a:t>
            </a:r>
          </a:p>
          <a:p>
            <a:pPr lvl="1"/>
            <a:r>
              <a:rPr lang="en-US" altLang="en-US" dirty="0"/>
              <a:t>A </a:t>
            </a:r>
            <a:r>
              <a:rPr lang="en-US" altLang="ja-JP" dirty="0"/>
              <a:t>cool chain for transport and storage</a:t>
            </a:r>
          </a:p>
          <a:p>
            <a:pPr lvl="1"/>
            <a:r>
              <a:rPr lang="en-US" altLang="en-US" dirty="0"/>
              <a:t>Training for providers</a:t>
            </a:r>
          </a:p>
          <a:p>
            <a:pPr lvl="1"/>
            <a:r>
              <a:rPr lang="en-US" altLang="en-US" dirty="0"/>
              <a:t>A clear policy on actions to take based on test results </a:t>
            </a:r>
          </a:p>
          <a:p>
            <a:endParaRPr lang="en-US" altLang="en-US" dirty="0"/>
          </a:p>
        </p:txBody>
      </p:sp>
      <p:sp>
        <p:nvSpPr>
          <p:cNvPr id="16077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B4EE98A-2DC2-44DD-9E92-AB69E843CB65}" type="slidenum">
              <a:rPr lang="en-US" altLang="en-US" sz="1200" smtClean="0"/>
              <a:pPr>
                <a:spcBef>
                  <a:spcPct val="0"/>
                </a:spcBef>
                <a:buFontTx/>
                <a:buNone/>
              </a:pPr>
              <a:t>158</a:t>
            </a:fld>
            <a:endParaRPr lang="en-US" altLang="en-US" sz="120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8"/>
          <p:cNvSpPr>
            <a:spLocks noGrp="1" noChangeArrowheads="1"/>
          </p:cNvSpPr>
          <p:nvPr>
            <p:ph type="title"/>
          </p:nvPr>
        </p:nvSpPr>
        <p:spPr/>
        <p:txBody>
          <a:bodyPr/>
          <a:lstStyle/>
          <a:p>
            <a:r>
              <a:rPr lang="en-US" altLang="en-US"/>
              <a:t>Maintaining a </a:t>
            </a:r>
            <a:r>
              <a:rPr lang="en-US" altLang="ja-JP"/>
              <a:t>Cool Chain</a:t>
            </a:r>
            <a:endParaRPr lang="en-US" altLang="en-US"/>
          </a:p>
        </p:txBody>
      </p:sp>
      <p:sp>
        <p:nvSpPr>
          <p:cNvPr id="161795" name="Rectangle 9"/>
          <p:cNvSpPr>
            <a:spLocks noGrp="1" noChangeArrowheads="1"/>
          </p:cNvSpPr>
          <p:nvPr>
            <p:ph idx="1"/>
          </p:nvPr>
        </p:nvSpPr>
        <p:spPr/>
        <p:txBody>
          <a:bodyPr/>
          <a:lstStyle/>
          <a:p>
            <a:r>
              <a:rPr lang="en-US" altLang="en-US" dirty="0"/>
              <a:t>Storage between 2</a:t>
            </a:r>
            <a:r>
              <a:rPr lang="en-US" altLang="en-US" dirty="0">
                <a:latin typeface="Dotum" panose="020B0600000101010101" pitchFamily="34" charset="-127"/>
                <a:ea typeface="Dotum" panose="020B0600000101010101" pitchFamily="34" charset="-127"/>
              </a:rPr>
              <a:t>°</a:t>
            </a:r>
            <a:r>
              <a:rPr lang="en-US" altLang="en-US" dirty="0"/>
              <a:t>C and 30</a:t>
            </a:r>
            <a:r>
              <a:rPr lang="en-US" altLang="en-US" dirty="0">
                <a:latin typeface="Dotum" panose="020B0600000101010101" pitchFamily="34" charset="-127"/>
                <a:ea typeface="Dotum" panose="020B0600000101010101" pitchFamily="34" charset="-127"/>
              </a:rPr>
              <a:t>°</a:t>
            </a:r>
            <a:r>
              <a:rPr lang="en-US" altLang="en-US" dirty="0"/>
              <a:t>C is recommended by </a:t>
            </a:r>
            <a:br>
              <a:rPr lang="en-US" altLang="en-US" dirty="0"/>
            </a:br>
            <a:r>
              <a:rPr lang="en-US" altLang="en-US" dirty="0"/>
              <a:t>rapid diagnostic test (RDT) manufacturers. </a:t>
            </a:r>
          </a:p>
          <a:p>
            <a:r>
              <a:rPr lang="en-US" altLang="en-US" dirty="0"/>
              <a:t>Expiry dates are generally set according to these conditions. </a:t>
            </a:r>
          </a:p>
          <a:p>
            <a:r>
              <a:rPr lang="en-US" altLang="en-US" dirty="0"/>
              <a:t>If storage temperatures exceed the recommended limits, it is likely that the shelf life of the RDTs will be reduced and sensitivity lost before the expiration date. </a:t>
            </a:r>
          </a:p>
        </p:txBody>
      </p:sp>
      <p:sp>
        <p:nvSpPr>
          <p:cNvPr id="1617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BC0258AE-20FF-41EE-9DFA-1E88F35DC7EA}" type="slidenum">
              <a:rPr lang="en-US" altLang="en-US" sz="1200" smtClean="0"/>
              <a:pPr>
                <a:spcBef>
                  <a:spcPct val="0"/>
                </a:spcBef>
                <a:buFontTx/>
                <a:buNone/>
              </a:pPr>
              <a:t>159</a:t>
            </a:fld>
            <a:endParaRPr lang="en-US" altLang="en-US"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0"/>
          <p:cNvSpPr>
            <a:spLocks noGrp="1" noChangeArrowheads="1"/>
          </p:cNvSpPr>
          <p:nvPr>
            <p:ph type="title"/>
          </p:nvPr>
        </p:nvSpPr>
        <p:spPr/>
        <p:txBody>
          <a:bodyPr>
            <a:noAutofit/>
          </a:bodyPr>
          <a:lstStyle/>
          <a:p>
            <a:pPr>
              <a:defRPr/>
            </a:pPr>
            <a:br>
              <a:rPr lang="en-US" altLang="en-US" b="1" dirty="0">
                <a:solidFill>
                  <a:srgbClr val="FF0000"/>
                </a:solidFill>
              </a:rPr>
            </a:br>
            <a:r>
              <a:rPr lang="en-US" altLang="en-US" dirty="0"/>
              <a:t>Improving the Experience of ANC: The 2016 WHO Recommendations</a:t>
            </a:r>
          </a:p>
        </p:txBody>
      </p:sp>
      <p:pic>
        <p:nvPicPr>
          <p:cNvPr id="24579"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371599"/>
            <a:ext cx="4114800" cy="4656221"/>
          </a:xfrm>
        </p:spPr>
      </p:pic>
      <p:sp>
        <p:nvSpPr>
          <p:cNvPr id="2458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B730FA95-CCBD-4361-BF1D-24503952C739}" type="slidenum">
              <a:rPr lang="en-US" altLang="en-US" sz="1200" smtClean="0"/>
              <a:pPr>
                <a:spcBef>
                  <a:spcPct val="0"/>
                </a:spcBef>
                <a:buFontTx/>
                <a:buNone/>
              </a:pPr>
              <a:t>16</a:t>
            </a:fld>
            <a:endParaRPr lang="en-US" altLang="en-US" sz="120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title"/>
          </p:nvPr>
        </p:nvSpPr>
        <p:spPr/>
        <p:txBody>
          <a:bodyPr/>
          <a:lstStyle/>
          <a:p>
            <a:r>
              <a:rPr lang="en-US" altLang="en-US"/>
              <a:t>Maintaining a </a:t>
            </a:r>
            <a:r>
              <a:rPr lang="en-US" altLang="ja-JP"/>
              <a:t>Cool Chain (continued)</a:t>
            </a:r>
            <a:endParaRPr lang="en-US" altLang="en-US"/>
          </a:p>
        </p:txBody>
      </p:sp>
      <p:sp>
        <p:nvSpPr>
          <p:cNvPr id="162819" name="Rectangle 7"/>
          <p:cNvSpPr>
            <a:spLocks noGrp="1" noChangeArrowheads="1"/>
          </p:cNvSpPr>
          <p:nvPr>
            <p:ph idx="1"/>
          </p:nvPr>
        </p:nvSpPr>
        <p:spPr>
          <a:xfrm>
            <a:off x="457200" y="1600200"/>
            <a:ext cx="7848600" cy="4343400"/>
          </a:xfrm>
        </p:spPr>
        <p:txBody>
          <a:bodyPr/>
          <a:lstStyle/>
          <a:p>
            <a:r>
              <a:rPr lang="en-US" altLang="en-US" sz="2400" dirty="0"/>
              <a:t>The </a:t>
            </a:r>
            <a:r>
              <a:rPr lang="en-US" altLang="ja-JP" sz="2400" dirty="0"/>
              <a:t>cool chain starts before shipping from the manufacturer.</a:t>
            </a:r>
          </a:p>
          <a:p>
            <a:pPr lvl="1"/>
            <a:r>
              <a:rPr lang="en-US" altLang="en-US" sz="2000" dirty="0"/>
              <a:t>The shipper or air carrier is notified of temperature storage requirements, which are clearly marked on cartons and documents.</a:t>
            </a:r>
          </a:p>
          <a:p>
            <a:r>
              <a:rPr lang="en-US" altLang="en-US" sz="2400" dirty="0"/>
              <a:t>Ground transportation:</a:t>
            </a:r>
          </a:p>
          <a:p>
            <a:pPr lvl="1"/>
            <a:r>
              <a:rPr lang="en-US" altLang="en-US" sz="2000" dirty="0"/>
              <a:t>Attention must be given to outside temperatures while the vehicle is moving and parked during all stages of delivery.</a:t>
            </a:r>
          </a:p>
          <a:p>
            <a:r>
              <a:rPr lang="en-US" altLang="en-US" sz="2400" dirty="0"/>
              <a:t>Storage:</a:t>
            </a:r>
          </a:p>
          <a:p>
            <a:pPr lvl="1"/>
            <a:r>
              <a:rPr lang="en-US" altLang="en-US" sz="2000" dirty="0"/>
              <a:t>Storage of RDTs at any stage before they reach the final destination should conform to manufacturers</a:t>
            </a:r>
            <a:r>
              <a:rPr lang="ja-JP" altLang="en-US" sz="2000" dirty="0"/>
              <a:t>’</a:t>
            </a:r>
            <a:r>
              <a:rPr lang="en-US" altLang="ja-JP" sz="2000" dirty="0"/>
              <a:t>specifications, which are usually ≤ 30</a:t>
            </a:r>
            <a:r>
              <a:rPr lang="en-US" altLang="ja-JP" sz="2000" dirty="0">
                <a:latin typeface="Dotum" panose="020B0600000101010101" pitchFamily="34" charset="-127"/>
                <a:ea typeface="Dotum" panose="020B0600000101010101" pitchFamily="34" charset="-127"/>
              </a:rPr>
              <a:t>°</a:t>
            </a:r>
            <a:r>
              <a:rPr lang="en-US" altLang="ja-JP" sz="2000" dirty="0"/>
              <a:t>C.</a:t>
            </a:r>
            <a:endParaRPr lang="en-US" altLang="en-US" sz="2000" dirty="0"/>
          </a:p>
        </p:txBody>
      </p:sp>
      <p:sp>
        <p:nvSpPr>
          <p:cNvPr id="1628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CD9B96B-A006-4957-A6A6-3D68E5161E65}" type="slidenum">
              <a:rPr lang="en-US" altLang="en-US" sz="1200" smtClean="0"/>
              <a:pPr>
                <a:spcBef>
                  <a:spcPct val="0"/>
                </a:spcBef>
                <a:buFontTx/>
                <a:buNone/>
              </a:pPr>
              <a:t>160</a:t>
            </a:fld>
            <a:endParaRPr lang="en-US" altLang="en-US" sz="120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title"/>
          </p:nvPr>
        </p:nvSpPr>
        <p:spPr>
          <a:xfrm>
            <a:off x="381000" y="228600"/>
            <a:ext cx="7391400" cy="1022350"/>
          </a:xfrm>
        </p:spPr>
        <p:txBody>
          <a:bodyPr/>
          <a:lstStyle/>
          <a:p>
            <a:r>
              <a:rPr lang="en-US" altLang="en-US" dirty="0"/>
              <a:t>Indications for Diagnostic Testing</a:t>
            </a:r>
          </a:p>
        </p:txBody>
      </p:sp>
      <p:sp>
        <p:nvSpPr>
          <p:cNvPr id="163843" name="Rectangle 8"/>
          <p:cNvSpPr>
            <a:spLocks noGrp="1" noChangeArrowheads="1"/>
          </p:cNvSpPr>
          <p:nvPr>
            <p:ph idx="1"/>
          </p:nvPr>
        </p:nvSpPr>
        <p:spPr/>
        <p:txBody>
          <a:bodyPr/>
          <a:lstStyle/>
          <a:p>
            <a:r>
              <a:rPr lang="en-GB" altLang="en-US" sz="2400" dirty="0"/>
              <a:t>For pregnant women, a parasitological diagnosis is recommended before starting treatment.</a:t>
            </a:r>
          </a:p>
          <a:p>
            <a:pPr lvl="1"/>
            <a:r>
              <a:rPr lang="en-GB" altLang="en-US" sz="2000" dirty="0"/>
              <a:t>Those who live in or have come from areas of unstable transmission are the most likely candidates for severe malaria, which can be </a:t>
            </a:r>
            <a:br>
              <a:rPr lang="en-GB" altLang="en-US" sz="2000" dirty="0"/>
            </a:br>
            <a:r>
              <a:rPr lang="en-GB" altLang="en-US" sz="2000" dirty="0"/>
              <a:t>life-threatening. </a:t>
            </a:r>
          </a:p>
          <a:p>
            <a:r>
              <a:rPr lang="en-GB" altLang="en-US" sz="2400" dirty="0"/>
              <a:t>Diagnostic testing is also used as a test of cure in clients who have been treated for malaria but still have symptoms.</a:t>
            </a:r>
          </a:p>
          <a:p>
            <a:pPr lvl="1"/>
            <a:r>
              <a:rPr lang="en-GB" altLang="en-US" sz="2000" dirty="0"/>
              <a:t>If treatment was adequate, clients may have been </a:t>
            </a:r>
            <a:r>
              <a:rPr lang="en-GB" altLang="en-US" sz="2000" dirty="0" err="1"/>
              <a:t>reinfected</a:t>
            </a:r>
            <a:r>
              <a:rPr lang="en-GB" altLang="en-US" sz="2000" dirty="0"/>
              <a:t> or have another problem causing similar symptoms.</a:t>
            </a:r>
          </a:p>
          <a:p>
            <a:pPr lvl="1"/>
            <a:r>
              <a:rPr lang="en-GB" altLang="en-US" sz="2000" dirty="0"/>
              <a:t>Remember that counterfeit or poor-quality drugs may also cause treatment failure.</a:t>
            </a:r>
            <a:endParaRPr lang="en-US" altLang="en-US" sz="2000" dirty="0"/>
          </a:p>
        </p:txBody>
      </p:sp>
      <p:sp>
        <p:nvSpPr>
          <p:cNvPr id="16384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11A152B-3271-4961-BCF6-B56C16711C3A}" type="slidenum">
              <a:rPr lang="en-US" altLang="en-US" sz="1200" smtClean="0"/>
              <a:pPr>
                <a:spcBef>
                  <a:spcPct val="0"/>
                </a:spcBef>
                <a:buFontTx/>
                <a:buNone/>
              </a:pPr>
              <a:t>161</a:t>
            </a:fld>
            <a:endParaRPr lang="en-US" altLang="en-US" sz="120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2"/>
          <p:cNvSpPr>
            <a:spLocks noGrp="1"/>
          </p:cNvSpPr>
          <p:nvPr>
            <p:ph type="body" idx="1"/>
          </p:nvPr>
        </p:nvSpPr>
        <p:spPr>
          <a:xfrm>
            <a:off x="381000" y="2971800"/>
            <a:ext cx="7772400" cy="1500188"/>
          </a:xfrm>
        </p:spPr>
        <p:txBody>
          <a:bodyPr/>
          <a:lstStyle/>
          <a:p>
            <a:r>
              <a:rPr lang="en-US" altLang="en-US" dirty="0"/>
              <a:t>Clinical Diagnosis</a:t>
            </a:r>
          </a:p>
        </p:txBody>
      </p:sp>
      <p:sp>
        <p:nvSpPr>
          <p:cNvPr id="164867" name="Title 1"/>
          <p:cNvSpPr>
            <a:spLocks noGrp="1"/>
          </p:cNvSpPr>
          <p:nvPr>
            <p:ph type="ctrTitle"/>
          </p:nvPr>
        </p:nvSpPr>
        <p:spPr/>
        <p:txBody>
          <a:bodyPr/>
          <a:lstStyle/>
          <a:p>
            <a:r>
              <a:rPr lang="en-US" altLang="en-US"/>
              <a:t>Module Section 4.2</a:t>
            </a:r>
          </a:p>
        </p:txBody>
      </p:sp>
      <p:sp>
        <p:nvSpPr>
          <p:cNvPr id="16486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0DCCE3E-4D1F-42DE-AE9C-9FFF510717E6}" type="slidenum">
              <a:rPr lang="en-US" altLang="en-US" sz="1200" smtClean="0"/>
              <a:pPr>
                <a:spcBef>
                  <a:spcPct val="0"/>
                </a:spcBef>
                <a:buFontTx/>
                <a:buNone/>
              </a:pPr>
              <a:t>162</a:t>
            </a:fld>
            <a:endParaRPr lang="en-US" altLang="en-US" sz="120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Grp="1" noChangeArrowheads="1"/>
          </p:cNvSpPr>
          <p:nvPr>
            <p:ph type="title"/>
          </p:nvPr>
        </p:nvSpPr>
        <p:spPr/>
        <p:txBody>
          <a:bodyPr/>
          <a:lstStyle/>
          <a:p>
            <a:r>
              <a:rPr lang="en-US" altLang="en-US"/>
              <a:t>Types of Malaria</a:t>
            </a:r>
          </a:p>
        </p:txBody>
      </p:sp>
      <p:sp>
        <p:nvSpPr>
          <p:cNvPr id="165891" name="Rectangle 1027"/>
          <p:cNvSpPr>
            <a:spLocks noGrp="1" noChangeArrowheads="1"/>
          </p:cNvSpPr>
          <p:nvPr>
            <p:ph idx="1"/>
          </p:nvPr>
        </p:nvSpPr>
        <p:spPr/>
        <p:txBody>
          <a:bodyPr/>
          <a:lstStyle/>
          <a:p>
            <a:r>
              <a:rPr lang="en-US" altLang="en-US" dirty="0"/>
              <a:t>Uncomplicated:</a:t>
            </a:r>
          </a:p>
          <a:p>
            <a:pPr lvl="1"/>
            <a:r>
              <a:rPr lang="en-US" altLang="en-US" dirty="0"/>
              <a:t>Most common</a:t>
            </a:r>
          </a:p>
          <a:p>
            <a:r>
              <a:rPr lang="en-US" altLang="en-US" dirty="0"/>
              <a:t>Severe:</a:t>
            </a:r>
          </a:p>
          <a:p>
            <a:pPr lvl="1"/>
            <a:r>
              <a:rPr lang="en-US" altLang="en-US" dirty="0"/>
              <a:t>Life-threatening; can affect the brain</a:t>
            </a:r>
          </a:p>
          <a:p>
            <a:pPr lvl="1"/>
            <a:r>
              <a:rPr lang="en-US" altLang="en-US" dirty="0"/>
              <a:t>Pregnant women more likely to get severe malaria than non-pregnant women</a:t>
            </a:r>
          </a:p>
        </p:txBody>
      </p:sp>
      <p:sp>
        <p:nvSpPr>
          <p:cNvPr id="1658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DF69475-19D4-4622-AAA1-BD451615F26F}" type="slidenum">
              <a:rPr lang="en-US" altLang="en-US" sz="1200" smtClean="0"/>
              <a:pPr>
                <a:spcBef>
                  <a:spcPct val="0"/>
                </a:spcBef>
                <a:buFontTx/>
                <a:buNone/>
              </a:pPr>
              <a:t>163</a:t>
            </a:fld>
            <a:endParaRPr lang="en-US" altLang="en-US" sz="120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a:spLocks noGrp="1" noChangeArrowheads="1"/>
          </p:cNvSpPr>
          <p:nvPr>
            <p:ph type="title"/>
          </p:nvPr>
        </p:nvSpPr>
        <p:spPr/>
        <p:txBody>
          <a:bodyPr/>
          <a:lstStyle/>
          <a:p>
            <a:r>
              <a:rPr lang="en-US" altLang="en-US"/>
              <a:t>Clinical Signs and Symptoms</a:t>
            </a:r>
          </a:p>
        </p:txBody>
      </p:sp>
      <p:sp>
        <p:nvSpPr>
          <p:cNvPr id="166915" name="Rectangle 7"/>
          <p:cNvSpPr>
            <a:spLocks noGrp="1" noChangeArrowheads="1"/>
          </p:cNvSpPr>
          <p:nvPr>
            <p:ph idx="1"/>
          </p:nvPr>
        </p:nvSpPr>
        <p:spPr>
          <a:xfrm>
            <a:off x="457200" y="1828800"/>
            <a:ext cx="8229600" cy="2971800"/>
          </a:xfrm>
        </p:spPr>
        <p:txBody>
          <a:bodyPr/>
          <a:lstStyle/>
          <a:p>
            <a:r>
              <a:rPr lang="en-GB" altLang="en-US" dirty="0"/>
              <a:t>A diagnosis of malaria is based on the patient's symptoms and on physical findings at examination.</a:t>
            </a:r>
          </a:p>
          <a:p>
            <a:r>
              <a:rPr lang="en-GB" altLang="en-US" dirty="0"/>
              <a:t>First symptoms of malaria and physical findings often are not specific and are common to other diseases.</a:t>
            </a:r>
            <a:endParaRPr lang="en-US" altLang="en-US" dirty="0"/>
          </a:p>
        </p:txBody>
      </p:sp>
      <p:sp>
        <p:nvSpPr>
          <p:cNvPr id="16691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9DDC74E-EC72-4F49-A74D-D3848BF5108A}" type="slidenum">
              <a:rPr lang="en-US" altLang="en-US" sz="1200" smtClean="0"/>
              <a:pPr>
                <a:spcBef>
                  <a:spcPct val="0"/>
                </a:spcBef>
                <a:buFontTx/>
                <a:buNone/>
              </a:pPr>
              <a:t>164</a:t>
            </a:fld>
            <a:endParaRPr lang="en-US" altLang="en-US" sz="120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6"/>
          <p:cNvSpPr>
            <a:spLocks noGrp="1" noChangeArrowheads="1"/>
          </p:cNvSpPr>
          <p:nvPr>
            <p:ph type="title"/>
          </p:nvPr>
        </p:nvSpPr>
        <p:spPr/>
        <p:txBody>
          <a:bodyPr/>
          <a:lstStyle/>
          <a:p>
            <a:r>
              <a:rPr lang="en-US" altLang="en-US"/>
              <a:t>Uncomplicated Malaria: Signs and Symptoms</a:t>
            </a:r>
          </a:p>
        </p:txBody>
      </p:sp>
      <p:sp>
        <p:nvSpPr>
          <p:cNvPr id="167939" name="Rectangle 7"/>
          <p:cNvSpPr>
            <a:spLocks noGrp="1" noChangeArrowheads="1"/>
          </p:cNvSpPr>
          <p:nvPr>
            <p:ph idx="1"/>
          </p:nvPr>
        </p:nvSpPr>
        <p:spPr/>
        <p:txBody>
          <a:bodyPr/>
          <a:lstStyle/>
          <a:p>
            <a:r>
              <a:rPr lang="en-US" altLang="en-US"/>
              <a:t>The signs and symptoms of malaria are nonspecific. </a:t>
            </a:r>
          </a:p>
          <a:p>
            <a:r>
              <a:rPr lang="en-US" altLang="en-US"/>
              <a:t>Malaria is suspected clinically primarily on the basis of fever or a history of fever</a:t>
            </a:r>
            <a:r>
              <a:rPr lang="en-GB" altLang="en-US"/>
              <a:t> (≥ 37.5</a:t>
            </a:r>
            <a:r>
              <a:rPr lang="en-GB" altLang="en-US">
                <a:latin typeface="Dotum" panose="020B0600000101010101" pitchFamily="34" charset="-127"/>
                <a:ea typeface="Dotum" panose="020B0600000101010101" pitchFamily="34" charset="-127"/>
              </a:rPr>
              <a:t>°</a:t>
            </a:r>
            <a:r>
              <a:rPr lang="en-GB" altLang="en-US"/>
              <a:t>C axillary); anemia may also be present.</a:t>
            </a:r>
          </a:p>
          <a:p>
            <a:r>
              <a:rPr lang="en-US" altLang="en-US"/>
              <a:t>There is no combination of signs or symptoms that reliably distinguishes malaria from other causes of fever.  A diagnosis based only on clinical features has very low specificity and can result in overtreatment.</a:t>
            </a:r>
            <a:endParaRPr lang="en-GB" altLang="en-US"/>
          </a:p>
          <a:p>
            <a:endParaRPr lang="en-US" altLang="en-US"/>
          </a:p>
        </p:txBody>
      </p:sp>
      <p:sp>
        <p:nvSpPr>
          <p:cNvPr id="16794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BACB7F6F-0A12-4722-9818-316509423E03}" type="slidenum">
              <a:rPr lang="en-US" altLang="en-US" sz="1200" smtClean="0"/>
              <a:pPr>
                <a:spcBef>
                  <a:spcPct val="0"/>
                </a:spcBef>
                <a:buFontTx/>
                <a:buNone/>
              </a:pPr>
              <a:t>165</a:t>
            </a:fld>
            <a:endParaRPr lang="en-US" altLang="en-US" sz="120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title"/>
          </p:nvPr>
        </p:nvSpPr>
        <p:spPr/>
        <p:txBody>
          <a:bodyPr/>
          <a:lstStyle/>
          <a:p>
            <a:r>
              <a:rPr lang="en-US" altLang="en-US"/>
              <a:t>Severe Malaria: Diagnosis</a:t>
            </a:r>
          </a:p>
        </p:txBody>
      </p:sp>
      <p:sp>
        <p:nvSpPr>
          <p:cNvPr id="168963" name="Rectangle 5"/>
          <p:cNvSpPr>
            <a:spLocks noGrp="1" noChangeArrowheads="1"/>
          </p:cNvSpPr>
          <p:nvPr>
            <p:ph idx="1"/>
          </p:nvPr>
        </p:nvSpPr>
        <p:spPr/>
        <p:txBody>
          <a:bodyPr/>
          <a:lstStyle/>
          <a:p>
            <a:r>
              <a:rPr lang="en-GB" altLang="en-US"/>
              <a:t>In severe malaria (caused by </a:t>
            </a:r>
            <a:r>
              <a:rPr lang="en-GB" altLang="en-US" i="1"/>
              <a:t>Plasmodium falciparum</a:t>
            </a:r>
            <a:r>
              <a:rPr lang="en-GB" altLang="en-US"/>
              <a:t>), clinical findings are more striking and may increase the suspicion of malaria. </a:t>
            </a:r>
          </a:p>
          <a:p>
            <a:r>
              <a:rPr lang="en-GB" altLang="en-US"/>
              <a:t>Thus, in most cases, the early clinical findings in malaria are not typical and must be confirmed by a laboratory test.</a:t>
            </a:r>
            <a:endParaRPr lang="en-US" altLang="en-US"/>
          </a:p>
        </p:txBody>
      </p:sp>
      <p:sp>
        <p:nvSpPr>
          <p:cNvPr id="1689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2BC4CC7-73AC-4983-9AF0-15F0D9BB4C2F}" type="slidenum">
              <a:rPr lang="en-US" altLang="en-US" sz="1200" smtClean="0"/>
              <a:pPr>
                <a:spcBef>
                  <a:spcPct val="0"/>
                </a:spcBef>
                <a:buFontTx/>
                <a:buNone/>
              </a:pPr>
              <a:t>166</a:t>
            </a:fld>
            <a:endParaRPr lang="en-US" altLang="en-US" sz="120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6"/>
          <p:cNvSpPr>
            <a:spLocks noGrp="1" noChangeArrowheads="1"/>
          </p:cNvSpPr>
          <p:nvPr>
            <p:ph type="title"/>
          </p:nvPr>
        </p:nvSpPr>
        <p:spPr/>
        <p:txBody>
          <a:bodyPr/>
          <a:lstStyle/>
          <a:p>
            <a:r>
              <a:rPr lang="en-US" altLang="en-US"/>
              <a:t>Severe Malaria: Signs and Symptoms</a:t>
            </a:r>
          </a:p>
        </p:txBody>
      </p:sp>
      <p:sp>
        <p:nvSpPr>
          <p:cNvPr id="153603" name="Rectangle 7"/>
          <p:cNvSpPr>
            <a:spLocks noGrp="1" noChangeArrowheads="1"/>
          </p:cNvSpPr>
          <p:nvPr>
            <p:ph idx="1"/>
          </p:nvPr>
        </p:nvSpPr>
        <p:spPr/>
        <p:txBody>
          <a:bodyPr/>
          <a:lstStyle/>
          <a:p>
            <a:pPr marL="0" indent="0">
              <a:buFont typeface="Wingdings" charset="0"/>
              <a:buNone/>
              <a:defRPr/>
            </a:pPr>
            <a:r>
              <a:rPr lang="en-US" sz="2000" dirty="0"/>
              <a:t>One or more of the following clinical features</a:t>
            </a:r>
            <a:r>
              <a:rPr lang="en-GB" sz="2000" dirty="0"/>
              <a:t> in the presence of malaria</a:t>
            </a:r>
            <a:r>
              <a:rPr lang="en-US" sz="2000" dirty="0"/>
              <a:t> parasitemia or positive RDT</a:t>
            </a:r>
            <a:r>
              <a:rPr lang="en-GB" sz="2000" dirty="0"/>
              <a:t>: </a:t>
            </a:r>
          </a:p>
          <a:p>
            <a:pPr>
              <a:buFont typeface="Wingdings" charset="0"/>
              <a:buChar char="§"/>
              <a:defRPr/>
            </a:pPr>
            <a:r>
              <a:rPr lang="en-US" sz="2000" dirty="0"/>
              <a:t>Impaired consciousness/coma</a:t>
            </a:r>
          </a:p>
          <a:p>
            <a:pPr>
              <a:buFont typeface="Wingdings" charset="0"/>
              <a:buChar char="§"/>
              <a:defRPr/>
            </a:pPr>
            <a:r>
              <a:rPr lang="en-US" sz="2000" dirty="0"/>
              <a:t>Prostration/generalized weakness</a:t>
            </a:r>
          </a:p>
          <a:p>
            <a:pPr>
              <a:buFont typeface="Wingdings" charset="0"/>
              <a:buChar char="§"/>
              <a:defRPr/>
            </a:pPr>
            <a:r>
              <a:rPr lang="en-US" sz="2000" dirty="0"/>
              <a:t>Multiple convulsions (more than two in 24 hours)</a:t>
            </a:r>
          </a:p>
          <a:p>
            <a:pPr>
              <a:buFont typeface="Wingdings" charset="0"/>
              <a:buChar char="§"/>
              <a:defRPr/>
            </a:pPr>
            <a:r>
              <a:rPr lang="en-US" sz="2000" dirty="0"/>
              <a:t>Deep breathing/respiratory distress</a:t>
            </a:r>
          </a:p>
          <a:p>
            <a:pPr>
              <a:buFont typeface="Wingdings" charset="0"/>
              <a:buChar char="§"/>
              <a:defRPr/>
            </a:pPr>
            <a:r>
              <a:rPr lang="en-US" sz="2000" dirty="0"/>
              <a:t>Acute pulmonary edema</a:t>
            </a:r>
          </a:p>
          <a:p>
            <a:pPr>
              <a:buFont typeface="Wingdings" charset="0"/>
              <a:buChar char="§"/>
              <a:defRPr/>
            </a:pPr>
            <a:r>
              <a:rPr lang="en-US" sz="2000" dirty="0"/>
              <a:t>Shock (systolic blood pressure &lt; 80 mmHg)</a:t>
            </a:r>
          </a:p>
          <a:p>
            <a:pPr>
              <a:buFont typeface="Wingdings" charset="0"/>
              <a:buChar char="§"/>
              <a:defRPr/>
            </a:pPr>
            <a:r>
              <a:rPr lang="en-US" sz="2000" dirty="0"/>
              <a:t>Acute kidney injury</a:t>
            </a:r>
          </a:p>
          <a:p>
            <a:pPr>
              <a:buFont typeface="Wingdings" charset="0"/>
              <a:buChar char="§"/>
              <a:defRPr/>
            </a:pPr>
            <a:r>
              <a:rPr lang="en-US" sz="2000" dirty="0"/>
              <a:t>Clinical jaundice, evidence of other vital organ dysfunction</a:t>
            </a:r>
          </a:p>
          <a:p>
            <a:pPr>
              <a:buFont typeface="Wingdings" charset="0"/>
              <a:buChar char="§"/>
              <a:defRPr/>
            </a:pPr>
            <a:r>
              <a:rPr lang="en-GB" sz="2000" dirty="0"/>
              <a:t>Significant bleeding</a:t>
            </a:r>
            <a:endParaRPr lang="en-US" sz="2000" dirty="0"/>
          </a:p>
        </p:txBody>
      </p:sp>
      <p:sp>
        <p:nvSpPr>
          <p:cNvPr id="1699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8481464-907C-4AD4-AA0B-4A441399DB64}" type="slidenum">
              <a:rPr lang="en-US" altLang="en-US" sz="1200" smtClean="0"/>
              <a:pPr>
                <a:spcBef>
                  <a:spcPct val="0"/>
                </a:spcBef>
                <a:buFontTx/>
                <a:buNone/>
              </a:pPr>
              <a:t>167</a:t>
            </a:fld>
            <a:endParaRPr lang="en-US" altLang="en-US" sz="120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ChangeArrowheads="1"/>
          </p:cNvSpPr>
          <p:nvPr>
            <p:ph type="title"/>
          </p:nvPr>
        </p:nvSpPr>
        <p:spPr/>
        <p:txBody>
          <a:bodyPr/>
          <a:lstStyle/>
          <a:p>
            <a:pPr eaLnBrk="1" hangingPunct="1"/>
            <a:r>
              <a:rPr lang="en-US" altLang="en-US"/>
              <a:t>Pre-Referral Treatment for Severe Malaria in Pregnant Women</a:t>
            </a:r>
          </a:p>
        </p:txBody>
      </p:sp>
      <p:sp>
        <p:nvSpPr>
          <p:cNvPr id="171011" name="Rectangle 1027"/>
          <p:cNvSpPr>
            <a:spLocks noGrp="1" noChangeArrowheads="1"/>
          </p:cNvSpPr>
          <p:nvPr>
            <p:ph idx="1"/>
          </p:nvPr>
        </p:nvSpPr>
        <p:spPr>
          <a:xfrm>
            <a:off x="457200" y="1600200"/>
            <a:ext cx="7696200" cy="4343400"/>
          </a:xfrm>
        </p:spPr>
        <p:txBody>
          <a:bodyPr/>
          <a:lstStyle/>
          <a:p>
            <a:pPr algn="ctr" eaLnBrk="1" hangingPunct="1">
              <a:lnSpc>
                <a:spcPct val="130000"/>
              </a:lnSpc>
              <a:buFont typeface="Wingdings" panose="05000000000000000000" pitchFamily="2" charset="2"/>
              <a:buNone/>
            </a:pPr>
            <a:r>
              <a:rPr lang="en-US" altLang="en-US" dirty="0"/>
              <a:t>Administer loading dose of appropriate antimalarial drug and refer the woman </a:t>
            </a:r>
          </a:p>
          <a:p>
            <a:pPr algn="ctr" eaLnBrk="1" hangingPunct="1">
              <a:lnSpc>
                <a:spcPct val="130000"/>
              </a:lnSpc>
              <a:buFont typeface="Wingdings" panose="05000000000000000000" pitchFamily="2" charset="2"/>
              <a:buNone/>
            </a:pPr>
            <a:r>
              <a:rPr lang="en-US" altLang="en-US" sz="3200" b="1" i="1" dirty="0">
                <a:solidFill>
                  <a:schemeClr val="bg2"/>
                </a:solidFill>
              </a:rPr>
              <a:t>immediately </a:t>
            </a:r>
          </a:p>
          <a:p>
            <a:pPr algn="ctr" eaLnBrk="1" hangingPunct="1">
              <a:lnSpc>
                <a:spcPct val="140000"/>
              </a:lnSpc>
              <a:buFont typeface="Wingdings" panose="05000000000000000000" pitchFamily="2" charset="2"/>
              <a:buNone/>
            </a:pPr>
            <a:r>
              <a:rPr lang="en-US" altLang="en-US" dirty="0">
                <a:solidFill>
                  <a:schemeClr val="bg2"/>
                </a:solidFill>
              </a:rPr>
              <a:t>if you suspect anything other than uncomplicated malaria.</a:t>
            </a:r>
          </a:p>
        </p:txBody>
      </p:sp>
      <p:sp>
        <p:nvSpPr>
          <p:cNvPr id="1710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930BC71-4EE1-497E-8EBB-4D6B115211EE}" type="slidenum">
              <a:rPr lang="en-US" altLang="en-US" sz="1200" smtClean="0"/>
              <a:pPr>
                <a:spcBef>
                  <a:spcPct val="0"/>
                </a:spcBef>
                <a:buFontTx/>
                <a:buNone/>
              </a:pPr>
              <a:t>168</a:t>
            </a:fld>
            <a:endParaRPr lang="en-US" altLang="en-US" sz="120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6"/>
          <p:cNvSpPr>
            <a:spLocks noGrp="1" noChangeArrowheads="1"/>
          </p:cNvSpPr>
          <p:nvPr>
            <p:ph type="title"/>
          </p:nvPr>
        </p:nvSpPr>
        <p:spPr/>
        <p:txBody>
          <a:bodyPr/>
          <a:lstStyle/>
          <a:p>
            <a:r>
              <a:rPr lang="en-US" altLang="en-US"/>
              <a:t>Recommendations for Clinical Diagnosis</a:t>
            </a:r>
          </a:p>
        </p:txBody>
      </p:sp>
      <p:sp>
        <p:nvSpPr>
          <p:cNvPr id="124930" name="Rectangle 7"/>
          <p:cNvSpPr>
            <a:spLocks noGrp="1" noChangeArrowheads="1"/>
          </p:cNvSpPr>
          <p:nvPr>
            <p:ph idx="1"/>
          </p:nvPr>
        </p:nvSpPr>
        <p:spPr/>
        <p:txBody>
          <a:bodyPr/>
          <a:lstStyle/>
          <a:p>
            <a:pPr marL="0" indent="0">
              <a:buFont typeface="Wingdings" charset="0"/>
              <a:buNone/>
              <a:defRPr/>
            </a:pPr>
            <a:r>
              <a:rPr lang="en-US" sz="2000" dirty="0"/>
              <a:t>WHO’s 2015 recommendations for clinical diagnosis/suspicion of </a:t>
            </a:r>
            <a:r>
              <a:rPr lang="en-US" sz="2000" b="1" dirty="0"/>
              <a:t>uncomplicated malaria </a:t>
            </a:r>
            <a:r>
              <a:rPr lang="en-US" sz="2000" dirty="0"/>
              <a:t>in different epidemiological settings:</a:t>
            </a:r>
          </a:p>
          <a:p>
            <a:pPr>
              <a:buFont typeface="Wingdings" charset="0"/>
              <a:buChar char="§"/>
              <a:defRPr/>
            </a:pPr>
            <a:r>
              <a:rPr lang="en-US" sz="2000" dirty="0"/>
              <a:t>In malaria-endemic areas, malaria should be suspected in any patient presenting with a history of fever or temperature ≥ 37.5</a:t>
            </a:r>
            <a:r>
              <a:rPr lang="en-US" sz="2000" dirty="0">
                <a:latin typeface="Dotum" panose="020B0600000101010101" pitchFamily="34" charset="-127"/>
                <a:ea typeface="Dotum" panose="020B0600000101010101" pitchFamily="34" charset="-127"/>
              </a:rPr>
              <a:t>°</a:t>
            </a:r>
            <a:r>
              <a:rPr lang="en-US" sz="2000" dirty="0"/>
              <a:t>C and no other obvious cause. </a:t>
            </a:r>
          </a:p>
          <a:p>
            <a:pPr>
              <a:buFont typeface="Wingdings" charset="0"/>
              <a:buChar char="§"/>
              <a:defRPr/>
            </a:pPr>
            <a:r>
              <a:rPr lang="en-US" sz="2000" dirty="0"/>
              <a:t>In settings where the incidence of malaria is very low, parasitological diagnosis of all cases of fever may result in considerable expenditure to detect only a few patients with malaria. Thus, patients should be identified who may have been exposed to malaria (e.g., have recently traveled to a malaria-endemic area without protective measures) and have fever or a history of fever with no other obvious cause before a parasitological test is conducted.</a:t>
            </a:r>
          </a:p>
        </p:txBody>
      </p:sp>
      <p:sp>
        <p:nvSpPr>
          <p:cNvPr id="1720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6CBCCCC-FD6C-428C-8EAD-C42837A01F0B}" type="slidenum">
              <a:rPr lang="en-US" altLang="en-US" sz="1200" smtClean="0"/>
              <a:pPr>
                <a:spcBef>
                  <a:spcPct val="0"/>
                </a:spcBef>
                <a:buFontTx/>
                <a:buNone/>
              </a:pPr>
              <a:t>169</a:t>
            </a:fld>
            <a:endParaRPr lang="en-US" altLang="en-US"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title"/>
          </p:nvPr>
        </p:nvSpPr>
        <p:spPr/>
        <p:txBody>
          <a:bodyPr/>
          <a:lstStyle/>
          <a:p>
            <a:r>
              <a:rPr lang="en-US" altLang="en-US"/>
              <a:t>Background: Revised WHO Recommendations for ANC</a:t>
            </a:r>
          </a:p>
        </p:txBody>
      </p:sp>
      <p:sp>
        <p:nvSpPr>
          <p:cNvPr id="17411" name="Rectangle 1032"/>
          <p:cNvSpPr>
            <a:spLocks noGrp="1" noChangeArrowheads="1"/>
          </p:cNvSpPr>
          <p:nvPr>
            <p:ph idx="1"/>
          </p:nvPr>
        </p:nvSpPr>
        <p:spPr>
          <a:xfrm>
            <a:off x="457200" y="1401763"/>
            <a:ext cx="8229600" cy="4756150"/>
          </a:xfrm>
        </p:spPr>
        <p:txBody>
          <a:bodyPr/>
          <a:lstStyle/>
          <a:p>
            <a:pPr>
              <a:defRPr/>
            </a:pPr>
            <a:r>
              <a:rPr lang="en-US" dirty="0"/>
              <a:t>The purpose of the 2016 WHO recommendations </a:t>
            </a:r>
            <a:br>
              <a:rPr lang="en-US" dirty="0"/>
            </a:br>
            <a:r>
              <a:rPr lang="en-US" dirty="0"/>
              <a:t>is to:</a:t>
            </a:r>
          </a:p>
          <a:p>
            <a:pPr lvl="1">
              <a:defRPr/>
            </a:pPr>
            <a:r>
              <a:rPr lang="en-US" dirty="0"/>
              <a:t>Place the woman at the center of care.</a:t>
            </a:r>
          </a:p>
          <a:p>
            <a:pPr lvl="1">
              <a:defRPr/>
            </a:pPr>
            <a:r>
              <a:rPr lang="en-US" dirty="0"/>
              <a:t>Promote innovative, evidence-based approaches to ANC.</a:t>
            </a:r>
          </a:p>
          <a:p>
            <a:pPr lvl="1">
              <a:defRPr/>
            </a:pPr>
            <a:r>
              <a:rPr lang="en-US" dirty="0"/>
              <a:t>Enhance the woman’s experience of pregnancy and ensure that babies have the best possible start in life.</a:t>
            </a:r>
          </a:p>
          <a:p>
            <a:pPr lvl="1">
              <a:defRPr/>
            </a:pPr>
            <a:r>
              <a:rPr lang="en-US" dirty="0"/>
              <a:t>Align with the Sustainable Development Goals to expand care beyond survival, prioritizing person-centered health and well-being, not only the prevention of death and morbidity.</a:t>
            </a:r>
          </a:p>
          <a:p>
            <a:pPr marL="0" indent="0">
              <a:buFont typeface="Wingdings" charset="0"/>
              <a:buNone/>
              <a:defRPr/>
            </a:pPr>
            <a:endParaRPr lang="en-US" dirty="0"/>
          </a:p>
        </p:txBody>
      </p:sp>
      <p:sp>
        <p:nvSpPr>
          <p:cNvPr id="2560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05F3630-4835-48D3-A1B1-CFEE985826D5}" type="slidenum">
              <a:rPr lang="en-US" altLang="en-US" sz="1200" smtClean="0"/>
              <a:pPr>
                <a:spcBef>
                  <a:spcPct val="0"/>
                </a:spcBef>
                <a:buFontTx/>
                <a:buNone/>
              </a:pPr>
              <a:t>17</a:t>
            </a:fld>
            <a:endParaRPr lang="en-US" altLang="en-US" sz="120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Grp="1" noChangeArrowheads="1"/>
          </p:cNvSpPr>
          <p:nvPr>
            <p:ph type="title"/>
          </p:nvPr>
        </p:nvSpPr>
        <p:spPr/>
        <p:txBody>
          <a:bodyPr/>
          <a:lstStyle/>
          <a:p>
            <a:r>
              <a:rPr lang="en-US" altLang="en-US"/>
              <a:t>Recommendations for Clinical Diagnosis (continued)</a:t>
            </a:r>
          </a:p>
        </p:txBody>
      </p:sp>
      <p:sp>
        <p:nvSpPr>
          <p:cNvPr id="173059" name="Content Placeholder 2"/>
          <p:cNvSpPr>
            <a:spLocks noGrp="1"/>
          </p:cNvSpPr>
          <p:nvPr>
            <p:ph idx="1"/>
          </p:nvPr>
        </p:nvSpPr>
        <p:spPr/>
        <p:txBody>
          <a:bodyPr/>
          <a:lstStyle/>
          <a:p>
            <a:r>
              <a:rPr lang="en-US" altLang="en-US" sz="2200" dirty="0"/>
              <a:t>Signs and symptoms of malaria are nonspecific. </a:t>
            </a:r>
          </a:p>
          <a:p>
            <a:r>
              <a:rPr lang="en-US" altLang="en-US" sz="2200" dirty="0"/>
              <a:t>Making a judgment or diagnosis based on clinical features alone has very low specificity, resulting in overtreatment for many.</a:t>
            </a:r>
          </a:p>
          <a:p>
            <a:r>
              <a:rPr lang="en-US" altLang="en-US" sz="2200" dirty="0"/>
              <a:t>Other possible causes of fever and the need for alternative or additional treatment must be carefully considered. </a:t>
            </a:r>
          </a:p>
          <a:p>
            <a:r>
              <a:rPr lang="en-US" altLang="en-US" sz="2200" dirty="0"/>
              <a:t>In all settings, clinical suspicion of malaria should be confirmed with a parasitological diagnosis. </a:t>
            </a:r>
          </a:p>
          <a:p>
            <a:r>
              <a:rPr lang="en-US" altLang="en-US" sz="2200" dirty="0"/>
              <a:t>In settings where parasitological diagnosis is not possible, the decision to provide antimalarial treatment must be based on the prior probability of the illness being malaria. </a:t>
            </a:r>
          </a:p>
          <a:p>
            <a:endParaRPr lang="en-US" altLang="en-US" sz="2200" dirty="0"/>
          </a:p>
        </p:txBody>
      </p:sp>
      <p:sp>
        <p:nvSpPr>
          <p:cNvPr id="1730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03919D25-D782-465B-8D00-48D624788F0A}" type="slidenum">
              <a:rPr lang="en-US" altLang="en-US" sz="1200" smtClean="0"/>
              <a:pPr>
                <a:spcBef>
                  <a:spcPct val="0"/>
                </a:spcBef>
                <a:buFontTx/>
                <a:buNone/>
              </a:pPr>
              <a:t>170</a:t>
            </a:fld>
            <a:endParaRPr lang="en-US" altLang="en-US" sz="120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type="body" idx="1"/>
          </p:nvPr>
        </p:nvSpPr>
        <p:spPr>
          <a:xfrm>
            <a:off x="457200" y="2971800"/>
            <a:ext cx="7772400" cy="1500188"/>
          </a:xfrm>
        </p:spPr>
        <p:txBody>
          <a:bodyPr/>
          <a:lstStyle/>
          <a:p>
            <a:r>
              <a:rPr lang="en-US" altLang="en-US" dirty="0"/>
              <a:t>Caution: Presumptive Treatment</a:t>
            </a:r>
          </a:p>
        </p:txBody>
      </p:sp>
      <p:sp>
        <p:nvSpPr>
          <p:cNvPr id="174083" name="Title 1"/>
          <p:cNvSpPr>
            <a:spLocks noGrp="1"/>
          </p:cNvSpPr>
          <p:nvPr>
            <p:ph type="ctrTitle"/>
          </p:nvPr>
        </p:nvSpPr>
        <p:spPr>
          <a:xfrm>
            <a:off x="381000" y="206375"/>
            <a:ext cx="7772400" cy="1470025"/>
          </a:xfrm>
        </p:spPr>
        <p:txBody>
          <a:bodyPr/>
          <a:lstStyle/>
          <a:p>
            <a:r>
              <a:rPr lang="en-US" altLang="en-US"/>
              <a:t>Module Section 4.3</a:t>
            </a:r>
          </a:p>
        </p:txBody>
      </p:sp>
      <p:sp>
        <p:nvSpPr>
          <p:cNvPr id="17408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D8D2C3A1-72CB-4377-820C-84A5AC6841B8}" type="slidenum">
              <a:rPr lang="en-US" altLang="en-US" sz="1200" smtClean="0"/>
              <a:pPr>
                <a:spcBef>
                  <a:spcPct val="0"/>
                </a:spcBef>
                <a:buFontTx/>
                <a:buNone/>
              </a:pPr>
              <a:t>171</a:t>
            </a:fld>
            <a:endParaRPr lang="en-US" altLang="en-US" sz="120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p:cNvSpPr>
            <a:spLocks noGrp="1" noChangeArrowheads="1"/>
          </p:cNvSpPr>
          <p:nvPr>
            <p:ph type="title"/>
          </p:nvPr>
        </p:nvSpPr>
        <p:spPr/>
        <p:txBody>
          <a:bodyPr/>
          <a:lstStyle/>
          <a:p>
            <a:r>
              <a:rPr lang="en-US" altLang="en-US"/>
              <a:t>Definition: Presumptive Treatment (for Clients)</a:t>
            </a:r>
          </a:p>
        </p:txBody>
      </p:sp>
      <p:sp>
        <p:nvSpPr>
          <p:cNvPr id="175107" name="Rectangle 5"/>
          <p:cNvSpPr>
            <a:spLocks noGrp="1" noChangeArrowheads="1"/>
          </p:cNvSpPr>
          <p:nvPr>
            <p:ph idx="1"/>
          </p:nvPr>
        </p:nvSpPr>
        <p:spPr/>
        <p:txBody>
          <a:bodyPr/>
          <a:lstStyle/>
          <a:p>
            <a:r>
              <a:rPr lang="en-GB" altLang="en-US"/>
              <a:t>Patients who suffer from a fever without an obvious cause are presumed to have malaria and are treated for that disease, based only on clinical suspicion and without the benefit of laboratory confirmation.</a:t>
            </a:r>
            <a:r>
              <a:rPr lang="en-US" altLang="en-US"/>
              <a:t> </a:t>
            </a:r>
          </a:p>
        </p:txBody>
      </p:sp>
      <p:sp>
        <p:nvSpPr>
          <p:cNvPr id="1751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1041C7F-17A0-48E5-AD7B-9D970BE26A1F}" type="slidenum">
              <a:rPr lang="en-US" altLang="en-US" sz="1200" smtClean="0"/>
              <a:pPr>
                <a:spcBef>
                  <a:spcPct val="0"/>
                </a:spcBef>
                <a:buFontTx/>
                <a:buNone/>
              </a:pPr>
              <a:t>172</a:t>
            </a:fld>
            <a:endParaRPr lang="en-US" altLang="en-US" sz="120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p:cNvSpPr>
            <a:spLocks noGrp="1" noChangeArrowheads="1"/>
          </p:cNvSpPr>
          <p:nvPr>
            <p:ph type="title"/>
          </p:nvPr>
        </p:nvSpPr>
        <p:spPr/>
        <p:txBody>
          <a:bodyPr/>
          <a:lstStyle/>
          <a:p>
            <a:r>
              <a:rPr lang="en-US" altLang="en-US"/>
              <a:t>Problems: Presumptive Treatment </a:t>
            </a:r>
          </a:p>
        </p:txBody>
      </p:sp>
      <p:sp>
        <p:nvSpPr>
          <p:cNvPr id="176131" name="Rectangle 5"/>
          <p:cNvSpPr>
            <a:spLocks noGrp="1" noChangeArrowheads="1"/>
          </p:cNvSpPr>
          <p:nvPr>
            <p:ph idx="1"/>
          </p:nvPr>
        </p:nvSpPr>
        <p:spPr>
          <a:xfrm>
            <a:off x="457200" y="1600200"/>
            <a:ext cx="8077200" cy="4343400"/>
          </a:xfrm>
        </p:spPr>
        <p:txBody>
          <a:bodyPr/>
          <a:lstStyle/>
          <a:p>
            <a:r>
              <a:rPr lang="en-US" altLang="en-US"/>
              <a:t>In settings where parasitological diagnosis is not possible, a decision to provide antimalarial treatment must be based on the probability that the illness is malaria. </a:t>
            </a:r>
            <a:endParaRPr lang="en-GB" altLang="en-US"/>
          </a:p>
          <a:p>
            <a:r>
              <a:rPr lang="en-GB" altLang="en-US"/>
              <a:t>Presumptive treatment can lead to incorrect diagnoses and unnecessary use of antimalarial drugs.</a:t>
            </a:r>
          </a:p>
          <a:p>
            <a:pPr lvl="1"/>
            <a:r>
              <a:rPr lang="en-GB" altLang="en-US"/>
              <a:t>Results in additional expense and increases the risk of selecting for drug-resistant parasites.</a:t>
            </a:r>
          </a:p>
          <a:p>
            <a:pPr lvl="1"/>
            <a:r>
              <a:rPr lang="en-GB" altLang="en-US"/>
              <a:t>For children and pregnant women, it may be the best option when diagnostic testing is not available.</a:t>
            </a:r>
            <a:endParaRPr lang="en-US" altLang="en-US"/>
          </a:p>
        </p:txBody>
      </p:sp>
      <p:sp>
        <p:nvSpPr>
          <p:cNvPr id="17613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DD91C626-7B56-445E-9895-D16E78BDB51D}" type="slidenum">
              <a:rPr lang="en-US" altLang="en-US" sz="1200" smtClean="0"/>
              <a:pPr>
                <a:spcBef>
                  <a:spcPct val="0"/>
                </a:spcBef>
                <a:buFontTx/>
                <a:buNone/>
              </a:pPr>
              <a:t>173</a:t>
            </a:fld>
            <a:endParaRPr lang="en-US" altLang="en-US" sz="120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28"/>
          <p:cNvSpPr>
            <a:spLocks noGrp="1" noChangeArrowheads="1"/>
          </p:cNvSpPr>
          <p:nvPr>
            <p:ph type="title"/>
          </p:nvPr>
        </p:nvSpPr>
        <p:spPr/>
        <p:txBody>
          <a:bodyPr/>
          <a:lstStyle/>
          <a:p>
            <a:r>
              <a:rPr lang="en-US" altLang="en-US"/>
              <a:t>Fever during Pregnancy</a:t>
            </a:r>
          </a:p>
        </p:txBody>
      </p:sp>
      <p:sp>
        <p:nvSpPr>
          <p:cNvPr id="177155" name="Rectangle 1029"/>
          <p:cNvSpPr>
            <a:spLocks noGrp="1" noChangeArrowheads="1"/>
          </p:cNvSpPr>
          <p:nvPr>
            <p:ph idx="1"/>
          </p:nvPr>
        </p:nvSpPr>
        <p:spPr/>
        <p:txBody>
          <a:bodyPr/>
          <a:lstStyle/>
          <a:p>
            <a:r>
              <a:rPr lang="en-US" altLang="en-US" dirty="0"/>
              <a:t>Temperature </a:t>
            </a:r>
            <a:r>
              <a:rPr lang="en-GB" altLang="en-US" dirty="0"/>
              <a:t>≥ 37.5</a:t>
            </a:r>
            <a:r>
              <a:rPr lang="en-GB" altLang="en-US" dirty="0">
                <a:latin typeface="Dotum" panose="020B0600000101010101" pitchFamily="34" charset="-127"/>
                <a:ea typeface="Dotum" panose="020B0600000101010101" pitchFamily="34" charset="-127"/>
              </a:rPr>
              <a:t>°</a:t>
            </a:r>
            <a:r>
              <a:rPr lang="en-GB" altLang="en-US" dirty="0"/>
              <a:t>C axillary </a:t>
            </a:r>
            <a:endParaRPr lang="en-US" altLang="en-US" dirty="0"/>
          </a:p>
          <a:p>
            <a:r>
              <a:rPr lang="en-US" altLang="en-US" dirty="0"/>
              <a:t>May be caused by malaria or:</a:t>
            </a:r>
          </a:p>
          <a:p>
            <a:pPr lvl="1"/>
            <a:r>
              <a:rPr lang="en-US" altLang="en-US" dirty="0"/>
              <a:t>Bladder or kidney infection</a:t>
            </a:r>
          </a:p>
          <a:p>
            <a:pPr lvl="1"/>
            <a:r>
              <a:rPr lang="en-US" altLang="en-US" dirty="0"/>
              <a:t>Pneumonia</a:t>
            </a:r>
          </a:p>
          <a:p>
            <a:pPr lvl="1"/>
            <a:r>
              <a:rPr lang="en-US" altLang="en-US" dirty="0"/>
              <a:t>Typhoid, dengue fever, or yellow fever</a:t>
            </a:r>
          </a:p>
          <a:p>
            <a:pPr lvl="1"/>
            <a:r>
              <a:rPr lang="en-US" altLang="en-US" dirty="0"/>
              <a:t>Uterine infection</a:t>
            </a:r>
          </a:p>
          <a:p>
            <a:pPr lvl="1"/>
            <a:r>
              <a:rPr lang="en-US" altLang="en-US" dirty="0"/>
              <a:t>Viral illnesses</a:t>
            </a:r>
          </a:p>
          <a:p>
            <a:r>
              <a:rPr lang="en-US" altLang="en-US" dirty="0"/>
              <a:t>Careful history and a physical exam are needed to rule out other causes.</a:t>
            </a:r>
          </a:p>
        </p:txBody>
      </p:sp>
      <p:sp>
        <p:nvSpPr>
          <p:cNvPr id="17715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F2C7947-04E2-4357-A047-67FD56D76685}" type="slidenum">
              <a:rPr lang="en-US" altLang="en-US" sz="1200" smtClean="0"/>
              <a:pPr>
                <a:spcBef>
                  <a:spcPct val="0"/>
                </a:spcBef>
                <a:buFontTx/>
                <a:buNone/>
              </a:pPr>
              <a:t>174</a:t>
            </a:fld>
            <a:endParaRPr lang="en-US" altLang="en-US" sz="120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30"/>
          <p:cNvSpPr>
            <a:spLocks noGrp="1" noChangeArrowheads="1"/>
          </p:cNvSpPr>
          <p:nvPr>
            <p:ph type="title"/>
          </p:nvPr>
        </p:nvSpPr>
        <p:spPr/>
        <p:txBody>
          <a:bodyPr/>
          <a:lstStyle/>
          <a:p>
            <a:r>
              <a:rPr lang="en-US" altLang="en-US"/>
              <a:t>Fever during Pregnancy (continued) </a:t>
            </a:r>
          </a:p>
        </p:txBody>
      </p:sp>
      <p:sp>
        <p:nvSpPr>
          <p:cNvPr id="160771" name="Rectangle 1031"/>
          <p:cNvSpPr>
            <a:spLocks noGrp="1" noChangeArrowheads="1"/>
          </p:cNvSpPr>
          <p:nvPr>
            <p:ph idx="1"/>
          </p:nvPr>
        </p:nvSpPr>
        <p:spPr/>
        <p:txBody>
          <a:bodyPr/>
          <a:lstStyle/>
          <a:p>
            <a:pPr marL="0" indent="0">
              <a:buFont typeface="Wingdings" charset="0"/>
              <a:buNone/>
              <a:defRPr/>
            </a:pPr>
            <a:r>
              <a:rPr lang="en-US" dirty="0"/>
              <a:t>Ask the woman about or examine her for:</a:t>
            </a:r>
          </a:p>
          <a:p>
            <a:pPr>
              <a:buFont typeface="Wingdings" charset="0"/>
              <a:buChar char="§"/>
              <a:defRPr/>
            </a:pPr>
            <a:r>
              <a:rPr lang="en-US" dirty="0"/>
              <a:t>Type, duration, and degree of fever</a:t>
            </a:r>
          </a:p>
          <a:p>
            <a:pPr>
              <a:buFont typeface="Wingdings" charset="0"/>
              <a:buChar char="§"/>
              <a:defRPr/>
            </a:pPr>
            <a:r>
              <a:rPr lang="en-US" dirty="0"/>
              <a:t>Whether she has or has had:</a:t>
            </a:r>
          </a:p>
          <a:p>
            <a:pPr lvl="1">
              <a:buFont typeface="Wingdings" charset="0"/>
              <a:buChar char="§"/>
              <a:defRPr/>
            </a:pPr>
            <a:r>
              <a:rPr lang="en-US" dirty="0"/>
              <a:t>Chills or rigors</a:t>
            </a:r>
          </a:p>
          <a:p>
            <a:pPr lvl="1">
              <a:buFont typeface="Wingdings" charset="0"/>
              <a:buChar char="§"/>
              <a:defRPr/>
            </a:pPr>
            <a:r>
              <a:rPr lang="en-US" dirty="0"/>
              <a:t>Episodes of a spiking fever</a:t>
            </a:r>
          </a:p>
          <a:p>
            <a:pPr lvl="1">
              <a:buFont typeface="Wingdings" charset="0"/>
              <a:buChar char="§"/>
              <a:defRPr/>
            </a:pPr>
            <a:r>
              <a:rPr lang="en-US" dirty="0"/>
              <a:t>Fits or convulsions</a:t>
            </a:r>
          </a:p>
          <a:p>
            <a:pPr>
              <a:buFont typeface="Wingdings" charset="0"/>
              <a:buChar char="§"/>
              <a:defRPr/>
            </a:pPr>
            <a:r>
              <a:rPr lang="en-US" dirty="0"/>
              <a:t>T</a:t>
            </a:r>
            <a:r>
              <a:rPr lang="en-US" altLang="ja-JP" dirty="0"/>
              <a:t>emperature, blood pressure, pulse, and respiration </a:t>
            </a:r>
            <a:endParaRPr lang="en-US" dirty="0"/>
          </a:p>
        </p:txBody>
      </p:sp>
      <p:sp>
        <p:nvSpPr>
          <p:cNvPr id="17818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BA90145-2672-4F59-9E26-8B320CEA745F}" type="slidenum">
              <a:rPr lang="en-US" altLang="en-US" sz="1200" smtClean="0"/>
              <a:pPr>
                <a:spcBef>
                  <a:spcPct val="0"/>
                </a:spcBef>
                <a:buFontTx/>
                <a:buNone/>
              </a:pPr>
              <a:t>175</a:t>
            </a:fld>
            <a:endParaRPr lang="en-US" altLang="en-US" sz="120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6"/>
          <p:cNvSpPr>
            <a:spLocks noGrp="1" noChangeArrowheads="1"/>
          </p:cNvSpPr>
          <p:nvPr>
            <p:ph type="title"/>
          </p:nvPr>
        </p:nvSpPr>
        <p:spPr/>
        <p:txBody>
          <a:bodyPr/>
          <a:lstStyle/>
          <a:p>
            <a:r>
              <a:rPr lang="en-US" altLang="en-US"/>
              <a:t>Fever during Pregnancy: Other Things to Ask About</a:t>
            </a:r>
          </a:p>
        </p:txBody>
      </p:sp>
      <p:sp>
        <p:nvSpPr>
          <p:cNvPr id="179203" name="Rectangle 7"/>
          <p:cNvSpPr>
            <a:spLocks noGrp="1" noChangeArrowheads="1"/>
          </p:cNvSpPr>
          <p:nvPr>
            <p:ph idx="1"/>
          </p:nvPr>
        </p:nvSpPr>
        <p:spPr/>
        <p:txBody>
          <a:bodyPr/>
          <a:lstStyle/>
          <a:p>
            <a:r>
              <a:rPr lang="en-US" altLang="en-US" sz="2000"/>
              <a:t>Signs of severe malaria </a:t>
            </a:r>
          </a:p>
          <a:p>
            <a:r>
              <a:rPr lang="en-US" altLang="en-US" sz="2000"/>
              <a:t>Signs of other infections:</a:t>
            </a:r>
          </a:p>
          <a:p>
            <a:pPr lvl="1"/>
            <a:r>
              <a:rPr lang="en-US" altLang="en-US" sz="1800"/>
              <a:t>Chest pain/difficulty breathing</a:t>
            </a:r>
          </a:p>
          <a:p>
            <a:pPr lvl="1"/>
            <a:r>
              <a:rPr lang="en-US" altLang="en-US" sz="1800"/>
              <a:t>Foul-smelling, watery vaginal discharge</a:t>
            </a:r>
          </a:p>
          <a:p>
            <a:pPr lvl="1"/>
            <a:r>
              <a:rPr lang="en-US" altLang="en-US" sz="1800"/>
              <a:t>Tender/painful uterus or abdomen</a:t>
            </a:r>
          </a:p>
          <a:p>
            <a:pPr lvl="1"/>
            <a:r>
              <a:rPr lang="en-US" altLang="en-US" sz="1800"/>
              <a:t>Urinary frequency/urgency/pain on urination/flank pain</a:t>
            </a:r>
          </a:p>
          <a:p>
            <a:r>
              <a:rPr lang="en-US" altLang="en-US" sz="2000"/>
              <a:t>Any fluid leaking from vagina/rupture of membranes</a:t>
            </a:r>
          </a:p>
          <a:p>
            <a:r>
              <a:rPr lang="en-US" altLang="en-US" sz="2000"/>
              <a:t>Headache</a:t>
            </a:r>
          </a:p>
          <a:p>
            <a:r>
              <a:rPr lang="en-US" altLang="en-US" sz="2000"/>
              <a:t>Muscle/joint pain</a:t>
            </a:r>
          </a:p>
          <a:p>
            <a:r>
              <a:rPr lang="en-US" altLang="en-US" sz="2000"/>
              <a:t>Dry or productive cough </a:t>
            </a:r>
          </a:p>
          <a:p>
            <a:r>
              <a:rPr lang="en-US" altLang="en-US" sz="2000"/>
              <a:t>Other danger signs</a:t>
            </a:r>
          </a:p>
        </p:txBody>
      </p:sp>
      <p:sp>
        <p:nvSpPr>
          <p:cNvPr id="17920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62A20A4-3AB4-4D9B-B2F0-466273EF0AE7}" type="slidenum">
              <a:rPr lang="en-US" altLang="en-US" sz="1200" smtClean="0"/>
              <a:pPr>
                <a:spcBef>
                  <a:spcPct val="0"/>
                </a:spcBef>
                <a:buFontTx/>
                <a:buNone/>
              </a:pPr>
              <a:t>176</a:t>
            </a:fld>
            <a:endParaRPr lang="en-US" altLang="en-US" sz="120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1"/>
          <p:cNvSpPr>
            <a:spLocks noGrp="1" noChangeArrowheads="1"/>
          </p:cNvSpPr>
          <p:nvPr>
            <p:ph type="title"/>
          </p:nvPr>
        </p:nvSpPr>
        <p:spPr/>
        <p:txBody>
          <a:bodyPr/>
          <a:lstStyle/>
          <a:p>
            <a:r>
              <a:rPr lang="en-US" altLang="en-US"/>
              <a:t>Recognizing Malaria in Pregnant Women</a:t>
            </a:r>
          </a:p>
        </p:txBody>
      </p:sp>
      <p:sp>
        <p:nvSpPr>
          <p:cNvPr id="181251" name="Text Placeholder 8"/>
          <p:cNvSpPr>
            <a:spLocks noGrp="1"/>
          </p:cNvSpPr>
          <p:nvPr>
            <p:ph type="body" idx="1"/>
          </p:nvPr>
        </p:nvSpPr>
        <p:spPr/>
        <p:txBody>
          <a:bodyPr/>
          <a:lstStyle/>
          <a:p>
            <a:r>
              <a:rPr lang="en-US" altLang="en-US"/>
              <a:t>Uncomplicated Malaria</a:t>
            </a:r>
          </a:p>
        </p:txBody>
      </p:sp>
      <p:sp>
        <p:nvSpPr>
          <p:cNvPr id="181252" name="Rectangle 12"/>
          <p:cNvSpPr>
            <a:spLocks noGrp="1" noChangeArrowheads="1"/>
          </p:cNvSpPr>
          <p:nvPr>
            <p:ph sz="half" idx="2"/>
          </p:nvPr>
        </p:nvSpPr>
        <p:spPr>
          <a:xfrm>
            <a:off x="457200" y="1905000"/>
            <a:ext cx="4040188" cy="3763963"/>
          </a:xfrm>
        </p:spPr>
        <p:txBody>
          <a:bodyPr/>
          <a:lstStyle/>
          <a:p>
            <a:r>
              <a:rPr lang="en-GB" altLang="en-US" sz="1800"/>
              <a:t>Signs and symptoms are nonspecific but can include fever ≥ 37.5</a:t>
            </a:r>
            <a:r>
              <a:rPr lang="en-GB" altLang="en-US" sz="1800">
                <a:latin typeface="Dotum" panose="020B0600000101010101" pitchFamily="34" charset="-127"/>
                <a:ea typeface="Dotum" panose="020B0600000101010101" pitchFamily="34" charset="-127"/>
              </a:rPr>
              <a:t>°</a:t>
            </a:r>
            <a:r>
              <a:rPr lang="en-GB" altLang="en-US" sz="1800"/>
              <a:t>C axillary, history of fever, and/or presence of anemia.</a:t>
            </a:r>
            <a:endParaRPr lang="en-US" altLang="en-US" sz="1800"/>
          </a:p>
        </p:txBody>
      </p:sp>
      <p:sp>
        <p:nvSpPr>
          <p:cNvPr id="181253" name="Text Placeholder 9"/>
          <p:cNvSpPr>
            <a:spLocks noGrp="1"/>
          </p:cNvSpPr>
          <p:nvPr>
            <p:ph type="body" sz="quarter" idx="3"/>
          </p:nvPr>
        </p:nvSpPr>
        <p:spPr/>
        <p:txBody>
          <a:bodyPr/>
          <a:lstStyle/>
          <a:p>
            <a:r>
              <a:rPr lang="en-US" altLang="en-US"/>
              <a:t>Severe Malaria</a:t>
            </a:r>
          </a:p>
        </p:txBody>
      </p:sp>
      <p:sp>
        <p:nvSpPr>
          <p:cNvPr id="162822" name="Rectangle 13"/>
          <p:cNvSpPr>
            <a:spLocks noGrp="1" noChangeArrowheads="1"/>
          </p:cNvSpPr>
          <p:nvPr>
            <p:ph sz="quarter" idx="4"/>
          </p:nvPr>
        </p:nvSpPr>
        <p:spPr>
          <a:xfrm>
            <a:off x="4645025" y="1905000"/>
            <a:ext cx="4041775" cy="3763963"/>
          </a:xfrm>
        </p:spPr>
        <p:txBody>
          <a:bodyPr/>
          <a:lstStyle/>
          <a:p>
            <a:pPr marL="0" indent="0">
              <a:buFont typeface="Wingdings" charset="0"/>
              <a:buNone/>
              <a:defRPr/>
            </a:pPr>
            <a:r>
              <a:rPr lang="en-US" sz="1800" dirty="0"/>
              <a:t>One or more of the following along with the presence of malaria </a:t>
            </a:r>
            <a:r>
              <a:rPr lang="en-US" sz="1800" dirty="0" err="1"/>
              <a:t>parasitemia</a:t>
            </a:r>
            <a:r>
              <a:rPr lang="en-US" sz="1800" dirty="0"/>
              <a:t>:</a:t>
            </a:r>
          </a:p>
          <a:p>
            <a:pPr>
              <a:buFont typeface="Wingdings" charset="0"/>
              <a:buChar char="§"/>
              <a:defRPr/>
            </a:pPr>
            <a:r>
              <a:rPr lang="en-US" sz="1800" dirty="0"/>
              <a:t>Impaired consciousness/coma</a:t>
            </a:r>
          </a:p>
          <a:p>
            <a:pPr>
              <a:buFont typeface="Wingdings" charset="0"/>
              <a:buChar char="§"/>
              <a:defRPr/>
            </a:pPr>
            <a:r>
              <a:rPr lang="en-US" sz="1800" dirty="0"/>
              <a:t>Prostration/generalized weakness</a:t>
            </a:r>
          </a:p>
          <a:p>
            <a:pPr>
              <a:buFont typeface="Wingdings" charset="0"/>
              <a:buChar char="§"/>
              <a:defRPr/>
            </a:pPr>
            <a:r>
              <a:rPr lang="en-US" sz="1800" dirty="0"/>
              <a:t>Multiple convulsions (more than two in 24 hours)</a:t>
            </a:r>
          </a:p>
          <a:p>
            <a:pPr>
              <a:buFont typeface="Wingdings" charset="0"/>
              <a:buChar char="§"/>
              <a:defRPr/>
            </a:pPr>
            <a:r>
              <a:rPr lang="en-US" sz="1800" dirty="0"/>
              <a:t>Deep breathing/respiratory distress</a:t>
            </a:r>
          </a:p>
          <a:p>
            <a:pPr>
              <a:buFont typeface="Wingdings" charset="0"/>
              <a:buChar char="§"/>
              <a:defRPr/>
            </a:pPr>
            <a:r>
              <a:rPr lang="en-US" sz="1800" dirty="0"/>
              <a:t>Acute pulmonary edema</a:t>
            </a:r>
          </a:p>
          <a:p>
            <a:pPr>
              <a:buFont typeface="Wingdings" charset="0"/>
              <a:buChar char="§"/>
              <a:defRPr/>
            </a:pPr>
            <a:r>
              <a:rPr lang="en-US" sz="1800" dirty="0"/>
              <a:t>Shock (systolic blood pressure &lt; 80 mmHg)</a:t>
            </a:r>
          </a:p>
          <a:p>
            <a:pPr>
              <a:buFont typeface="Wingdings" charset="0"/>
              <a:buChar char="§"/>
              <a:defRPr/>
            </a:pPr>
            <a:r>
              <a:rPr lang="en-US" sz="1800" dirty="0"/>
              <a:t>Acute kidney injury</a:t>
            </a:r>
          </a:p>
          <a:p>
            <a:pPr>
              <a:buFont typeface="Wingdings" charset="0"/>
              <a:buChar char="§"/>
              <a:defRPr/>
            </a:pPr>
            <a:r>
              <a:rPr lang="en-US" sz="1800" dirty="0"/>
              <a:t>Clinical jaundice, evidence of other vital organ dysfunction</a:t>
            </a:r>
          </a:p>
          <a:p>
            <a:pPr>
              <a:buFont typeface="Wingdings" charset="0"/>
              <a:buChar char="§"/>
              <a:defRPr/>
            </a:pPr>
            <a:r>
              <a:rPr lang="en-GB" sz="1800" dirty="0"/>
              <a:t>Significant bleeding</a:t>
            </a:r>
            <a:endParaRPr lang="en-US" sz="1800" dirty="0"/>
          </a:p>
        </p:txBody>
      </p:sp>
      <p:sp>
        <p:nvSpPr>
          <p:cNvPr id="181255" name="Rectangle 14"/>
          <p:cNvSpPr>
            <a:spLocks noChangeArrowheads="1"/>
          </p:cNvSpPr>
          <p:nvPr/>
        </p:nvSpPr>
        <p:spPr bwMode="auto">
          <a:xfrm>
            <a:off x="685800" y="1600200"/>
            <a:ext cx="3886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endParaRPr lang="en-US" altLang="en-US" sz="2200">
              <a:solidFill>
                <a:srgbClr val="660066"/>
              </a:solidFill>
              <a:latin typeface="Helvetica" panose="020B0604020202020204" pitchFamily="34" charset="0"/>
            </a:endParaRPr>
          </a:p>
        </p:txBody>
      </p:sp>
      <p:sp>
        <p:nvSpPr>
          <p:cNvPr id="18125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C48B506-CBF8-4579-BD12-50864AE9A791}" type="slidenum">
              <a:rPr lang="en-US" altLang="en-US" sz="1200" smtClean="0"/>
              <a:pPr>
                <a:spcBef>
                  <a:spcPct val="0"/>
                </a:spcBef>
                <a:buFontTx/>
                <a:buNone/>
              </a:pPr>
              <a:t>177</a:t>
            </a:fld>
            <a:endParaRPr lang="en-US" altLang="en-US" sz="120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381000" y="228600"/>
            <a:ext cx="7391400" cy="1022350"/>
          </a:xfrm>
        </p:spPr>
        <p:txBody>
          <a:bodyPr/>
          <a:lstStyle/>
          <a:p>
            <a:r>
              <a:rPr lang="en-US" altLang="en-US" dirty="0"/>
              <a:t>Signs and Symptoms of Uncomplicated </a:t>
            </a:r>
            <a:br>
              <a:rPr lang="en-US" altLang="en-US" dirty="0"/>
            </a:br>
            <a:r>
              <a:rPr lang="en-US" altLang="en-US" dirty="0"/>
              <a:t>and Severe Malaria </a:t>
            </a:r>
          </a:p>
        </p:txBody>
      </p:sp>
      <p:pic>
        <p:nvPicPr>
          <p:cNvPr id="18227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371600"/>
            <a:ext cx="7620000" cy="4921332"/>
          </a:xfrm>
        </p:spPr>
      </p:pic>
      <p:sp>
        <p:nvSpPr>
          <p:cNvPr id="1822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9FD5BBE-86EF-4623-AA48-6D9722D0A849}" type="slidenum">
              <a:rPr lang="en-US" altLang="en-US" sz="1200" smtClean="0"/>
              <a:pPr>
                <a:spcBef>
                  <a:spcPct val="0"/>
                </a:spcBef>
                <a:buFontTx/>
                <a:buNone/>
              </a:pPr>
              <a:t>178</a:t>
            </a:fld>
            <a:endParaRPr lang="en-US" altLang="en-US" sz="120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Content Placeholder 2"/>
          <p:cNvSpPr>
            <a:spLocks noGrp="1"/>
          </p:cNvSpPr>
          <p:nvPr>
            <p:ph type="body" idx="1"/>
          </p:nvPr>
        </p:nvSpPr>
        <p:spPr>
          <a:xfrm>
            <a:off x="304800" y="2971800"/>
            <a:ext cx="7772400" cy="1500188"/>
          </a:xfrm>
        </p:spPr>
        <p:txBody>
          <a:bodyPr/>
          <a:lstStyle/>
          <a:p>
            <a:r>
              <a:rPr lang="en-US" altLang="en-US" dirty="0"/>
              <a:t>Case Management of Malaria during Pregnancy</a:t>
            </a:r>
          </a:p>
        </p:txBody>
      </p:sp>
      <p:sp>
        <p:nvSpPr>
          <p:cNvPr id="183299" name="Title 1"/>
          <p:cNvSpPr>
            <a:spLocks noGrp="1"/>
          </p:cNvSpPr>
          <p:nvPr>
            <p:ph type="ctrTitle"/>
          </p:nvPr>
        </p:nvSpPr>
        <p:spPr/>
        <p:txBody>
          <a:bodyPr/>
          <a:lstStyle/>
          <a:p>
            <a:r>
              <a:rPr lang="en-US" altLang="en-US"/>
              <a:t>Module Section 4.4</a:t>
            </a:r>
          </a:p>
        </p:txBody>
      </p:sp>
      <p:sp>
        <p:nvSpPr>
          <p:cNvPr id="18330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6C34005-2657-4E52-8C02-1BDC212E5640}" type="slidenum">
              <a:rPr lang="en-US" altLang="en-US" sz="1200" smtClean="0"/>
              <a:pPr>
                <a:spcBef>
                  <a:spcPct val="0"/>
                </a:spcBef>
                <a:buFontTx/>
                <a:buNone/>
              </a:pPr>
              <a:t>179</a:t>
            </a:fld>
            <a:endParaRPr lang="en-US" altLang="en-US"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078"/>
          <p:cNvSpPr>
            <a:spLocks noGrp="1" noChangeArrowheads="1"/>
          </p:cNvSpPr>
          <p:nvPr>
            <p:ph type="title"/>
          </p:nvPr>
        </p:nvSpPr>
        <p:spPr/>
        <p:txBody>
          <a:bodyPr/>
          <a:lstStyle/>
          <a:p>
            <a:r>
              <a:rPr lang="en-US" altLang="en-US" dirty="0"/>
              <a:t>Content of the 2016 WHO Recommendations </a:t>
            </a:r>
            <a:br>
              <a:rPr lang="en-US" altLang="en-US" dirty="0"/>
            </a:br>
            <a:r>
              <a:rPr lang="en-US" altLang="en-US" dirty="0"/>
              <a:t>for ANC</a:t>
            </a:r>
          </a:p>
        </p:txBody>
      </p:sp>
      <p:sp>
        <p:nvSpPr>
          <p:cNvPr id="27651" name="Rectangle 3079"/>
          <p:cNvSpPr>
            <a:spLocks noGrp="1" noChangeArrowheads="1"/>
          </p:cNvSpPr>
          <p:nvPr>
            <p:ph idx="1"/>
          </p:nvPr>
        </p:nvSpPr>
        <p:spPr>
          <a:xfrm>
            <a:off x="228600" y="1343025"/>
            <a:ext cx="4267200" cy="4343400"/>
          </a:xfrm>
        </p:spPr>
        <p:txBody>
          <a:bodyPr/>
          <a:lstStyle/>
          <a:p>
            <a:r>
              <a:rPr lang="en-US" altLang="en-US"/>
              <a:t>Divided into five categories and contains 39 recommendations.</a:t>
            </a:r>
          </a:p>
          <a:p>
            <a:r>
              <a:rPr lang="en-US" altLang="en-US"/>
              <a:t>Specific recommendations will be cited in this workshop as they pertain to routine ANC and prevention and treatment of MIP.</a:t>
            </a:r>
          </a:p>
        </p:txBody>
      </p:sp>
      <p:sp>
        <p:nvSpPr>
          <p:cNvPr id="2765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7C277C0-D2A8-4DD7-8D1D-5CFBC5BAF74B}" type="slidenum">
              <a:rPr lang="en-US" altLang="en-US" sz="1200" smtClean="0"/>
              <a:pPr>
                <a:spcBef>
                  <a:spcPct val="0"/>
                </a:spcBef>
                <a:buFontTx/>
                <a:buNone/>
              </a:pPr>
              <a:t>18</a:t>
            </a:fld>
            <a:endParaRPr lang="en-US" altLang="en-US" sz="1200"/>
          </a:p>
        </p:txBody>
      </p:sp>
      <p:pic>
        <p:nvPicPr>
          <p:cNvPr id="276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43025"/>
            <a:ext cx="434657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4"/>
          <p:cNvSpPr>
            <a:spLocks noGrp="1" noChangeArrowheads="1"/>
          </p:cNvSpPr>
          <p:nvPr>
            <p:ph type="title"/>
          </p:nvPr>
        </p:nvSpPr>
        <p:spPr/>
        <p:txBody>
          <a:bodyPr/>
          <a:lstStyle/>
          <a:p>
            <a:r>
              <a:rPr lang="en-US" altLang="en-US"/>
              <a:t>Case Management Goals: Malaria during Pregnancy</a:t>
            </a:r>
          </a:p>
        </p:txBody>
      </p:sp>
      <p:sp>
        <p:nvSpPr>
          <p:cNvPr id="184323" name="Rectangle 5"/>
          <p:cNvSpPr>
            <a:spLocks noGrp="1" noChangeArrowheads="1"/>
          </p:cNvSpPr>
          <p:nvPr>
            <p:ph idx="1"/>
          </p:nvPr>
        </p:nvSpPr>
        <p:spPr/>
        <p:txBody>
          <a:bodyPr/>
          <a:lstStyle/>
          <a:p>
            <a:r>
              <a:rPr lang="en-US" altLang="en-US" dirty="0"/>
              <a:t>Despite preventive measures, some pregnant women </a:t>
            </a:r>
            <a:br>
              <a:rPr lang="en-US" altLang="en-US" dirty="0"/>
            </a:br>
            <a:r>
              <a:rPr lang="en-US" altLang="en-US" dirty="0"/>
              <a:t>will still become infected with malaria.</a:t>
            </a:r>
          </a:p>
          <a:p>
            <a:r>
              <a:rPr lang="en-US" altLang="en-US" dirty="0"/>
              <a:t>The goal of malaria treatment during pregnancy is to completely eliminate the infection because having any parasites in her blood can affect the mother and her fetus. </a:t>
            </a:r>
          </a:p>
        </p:txBody>
      </p:sp>
      <p:sp>
        <p:nvSpPr>
          <p:cNvPr id="18432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1947E5A-D2EB-401D-AC07-83BACC80C0A9}" type="slidenum">
              <a:rPr lang="en-US" altLang="en-US" sz="1200" smtClean="0"/>
              <a:pPr>
                <a:spcBef>
                  <a:spcPct val="0"/>
                </a:spcBef>
                <a:buFontTx/>
                <a:buNone/>
              </a:pPr>
              <a:t>180</a:t>
            </a:fld>
            <a:endParaRPr lang="en-US" altLang="en-US" sz="120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228600"/>
            <a:ext cx="7391400" cy="1022350"/>
          </a:xfrm>
        </p:spPr>
        <p:txBody>
          <a:bodyPr/>
          <a:lstStyle/>
          <a:p>
            <a:r>
              <a:rPr lang="en-US" altLang="en-US" dirty="0"/>
              <a:t>Case Management Goals: Malaria during Pregnancy (continued) </a:t>
            </a:r>
          </a:p>
        </p:txBody>
      </p:sp>
      <p:sp>
        <p:nvSpPr>
          <p:cNvPr id="185347" name="Rectangle 3"/>
          <p:cNvSpPr>
            <a:spLocks noGrp="1" noChangeArrowheads="1"/>
          </p:cNvSpPr>
          <p:nvPr>
            <p:ph idx="1"/>
          </p:nvPr>
        </p:nvSpPr>
        <p:spPr/>
        <p:txBody>
          <a:bodyPr/>
          <a:lstStyle/>
          <a:p>
            <a:r>
              <a:rPr lang="en-US" altLang="en-US" dirty="0"/>
              <a:t>Determine whether malaria is uncomplicated or </a:t>
            </a:r>
            <a:br>
              <a:rPr lang="en-US" altLang="en-US" dirty="0"/>
            </a:br>
            <a:r>
              <a:rPr lang="en-US" altLang="en-US" dirty="0"/>
              <a:t>severe:</a:t>
            </a:r>
          </a:p>
          <a:p>
            <a:pPr lvl="1"/>
            <a:r>
              <a:rPr lang="en-US" altLang="en-US" dirty="0"/>
              <a:t>Uncomplicated: Manage according to the case management job aid.</a:t>
            </a:r>
          </a:p>
          <a:p>
            <a:pPr lvl="1"/>
            <a:r>
              <a:rPr lang="en-US" altLang="en-US" dirty="0"/>
              <a:t>Severe: After administering loading dose of appropriate antimalarial drug, refer immediately to higher level of care. </a:t>
            </a:r>
          </a:p>
        </p:txBody>
      </p:sp>
      <p:sp>
        <p:nvSpPr>
          <p:cNvPr id="18534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DADFF4C-7B05-47AA-972C-DD1249ABA517}" type="slidenum">
              <a:rPr lang="en-US" altLang="en-US" sz="1200" smtClean="0"/>
              <a:pPr>
                <a:spcBef>
                  <a:spcPct val="0"/>
                </a:spcBef>
                <a:buFontTx/>
                <a:buNone/>
              </a:pPr>
              <a:t>181</a:t>
            </a:fld>
            <a:endParaRPr lang="en-US" altLang="en-US" sz="120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title"/>
          </p:nvPr>
        </p:nvSpPr>
        <p:spPr>
          <a:xfrm>
            <a:off x="381000" y="228600"/>
            <a:ext cx="7391400" cy="1022350"/>
          </a:xfrm>
        </p:spPr>
        <p:txBody>
          <a:bodyPr/>
          <a:lstStyle/>
          <a:p>
            <a:r>
              <a:rPr lang="en-US" altLang="en-US" dirty="0"/>
              <a:t>Case Management: Drugs</a:t>
            </a:r>
          </a:p>
        </p:txBody>
      </p:sp>
      <p:sp>
        <p:nvSpPr>
          <p:cNvPr id="186371" name="Rectangle 5"/>
          <p:cNvSpPr>
            <a:spLocks noGrp="1" noChangeArrowheads="1"/>
          </p:cNvSpPr>
          <p:nvPr>
            <p:ph idx="1"/>
          </p:nvPr>
        </p:nvSpPr>
        <p:spPr>
          <a:xfrm>
            <a:off x="381000" y="1600200"/>
            <a:ext cx="8229600" cy="4343400"/>
          </a:xfrm>
        </p:spPr>
        <p:txBody>
          <a:bodyPr/>
          <a:lstStyle/>
          <a:p>
            <a:r>
              <a:rPr lang="en-US" altLang="en-US"/>
              <a:t>Selection of treatment is based on:</a:t>
            </a:r>
          </a:p>
          <a:p>
            <a:pPr lvl="1"/>
            <a:r>
              <a:rPr lang="en-US" altLang="en-US"/>
              <a:t>The trimester of pregnancy</a:t>
            </a:r>
          </a:p>
          <a:p>
            <a:pPr lvl="1"/>
            <a:r>
              <a:rPr lang="en-US" altLang="en-US"/>
              <a:t>Available drugs</a:t>
            </a:r>
          </a:p>
          <a:p>
            <a:pPr lvl="1"/>
            <a:r>
              <a:rPr lang="en-US" altLang="en-US"/>
              <a:t>Approved drugs for malaria treatment in accordance with national guidelines </a:t>
            </a:r>
          </a:p>
        </p:txBody>
      </p:sp>
      <p:sp>
        <p:nvSpPr>
          <p:cNvPr id="18637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79AE377-7679-4597-AE97-5AA3AACB5DC3}" type="slidenum">
              <a:rPr lang="en-US" altLang="en-US" sz="1200" smtClean="0"/>
              <a:pPr>
                <a:spcBef>
                  <a:spcPct val="0"/>
                </a:spcBef>
                <a:buFontTx/>
                <a:buNone/>
              </a:pPr>
              <a:t>182</a:t>
            </a:fld>
            <a:endParaRPr lang="en-US" altLang="en-US" sz="120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p:nvPr>
        </p:nvSpPr>
        <p:spPr/>
        <p:txBody>
          <a:bodyPr/>
          <a:lstStyle/>
          <a:p>
            <a:r>
              <a:rPr lang="en-US" altLang="en-US"/>
              <a:t>Case Management: Combination Therapy</a:t>
            </a:r>
          </a:p>
        </p:txBody>
      </p:sp>
      <p:sp>
        <p:nvSpPr>
          <p:cNvPr id="187395" name="Rectangle 5"/>
          <p:cNvSpPr>
            <a:spLocks noGrp="1" noChangeArrowheads="1"/>
          </p:cNvSpPr>
          <p:nvPr>
            <p:ph idx="1"/>
          </p:nvPr>
        </p:nvSpPr>
        <p:spPr>
          <a:xfrm>
            <a:off x="457200" y="1600200"/>
            <a:ext cx="8229600" cy="3657600"/>
          </a:xfrm>
        </p:spPr>
        <p:txBody>
          <a:bodyPr/>
          <a:lstStyle/>
          <a:p>
            <a:r>
              <a:rPr lang="en-US" altLang="en-US" i="1" dirty="0"/>
              <a:t>Plasmodium falciparum </a:t>
            </a:r>
            <a:r>
              <a:rPr lang="en-US" altLang="en-US" dirty="0"/>
              <a:t>has become resistant to </a:t>
            </a:r>
            <a:br>
              <a:rPr lang="en-US" altLang="en-US" dirty="0"/>
            </a:br>
            <a:r>
              <a:rPr lang="en-US" altLang="en-US" dirty="0"/>
              <a:t>single-drug therapy, resulting in ineffective treatment </a:t>
            </a:r>
            <a:br>
              <a:rPr lang="en-US" altLang="en-US" dirty="0"/>
            </a:br>
            <a:r>
              <a:rPr lang="en-US" altLang="en-US" dirty="0"/>
              <a:t>and increased morbidity and mortality. </a:t>
            </a:r>
          </a:p>
          <a:p>
            <a:r>
              <a:rPr lang="en-US" altLang="en-US" dirty="0"/>
              <a:t>WHO now recommends that countries use a combination of drugs to fight malaria.</a:t>
            </a:r>
          </a:p>
          <a:p>
            <a:r>
              <a:rPr lang="en-US" altLang="en-US" dirty="0"/>
              <a:t>Drug resistance is far less likely with combination </a:t>
            </a:r>
            <a:br>
              <a:rPr lang="en-US" altLang="en-US" dirty="0"/>
            </a:br>
            <a:r>
              <a:rPr lang="en-US" altLang="en-US" dirty="0"/>
              <a:t>therapy than with single-drug treatments. </a:t>
            </a:r>
          </a:p>
        </p:txBody>
      </p:sp>
      <p:sp>
        <p:nvSpPr>
          <p:cNvPr id="1873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E1740F1-25CC-4FD7-BAC3-C432A36B71F6}" type="slidenum">
              <a:rPr lang="en-US" altLang="en-US" sz="1200" smtClean="0"/>
              <a:pPr>
                <a:spcBef>
                  <a:spcPct val="0"/>
                </a:spcBef>
                <a:buFontTx/>
                <a:buNone/>
              </a:pPr>
              <a:t>183</a:t>
            </a:fld>
            <a:endParaRPr lang="en-US" altLang="en-US" sz="120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Grp="1" noChangeArrowheads="1"/>
          </p:cNvSpPr>
          <p:nvPr>
            <p:ph type="title"/>
          </p:nvPr>
        </p:nvSpPr>
        <p:spPr>
          <a:xfrm>
            <a:off x="228600" y="228600"/>
            <a:ext cx="7391400" cy="1022350"/>
          </a:xfrm>
        </p:spPr>
        <p:txBody>
          <a:bodyPr/>
          <a:lstStyle/>
          <a:p>
            <a:r>
              <a:rPr lang="en-US" altLang="en-US"/>
              <a:t>ACTs: Types of Combination Therapy</a:t>
            </a:r>
          </a:p>
        </p:txBody>
      </p:sp>
      <p:sp>
        <p:nvSpPr>
          <p:cNvPr id="168963" name="Rectangle 5"/>
          <p:cNvSpPr>
            <a:spLocks noGrp="1" noChangeArrowheads="1"/>
          </p:cNvSpPr>
          <p:nvPr>
            <p:ph idx="1"/>
          </p:nvPr>
        </p:nvSpPr>
        <p:spPr/>
        <p:txBody>
          <a:bodyPr/>
          <a:lstStyle/>
          <a:p>
            <a:pPr marL="0" indent="0">
              <a:buFont typeface="Wingdings" charset="0"/>
              <a:buNone/>
              <a:defRPr/>
            </a:pPr>
            <a:r>
              <a:rPr lang="en-US" dirty="0"/>
              <a:t>Artemisinin-based combination therapies (ACTs):</a:t>
            </a:r>
          </a:p>
          <a:p>
            <a:pPr>
              <a:buFont typeface="Wingdings" charset="0"/>
              <a:buChar char="§"/>
              <a:defRPr/>
            </a:pPr>
            <a:r>
              <a:rPr lang="en-US" dirty="0"/>
              <a:t>The simultaneous use of a drug that includes a derivative of artemisinin along with another antimalarial drug </a:t>
            </a:r>
          </a:p>
          <a:p>
            <a:pPr>
              <a:buFont typeface="Wingdings" charset="0"/>
              <a:buChar char="§"/>
              <a:defRPr/>
            </a:pPr>
            <a:r>
              <a:rPr lang="en-US" dirty="0"/>
              <a:t>Currently the most effective treatment for malaria </a:t>
            </a:r>
          </a:p>
          <a:p>
            <a:pPr>
              <a:buFont typeface="Wingdings" charset="0"/>
              <a:buChar char="§"/>
              <a:defRPr/>
            </a:pPr>
            <a:r>
              <a:rPr lang="en-US" dirty="0"/>
              <a:t>Should be the first-line treatment in the second and third trimesters</a:t>
            </a:r>
          </a:p>
        </p:txBody>
      </p:sp>
      <p:sp>
        <p:nvSpPr>
          <p:cNvPr id="1884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6F06B65-2FD3-48E6-A455-69044E9F6100}" type="slidenum">
              <a:rPr lang="en-US" altLang="en-US" sz="1200" smtClean="0"/>
              <a:pPr>
                <a:spcBef>
                  <a:spcPct val="0"/>
                </a:spcBef>
                <a:buFontTx/>
                <a:buNone/>
              </a:pPr>
              <a:t>184</a:t>
            </a:fld>
            <a:endParaRPr lang="en-US" altLang="en-US" sz="120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type="body" idx="1"/>
          </p:nvPr>
        </p:nvSpPr>
        <p:spPr>
          <a:xfrm>
            <a:off x="381000" y="2895600"/>
            <a:ext cx="7772400" cy="1500188"/>
          </a:xfrm>
        </p:spPr>
        <p:txBody>
          <a:bodyPr/>
          <a:lstStyle/>
          <a:p>
            <a:r>
              <a:rPr lang="en-US" altLang="en-US" dirty="0"/>
              <a:t>Treatment for Uncomplicated Malaria</a:t>
            </a:r>
          </a:p>
        </p:txBody>
      </p:sp>
      <p:sp>
        <p:nvSpPr>
          <p:cNvPr id="189443" name="Title 1"/>
          <p:cNvSpPr>
            <a:spLocks noGrp="1"/>
          </p:cNvSpPr>
          <p:nvPr>
            <p:ph type="ctrTitle"/>
          </p:nvPr>
        </p:nvSpPr>
        <p:spPr>
          <a:xfrm>
            <a:off x="381000" y="206375"/>
            <a:ext cx="7772400" cy="1470025"/>
          </a:xfrm>
        </p:spPr>
        <p:txBody>
          <a:bodyPr/>
          <a:lstStyle/>
          <a:p>
            <a:r>
              <a:rPr lang="en-US" altLang="en-US" dirty="0"/>
              <a:t>Module Section 4.5</a:t>
            </a:r>
          </a:p>
        </p:txBody>
      </p:sp>
      <p:sp>
        <p:nvSpPr>
          <p:cNvPr id="18944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D2F4625-FF0F-43BD-815C-A4D52905644F}" type="slidenum">
              <a:rPr lang="en-US" altLang="en-US" sz="1200" smtClean="0"/>
              <a:pPr>
                <a:spcBef>
                  <a:spcPct val="0"/>
                </a:spcBef>
                <a:buFontTx/>
                <a:buNone/>
              </a:pPr>
              <a:t>185</a:t>
            </a:fld>
            <a:endParaRPr lang="en-US" altLang="en-US" sz="120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US" altLang="en-US" dirty="0"/>
              <a:t>WHO 2015 Recommendations for ACT </a:t>
            </a:r>
            <a:br>
              <a:rPr lang="en-US" altLang="en-US" dirty="0"/>
            </a:br>
            <a:r>
              <a:rPr lang="en-US" altLang="en-US" dirty="0"/>
              <a:t>in Pregnancy</a:t>
            </a:r>
          </a:p>
        </p:txBody>
      </p:sp>
      <p:pic>
        <p:nvPicPr>
          <p:cNvPr id="1904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7500256" cy="4038600"/>
          </a:xfrm>
        </p:spPr>
      </p:pic>
      <p:sp>
        <p:nvSpPr>
          <p:cNvPr id="1904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D09A7330-DCFA-49E0-BBFB-D6D80D650673}" type="slidenum">
              <a:rPr lang="en-US" altLang="en-US" sz="1200" smtClean="0"/>
              <a:pPr>
                <a:spcBef>
                  <a:spcPct val="0"/>
                </a:spcBef>
                <a:buFontTx/>
                <a:buNone/>
              </a:pPr>
              <a:t>186</a:t>
            </a:fld>
            <a:endParaRPr lang="en-US" altLang="en-US" sz="120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4"/>
          <p:cNvSpPr>
            <a:spLocks noGrp="1" noChangeArrowheads="1"/>
          </p:cNvSpPr>
          <p:nvPr>
            <p:ph type="title"/>
          </p:nvPr>
        </p:nvSpPr>
        <p:spPr/>
        <p:txBody>
          <a:bodyPr/>
          <a:lstStyle/>
          <a:p>
            <a:r>
              <a:rPr lang="en-US" altLang="en-US"/>
              <a:t>Treating Uncomplicated Malaria</a:t>
            </a:r>
          </a:p>
        </p:txBody>
      </p:sp>
      <p:sp>
        <p:nvSpPr>
          <p:cNvPr id="191491" name="Rectangle 5"/>
          <p:cNvSpPr>
            <a:spLocks noGrp="1" noChangeArrowheads="1"/>
          </p:cNvSpPr>
          <p:nvPr>
            <p:ph idx="1"/>
          </p:nvPr>
        </p:nvSpPr>
        <p:spPr/>
        <p:txBody>
          <a:bodyPr/>
          <a:lstStyle/>
          <a:p>
            <a:r>
              <a:rPr lang="en-US" altLang="en-US" sz="2400"/>
              <a:t>Observe the client taking the first dose of her antimalarial </a:t>
            </a:r>
            <a:br>
              <a:rPr lang="en-US" altLang="en-US" sz="2400"/>
            </a:br>
            <a:r>
              <a:rPr lang="en-US" altLang="en-US" sz="2400"/>
              <a:t>drugs (directly observed therapy) and record the dosages.</a:t>
            </a:r>
          </a:p>
          <a:p>
            <a:r>
              <a:rPr lang="en-US" altLang="en-US" sz="2400"/>
              <a:t>Advise the client to:</a:t>
            </a:r>
          </a:p>
          <a:p>
            <a:pPr lvl="1"/>
            <a:r>
              <a:rPr lang="en-US" altLang="en-US" sz="2000"/>
              <a:t>Complete the course of drugs.</a:t>
            </a:r>
          </a:p>
          <a:p>
            <a:pPr lvl="1"/>
            <a:r>
              <a:rPr lang="en-US" altLang="en-US" sz="2000"/>
              <a:t>Return in 48 hours for follow-up, or sooner if condition worsens.</a:t>
            </a:r>
          </a:p>
          <a:p>
            <a:pPr lvl="1"/>
            <a:r>
              <a:rPr lang="en-US" altLang="en-US" sz="2000"/>
              <a:t>Consume iron-rich foods.</a:t>
            </a:r>
          </a:p>
          <a:p>
            <a:pPr lvl="1"/>
            <a:r>
              <a:rPr lang="en-US" altLang="en-US" sz="2000"/>
              <a:t>Use ITNs and other preventive measures.</a:t>
            </a:r>
          </a:p>
          <a:p>
            <a:r>
              <a:rPr lang="en-US" altLang="en-US" sz="2400"/>
              <a:t>Follow country guidelines with regard to use of IPTp-SP and iron/folic acid during and after treatment of malaria.</a:t>
            </a:r>
          </a:p>
        </p:txBody>
      </p:sp>
      <p:sp>
        <p:nvSpPr>
          <p:cNvPr id="1914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49CDB03-DC0F-42F1-9B45-CD35C571AA5E}" type="slidenum">
              <a:rPr lang="en-US" altLang="en-US" sz="1200" smtClean="0"/>
              <a:pPr>
                <a:spcBef>
                  <a:spcPct val="0"/>
                </a:spcBef>
                <a:buFontTx/>
                <a:buNone/>
              </a:pPr>
              <a:t>187</a:t>
            </a:fld>
            <a:endParaRPr lang="en-US" altLang="en-US" sz="120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4"/>
          <p:cNvSpPr>
            <a:spLocks noGrp="1" noChangeArrowheads="1"/>
          </p:cNvSpPr>
          <p:nvPr>
            <p:ph type="title"/>
          </p:nvPr>
        </p:nvSpPr>
        <p:spPr/>
        <p:txBody>
          <a:bodyPr/>
          <a:lstStyle/>
          <a:p>
            <a:r>
              <a:rPr lang="en-US" altLang="en-US"/>
              <a:t>Treating Uncomplicated Malaria (continued) </a:t>
            </a:r>
          </a:p>
        </p:txBody>
      </p:sp>
      <p:sp>
        <p:nvSpPr>
          <p:cNvPr id="192515" name="Rectangle 5"/>
          <p:cNvSpPr>
            <a:spLocks noGrp="1" noChangeArrowheads="1"/>
          </p:cNvSpPr>
          <p:nvPr>
            <p:ph idx="1"/>
          </p:nvPr>
        </p:nvSpPr>
        <p:spPr/>
        <p:txBody>
          <a:bodyPr/>
          <a:lstStyle/>
          <a:p>
            <a:r>
              <a:rPr lang="en-US" altLang="en-US"/>
              <a:t>Provide first-line antimalarial drugs.</a:t>
            </a:r>
          </a:p>
          <a:p>
            <a:pPr lvl="1"/>
            <a:r>
              <a:rPr lang="en-US" altLang="en-US"/>
              <a:t>Refer to case management job aid.</a:t>
            </a:r>
          </a:p>
          <a:p>
            <a:r>
              <a:rPr lang="en-US" altLang="en-US"/>
              <a:t>Manage fever ≥ 38</a:t>
            </a:r>
            <a:r>
              <a:rPr lang="en-US" altLang="en-US">
                <a:latin typeface="Dotum" panose="020B0600000101010101" pitchFamily="34" charset="-127"/>
                <a:ea typeface="Dotum" panose="020B0600000101010101" pitchFamily="34" charset="-127"/>
              </a:rPr>
              <a:t>°</a:t>
            </a:r>
            <a:r>
              <a:rPr lang="en-US" altLang="en-US"/>
              <a:t>C axillary.</a:t>
            </a:r>
          </a:p>
          <a:p>
            <a:pPr lvl="1"/>
            <a:r>
              <a:rPr lang="en-US" altLang="en-US"/>
              <a:t>Tepid sponging; paracetamol 500 mg, two tablets every </a:t>
            </a:r>
            <a:br>
              <a:rPr lang="en-US" altLang="en-US"/>
            </a:br>
            <a:r>
              <a:rPr lang="en-US" altLang="en-US"/>
              <a:t>6 hours as needed</a:t>
            </a:r>
          </a:p>
          <a:p>
            <a:r>
              <a:rPr lang="en-US" altLang="en-US"/>
              <a:t>Diagnose and treat anemia.</a:t>
            </a:r>
          </a:p>
          <a:p>
            <a:r>
              <a:rPr lang="en-US" altLang="en-US"/>
              <a:t>Provide fluids.</a:t>
            </a:r>
          </a:p>
        </p:txBody>
      </p:sp>
      <p:sp>
        <p:nvSpPr>
          <p:cNvPr id="19251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DBDE5F48-F262-4B9A-882D-63BCFDADEEE9}" type="slidenum">
              <a:rPr lang="en-US" altLang="en-US" sz="1200" smtClean="0"/>
              <a:pPr>
                <a:spcBef>
                  <a:spcPct val="0"/>
                </a:spcBef>
                <a:buFontTx/>
                <a:buNone/>
              </a:pPr>
              <a:t>188</a:t>
            </a:fld>
            <a:endParaRPr lang="en-US" altLang="en-US" sz="120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Content Placeholder 2"/>
          <p:cNvSpPr>
            <a:spLocks noGrp="1"/>
          </p:cNvSpPr>
          <p:nvPr>
            <p:ph type="body" idx="1"/>
          </p:nvPr>
        </p:nvSpPr>
        <p:spPr>
          <a:xfrm>
            <a:off x="381000" y="2971800"/>
            <a:ext cx="7772400" cy="1500188"/>
          </a:xfrm>
        </p:spPr>
        <p:txBody>
          <a:bodyPr/>
          <a:lstStyle/>
          <a:p>
            <a:r>
              <a:rPr lang="en-US" altLang="en-US" dirty="0"/>
              <a:t>Management of Severe Malaria</a:t>
            </a:r>
          </a:p>
        </p:txBody>
      </p:sp>
      <p:sp>
        <p:nvSpPr>
          <p:cNvPr id="193539" name="Title 1"/>
          <p:cNvSpPr>
            <a:spLocks noGrp="1"/>
          </p:cNvSpPr>
          <p:nvPr>
            <p:ph type="ctrTitle"/>
          </p:nvPr>
        </p:nvSpPr>
        <p:spPr/>
        <p:txBody>
          <a:bodyPr/>
          <a:lstStyle/>
          <a:p>
            <a:r>
              <a:rPr lang="en-US" altLang="en-US"/>
              <a:t>Module Section 4.6</a:t>
            </a:r>
          </a:p>
        </p:txBody>
      </p:sp>
      <p:sp>
        <p:nvSpPr>
          <p:cNvPr id="19354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5E22D8D-6614-487A-84BE-097EA8D3E62E}" type="slidenum">
              <a:rPr lang="en-US" altLang="en-US" sz="1200" smtClean="0"/>
              <a:pPr>
                <a:spcBef>
                  <a:spcPct val="0"/>
                </a:spcBef>
                <a:buFontTx/>
                <a:buNone/>
              </a:pPr>
              <a:t>189</a:t>
            </a:fld>
            <a:endParaRPr lang="en-US" alt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r>
              <a:rPr lang="en-US" altLang="en-US" dirty="0"/>
              <a:t>Focused ANC versus Current WHO Recommendations</a:t>
            </a:r>
          </a:p>
        </p:txBody>
      </p:sp>
      <p:sp>
        <p:nvSpPr>
          <p:cNvPr id="28675" name="Rectangle 5"/>
          <p:cNvSpPr>
            <a:spLocks noGrp="1" noChangeArrowheads="1"/>
          </p:cNvSpPr>
          <p:nvPr>
            <p:ph idx="1"/>
          </p:nvPr>
        </p:nvSpPr>
        <p:spPr>
          <a:xfrm>
            <a:off x="473075" y="2133600"/>
            <a:ext cx="8229600" cy="3200400"/>
          </a:xfrm>
        </p:spPr>
        <p:txBody>
          <a:bodyPr/>
          <a:lstStyle/>
          <a:p>
            <a:pPr marL="0" indent="0">
              <a:buFont typeface="Wingdings" panose="05000000000000000000" pitchFamily="2" charset="2"/>
              <a:buNone/>
            </a:pPr>
            <a:r>
              <a:rPr lang="en-US" altLang="en-US" dirty="0"/>
              <a:t>Until the release of the 2016 WHO recommendations for ANC, the most commonly used approach was focused ANC, which centered on a woman’s needs but relied on fewer visits. The new recommendations call for a minimum of eight contacts during pregnancy to improve perinatal outcomes and maternal satisfaction.</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8"/>
          <p:cNvSpPr>
            <a:spLocks noGrp="1" noChangeArrowheads="1"/>
          </p:cNvSpPr>
          <p:nvPr>
            <p:ph type="title"/>
          </p:nvPr>
        </p:nvSpPr>
        <p:spPr>
          <a:xfrm>
            <a:off x="304800" y="228600"/>
            <a:ext cx="7391400" cy="1022350"/>
          </a:xfrm>
        </p:spPr>
        <p:txBody>
          <a:bodyPr/>
          <a:lstStyle/>
          <a:p>
            <a:r>
              <a:rPr lang="en-US" altLang="en-US"/>
              <a:t>Severe Malaria: Convulsions or Fits</a:t>
            </a:r>
          </a:p>
        </p:txBody>
      </p:sp>
      <p:sp>
        <p:nvSpPr>
          <p:cNvPr id="194563" name="Rectangle 9"/>
          <p:cNvSpPr>
            <a:spLocks noGrp="1" noChangeArrowheads="1"/>
          </p:cNvSpPr>
          <p:nvPr>
            <p:ph idx="1"/>
          </p:nvPr>
        </p:nvSpPr>
        <p:spPr>
          <a:xfrm>
            <a:off x="304800" y="1600200"/>
            <a:ext cx="8229600" cy="4343400"/>
          </a:xfrm>
        </p:spPr>
        <p:txBody>
          <a:bodyPr/>
          <a:lstStyle/>
          <a:p>
            <a:r>
              <a:rPr lang="en-US" altLang="en-US"/>
              <a:t>If a pregnant woman presents with convulsions, determine whether they are due to malaria or eclampsia. </a:t>
            </a:r>
          </a:p>
          <a:p>
            <a:r>
              <a:rPr lang="en-US" altLang="en-US"/>
              <a:t>Gather information from the following chart to determine the cause of convulsions or fits.</a:t>
            </a:r>
          </a:p>
        </p:txBody>
      </p:sp>
      <p:sp>
        <p:nvSpPr>
          <p:cNvPr id="1945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C3A80D7-8BF1-48D0-832F-13CF0D583802}" type="slidenum">
              <a:rPr lang="en-US" altLang="en-US" sz="1200" smtClean="0"/>
              <a:pPr>
                <a:spcBef>
                  <a:spcPct val="0"/>
                </a:spcBef>
                <a:buFontTx/>
                <a:buNone/>
              </a:pPr>
              <a:t>190</a:t>
            </a:fld>
            <a:endParaRPr lang="en-US" altLang="en-US" sz="120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5"/>
          <p:cNvSpPr>
            <a:spLocks noGrp="1" noChangeArrowheads="1"/>
          </p:cNvSpPr>
          <p:nvPr>
            <p:ph type="title"/>
          </p:nvPr>
        </p:nvSpPr>
        <p:spPr/>
        <p:txBody>
          <a:bodyPr/>
          <a:lstStyle/>
          <a:p>
            <a:pPr eaLnBrk="1" hangingPunct="1"/>
            <a:r>
              <a:rPr lang="en-US" altLang="en-US" sz="2500"/>
              <a:t>Determining Causes of Convulsions</a:t>
            </a:r>
          </a:p>
        </p:txBody>
      </p:sp>
      <p:graphicFrame>
        <p:nvGraphicFramePr>
          <p:cNvPr id="282705" name="Group 81"/>
          <p:cNvGraphicFramePr>
            <a:graphicFrameLocks noGrp="1"/>
          </p:cNvGraphicFramePr>
          <p:nvPr>
            <p:extLst>
              <p:ext uri="{D42A27DB-BD31-4B8C-83A1-F6EECF244321}">
                <p14:modId xmlns:p14="http://schemas.microsoft.com/office/powerpoint/2010/main" val="339968449"/>
              </p:ext>
            </p:extLst>
          </p:nvPr>
        </p:nvGraphicFramePr>
        <p:xfrm>
          <a:off x="609600" y="1447800"/>
          <a:ext cx="7329488" cy="4418013"/>
        </p:xfrm>
        <a:graphic>
          <a:graphicData uri="http://schemas.openxmlformats.org/drawingml/2006/table">
            <a:tbl>
              <a:tblPr/>
              <a:tblGrid>
                <a:gridCol w="2533650">
                  <a:extLst>
                    <a:ext uri="{9D8B030D-6E8A-4147-A177-3AD203B41FA5}">
                      <a16:colId xmlns:a16="http://schemas.microsoft.com/office/drawing/2014/main" val="20000"/>
                    </a:ext>
                  </a:extLst>
                </a:gridCol>
                <a:gridCol w="2352675">
                  <a:extLst>
                    <a:ext uri="{9D8B030D-6E8A-4147-A177-3AD203B41FA5}">
                      <a16:colId xmlns:a16="http://schemas.microsoft.com/office/drawing/2014/main" val="20001"/>
                    </a:ext>
                  </a:extLst>
                </a:gridCol>
                <a:gridCol w="2443163">
                  <a:extLst>
                    <a:ext uri="{9D8B030D-6E8A-4147-A177-3AD203B41FA5}">
                      <a16:colId xmlns:a16="http://schemas.microsoft.com/office/drawing/2014/main" val="20002"/>
                    </a:ext>
                  </a:extLst>
                </a:gridCol>
              </a:tblGrid>
              <a:tr h="533400">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1"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Signs/Symptoms</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1"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Severe Malaria</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1"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Eclampsia</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00">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Recent history of fever, chills</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Yes</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No</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Temperature</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sng" strike="noStrike" cap="none" normalizeH="0" baseline="0">
                          <a:ln>
                            <a:noFill/>
                          </a:ln>
                          <a:solidFill>
                            <a:srgbClr val="000000"/>
                          </a:solidFill>
                          <a:effectLst/>
                          <a:latin typeface="Gill Sans MT" panose="020B0502020104020203" pitchFamily="34" charset="0"/>
                          <a:ea typeface="MS PGothic" panose="020B0600070205080204" pitchFamily="34" charset="-128"/>
                        </a:rPr>
                        <a:t>&gt;</a:t>
                      </a:r>
                      <a:r>
                        <a:rPr kumimoji="0" lang="en-US" altLang="en-US" sz="2000" b="0"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 37.5° C</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&lt; 38</a:t>
                      </a:r>
                      <a:r>
                        <a:rPr kumimoji="0" lang="en-US" altLang="en-US" sz="2000" b="0" i="0" u="none" strike="noStrike" cap="none" normalizeH="0" baseline="0">
                          <a:ln>
                            <a:noFill/>
                          </a:ln>
                          <a:solidFill>
                            <a:srgbClr val="000000"/>
                          </a:solidFill>
                          <a:effectLst/>
                          <a:latin typeface="Gill Sans MT" panose="020B0502020104020203" pitchFamily="34" charset="0"/>
                          <a:ea typeface="Dotum" panose="020B0600000101010101" pitchFamily="34" charset="-127"/>
                        </a:rPr>
                        <a:t>° </a:t>
                      </a:r>
                      <a:r>
                        <a:rPr kumimoji="0" lang="en-US" altLang="en-US" sz="2000" b="0"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C</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Blood pressure</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Diastolic </a:t>
                      </a:r>
                      <a:b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b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&lt; 90 mmHg</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Diastolic </a:t>
                      </a:r>
                      <a:b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br>
                      <a:r>
                        <a:rPr kumimoji="0" lang="en-US" altLang="en-US" sz="2000" b="0" i="0" u="sng"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&gt;</a:t>
                      </a: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 90 mmHg</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Proteinuria</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No</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Yes</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400">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Enlarged spleen</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Possibly</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No</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3400">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Jaundice</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a:ln>
                            <a:noFill/>
                          </a:ln>
                          <a:solidFill>
                            <a:srgbClr val="000000"/>
                          </a:solidFill>
                          <a:effectLst/>
                          <a:latin typeface="Gill Sans MT" panose="020B0502020104020203" pitchFamily="34" charset="0"/>
                          <a:ea typeface="MS PGothic" panose="020B0600070205080204" pitchFamily="34" charset="-128"/>
                        </a:rPr>
                        <a:t>Yes</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2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defRPr sz="20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defRPr sz="20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defRPr>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defRPr sz="1600">
                          <a:solidFill>
                            <a:srgbClr val="305B75"/>
                          </a:solidFill>
                          <a:latin typeface="Gill Sans MT" panose="020B0502020104020203"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40000"/>
                        </a:spcBef>
                        <a:spcAft>
                          <a:spcPct val="0"/>
                        </a:spcAft>
                        <a:buClr>
                          <a:srgbClr val="CC6600"/>
                        </a:buClr>
                        <a:buSzTx/>
                        <a:buFont typeface="Wingdings" panose="05000000000000000000" pitchFamily="2" charset="2"/>
                        <a:buNone/>
                        <a:tabLst/>
                      </a:pPr>
                      <a:r>
                        <a:rPr kumimoji="0" lang="en-US" altLang="en-US" sz="20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No</a:t>
                      </a:r>
                    </a:p>
                  </a:txBody>
                  <a:tcPr marL="93711" marR="93711" marT="46051" marB="46051" anchor="ctr" horzOverflow="overflow">
                    <a:lnL w="12700" cap="flat" cmpd="sng" algn="ctr">
                      <a:solidFill>
                        <a:srgbClr val="718C3F"/>
                      </a:solidFill>
                      <a:prstDash val="solid"/>
                      <a:round/>
                      <a:headEnd type="none" w="med" len="med"/>
                      <a:tailEnd type="none" w="med" len="med"/>
                    </a:lnL>
                    <a:lnR w="12700" cap="flat" cmpd="sng" algn="ctr">
                      <a:solidFill>
                        <a:srgbClr val="718C3F"/>
                      </a:solidFill>
                      <a:prstDash val="solid"/>
                      <a:round/>
                      <a:headEnd type="none" w="med" len="med"/>
                      <a:tailEnd type="none" w="med" len="med"/>
                    </a:lnR>
                    <a:lnT w="12700" cap="flat" cmpd="sng" algn="ctr">
                      <a:solidFill>
                        <a:srgbClr val="718C3F"/>
                      </a:solidFill>
                      <a:prstDash val="solid"/>
                      <a:round/>
                      <a:headEnd type="none" w="med" len="med"/>
                      <a:tailEnd type="none" w="med" len="med"/>
                    </a:lnT>
                    <a:lnB w="12700" cap="flat" cmpd="sng" algn="ctr">
                      <a:solidFill>
                        <a:srgbClr val="718C3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9562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4EAE2DB-05A9-4B80-B981-EA5E47139385}" type="slidenum">
              <a:rPr lang="en-US" altLang="en-US" sz="1200" smtClean="0"/>
              <a:pPr>
                <a:spcBef>
                  <a:spcPct val="0"/>
                </a:spcBef>
                <a:buFontTx/>
                <a:buNone/>
              </a:pPr>
              <a:t>191</a:t>
            </a:fld>
            <a:endParaRPr lang="en-US" altLang="en-US" sz="120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8"/>
          <p:cNvSpPr>
            <a:spLocks noGrp="1" noChangeArrowheads="1"/>
          </p:cNvSpPr>
          <p:nvPr>
            <p:ph type="title"/>
          </p:nvPr>
        </p:nvSpPr>
        <p:spPr/>
        <p:txBody>
          <a:bodyPr/>
          <a:lstStyle/>
          <a:p>
            <a:r>
              <a:rPr lang="en-US" altLang="en-US"/>
              <a:t>Other Considerations (CDC 2013)</a:t>
            </a:r>
          </a:p>
        </p:txBody>
      </p:sp>
      <p:sp>
        <p:nvSpPr>
          <p:cNvPr id="196611" name="Rectangle 9"/>
          <p:cNvSpPr>
            <a:spLocks noGrp="1" noChangeArrowheads="1"/>
          </p:cNvSpPr>
          <p:nvPr>
            <p:ph idx="1"/>
          </p:nvPr>
        </p:nvSpPr>
        <p:spPr/>
        <p:txBody>
          <a:bodyPr/>
          <a:lstStyle/>
          <a:p>
            <a:r>
              <a:rPr lang="en-US" altLang="en-US"/>
              <a:t>If eclampsia is suspected, stabilize and treat with </a:t>
            </a:r>
            <a:br>
              <a:rPr lang="en-US" altLang="en-US"/>
            </a:br>
            <a:r>
              <a:rPr lang="en-US" altLang="en-US"/>
              <a:t>magnesium sulfate per national guidelines, then refer.</a:t>
            </a:r>
          </a:p>
          <a:p>
            <a:r>
              <a:rPr lang="en-US" altLang="en-US"/>
              <a:t>If severe malaria is suspected, stabilize and treat with appropriate antimalarial drug and diazepam, then refer.</a:t>
            </a:r>
          </a:p>
          <a:p>
            <a:r>
              <a:rPr lang="en-US" altLang="en-US"/>
              <a:t>Oral antimalarial drugs are not recommended for the initial treatment of severe malaria.</a:t>
            </a:r>
          </a:p>
          <a:p>
            <a:r>
              <a:rPr lang="en-US" altLang="en-US"/>
              <a:t>If severe malaria is strongly suspected but a laboratory diagnosis cannot be made, collect blood for diagnostic testing. Parenteral antimalarial drugs may be started.</a:t>
            </a:r>
          </a:p>
          <a:p>
            <a:endParaRPr lang="en-US" altLang="en-US"/>
          </a:p>
        </p:txBody>
      </p:sp>
      <p:sp>
        <p:nvSpPr>
          <p:cNvPr id="1966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8F3E20C-320C-4C78-A2A1-6D3F2D499996}" type="slidenum">
              <a:rPr lang="en-US" altLang="en-US" sz="1200" smtClean="0"/>
              <a:pPr>
                <a:spcBef>
                  <a:spcPct val="0"/>
                </a:spcBef>
                <a:buFontTx/>
                <a:buNone/>
              </a:pPr>
              <a:t>192</a:t>
            </a:fld>
            <a:endParaRPr lang="en-US" altLang="en-US" sz="120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9"/>
          <p:cNvSpPr>
            <a:spLocks noGrp="1" noChangeArrowheads="1"/>
          </p:cNvSpPr>
          <p:nvPr>
            <p:ph type="title"/>
          </p:nvPr>
        </p:nvSpPr>
        <p:spPr/>
        <p:txBody>
          <a:bodyPr/>
          <a:lstStyle/>
          <a:p>
            <a:r>
              <a:rPr lang="en-US" altLang="en-US" dirty="0"/>
              <a:t>Severe Malaria: Pre-Referral Treatment </a:t>
            </a:r>
            <a:br>
              <a:rPr lang="en-US" altLang="en-US" dirty="0"/>
            </a:br>
            <a:r>
              <a:rPr lang="en-US" altLang="en-US" dirty="0"/>
              <a:t>(WHO 2015d)</a:t>
            </a:r>
          </a:p>
        </p:txBody>
      </p:sp>
      <p:sp>
        <p:nvSpPr>
          <p:cNvPr id="195587" name="Rectangle 10"/>
          <p:cNvSpPr>
            <a:spLocks noGrp="1" noChangeArrowheads="1"/>
          </p:cNvSpPr>
          <p:nvPr>
            <p:ph idx="1"/>
          </p:nvPr>
        </p:nvSpPr>
        <p:spPr>
          <a:xfrm>
            <a:off x="381000" y="1447800"/>
            <a:ext cx="8077200" cy="4343400"/>
          </a:xfrm>
        </p:spPr>
        <p:txBody>
          <a:bodyPr/>
          <a:lstStyle/>
          <a:p>
            <a:pPr>
              <a:defRPr/>
            </a:pPr>
            <a:r>
              <a:rPr lang="en-GB" altLang="en-US" sz="2500" dirty="0"/>
              <a:t>In the case of antimalarial treatment for severe malaria, the main objective is to prevent death.</a:t>
            </a:r>
            <a:endParaRPr lang="en-US" altLang="en-US" sz="2500" dirty="0"/>
          </a:p>
          <a:p>
            <a:pPr>
              <a:defRPr/>
            </a:pPr>
            <a:r>
              <a:rPr lang="en-US" altLang="en-US" sz="2500" dirty="0"/>
              <a:t>The risk of death from severe malaria is greatest in the </a:t>
            </a:r>
            <a:br>
              <a:rPr lang="en-US" altLang="en-US" sz="2500" dirty="0"/>
            </a:br>
            <a:r>
              <a:rPr lang="en-US" altLang="en-US" sz="2500" dirty="0"/>
              <a:t>first 24 hours.</a:t>
            </a:r>
          </a:p>
          <a:p>
            <a:pPr>
              <a:defRPr/>
            </a:pPr>
            <a:r>
              <a:rPr lang="en-US" altLang="en-US" sz="2500" spc="-20" dirty="0"/>
              <a:t>Delaying the start of appropriate antimalarial treatment can result in worsening of a woman’</a:t>
            </a:r>
            <a:r>
              <a:rPr lang="en-US" altLang="ja-JP" sz="2500" spc="-20" dirty="0"/>
              <a:t>s condition or even death.</a:t>
            </a:r>
          </a:p>
          <a:p>
            <a:pPr>
              <a:defRPr/>
            </a:pPr>
            <a:r>
              <a:rPr lang="en-US" altLang="en-US" sz="2500" dirty="0"/>
              <a:t>If possible, start treatment immediately by giving the pregnant woman a loading dose of a parenteral antimalarial before referral: parenteral </a:t>
            </a:r>
            <a:r>
              <a:rPr lang="en-US" altLang="en-US" sz="2500" dirty="0" err="1"/>
              <a:t>artesunate</a:t>
            </a:r>
            <a:r>
              <a:rPr lang="en-US" altLang="en-US" sz="2500" dirty="0"/>
              <a:t>, 2.4 mg/kg, IV bolus (“push”) or IM injection.</a:t>
            </a:r>
          </a:p>
        </p:txBody>
      </p:sp>
      <p:sp>
        <p:nvSpPr>
          <p:cNvPr id="1976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B8118D9B-E242-4AB4-852D-9DB9B02E534C}" type="slidenum">
              <a:rPr lang="en-US" altLang="en-US" sz="1200" smtClean="0"/>
              <a:pPr>
                <a:spcBef>
                  <a:spcPct val="0"/>
                </a:spcBef>
                <a:buFontTx/>
                <a:buNone/>
              </a:pPr>
              <a:t>193</a:t>
            </a:fld>
            <a:endParaRPr lang="en-US" altLang="en-US" sz="120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en-US"/>
              <a:t>Stabilize Severe Malaria</a:t>
            </a:r>
          </a:p>
        </p:txBody>
      </p:sp>
      <p:sp>
        <p:nvSpPr>
          <p:cNvPr id="181251" name="Rectangle 3"/>
          <p:cNvSpPr>
            <a:spLocks noGrp="1" noChangeArrowheads="1"/>
          </p:cNvSpPr>
          <p:nvPr>
            <p:ph idx="1"/>
          </p:nvPr>
        </p:nvSpPr>
        <p:spPr>
          <a:xfrm>
            <a:off x="457200" y="1600200"/>
            <a:ext cx="7696200" cy="4343400"/>
          </a:xfrm>
        </p:spPr>
        <p:txBody>
          <a:bodyPr/>
          <a:lstStyle/>
          <a:p>
            <a:pPr marL="0" indent="0" algn="ctr">
              <a:buFont typeface="Wingdings" charset="0"/>
              <a:buNone/>
              <a:defRPr/>
            </a:pPr>
            <a:r>
              <a:rPr lang="en-US" b="1" dirty="0">
                <a:solidFill>
                  <a:schemeClr val="accent3"/>
                </a:solidFill>
              </a:rPr>
              <a:t>Stabilize</a:t>
            </a:r>
            <a:r>
              <a:rPr lang="en-US" dirty="0"/>
              <a:t> by providing a loading dose of the appropriate antimalarial drug and refer the woman </a:t>
            </a:r>
            <a:br>
              <a:rPr lang="en-US" dirty="0"/>
            </a:br>
            <a:r>
              <a:rPr lang="en-US" b="1" i="1" dirty="0"/>
              <a:t>immediately</a:t>
            </a:r>
            <a:r>
              <a:rPr lang="en-US" dirty="0"/>
              <a:t> </a:t>
            </a:r>
            <a:br>
              <a:rPr lang="en-US" dirty="0"/>
            </a:br>
            <a:r>
              <a:rPr lang="en-US" dirty="0"/>
              <a:t>if she has any symptoms that suggest severe malaria. </a:t>
            </a:r>
          </a:p>
        </p:txBody>
      </p:sp>
      <p:sp>
        <p:nvSpPr>
          <p:cNvPr id="19968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9D856B4-E5BF-47D8-AF82-2C92F2A8A6C2}" type="slidenum">
              <a:rPr lang="en-US" altLang="en-US" sz="1200" smtClean="0"/>
              <a:pPr>
                <a:spcBef>
                  <a:spcPct val="0"/>
                </a:spcBef>
                <a:buFontTx/>
                <a:buNone/>
              </a:pPr>
              <a:t>194</a:t>
            </a:fld>
            <a:endParaRPr lang="en-US" altLang="en-US" sz="120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altLang="en-US"/>
              <a:t>Stabilization and Pre-Referral Treatment for Severe Malaria</a:t>
            </a:r>
          </a:p>
        </p:txBody>
      </p:sp>
      <p:pic>
        <p:nvPicPr>
          <p:cNvPr id="200707"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2202" y="2057400"/>
            <a:ext cx="8466998" cy="1929116"/>
          </a:xfrm>
        </p:spPr>
      </p:pic>
      <p:sp>
        <p:nvSpPr>
          <p:cNvPr id="2007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015D8A32-D898-4EEE-BD61-C8C0E34712DE}" type="slidenum">
              <a:rPr lang="en-US" altLang="en-US" sz="1200" smtClean="0"/>
              <a:pPr>
                <a:spcBef>
                  <a:spcPct val="0"/>
                </a:spcBef>
                <a:buFontTx/>
                <a:buNone/>
              </a:pPr>
              <a:t>195</a:t>
            </a:fld>
            <a:endParaRPr lang="en-US" altLang="en-US" sz="1200"/>
          </a:p>
        </p:txBody>
      </p:sp>
      <p:sp>
        <p:nvSpPr>
          <p:cNvPr id="200709" name="TextBox 5"/>
          <p:cNvSpPr txBox="1">
            <a:spLocks noChangeArrowheads="1"/>
          </p:cNvSpPr>
          <p:nvPr/>
        </p:nvSpPr>
        <p:spPr bwMode="auto">
          <a:xfrm>
            <a:off x="514350" y="3962400"/>
            <a:ext cx="7410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2000" dirty="0">
                <a:solidFill>
                  <a:schemeClr val="bg2"/>
                </a:solidFill>
                <a:latin typeface="Helvetica" panose="020B0604020202020204" pitchFamily="34" charset="0"/>
              </a:rPr>
              <a:t>To view the entire job aid for Treatment of Uncomplicated Malaria Among Women of Reproductive Age, please see the reference manual, Figure 11. </a:t>
            </a:r>
          </a:p>
        </p:txBody>
      </p:sp>
      <p:sp>
        <p:nvSpPr>
          <p:cNvPr id="5" name="Oval 4"/>
          <p:cNvSpPr/>
          <p:nvPr/>
        </p:nvSpPr>
        <p:spPr>
          <a:xfrm>
            <a:off x="2971800" y="32766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3429000"/>
            <a:ext cx="76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
          <p:cNvSpPr>
            <a:spLocks noGrp="1" noChangeArrowheads="1"/>
          </p:cNvSpPr>
          <p:nvPr>
            <p:ph type="title"/>
          </p:nvPr>
        </p:nvSpPr>
        <p:spPr/>
        <p:txBody>
          <a:bodyPr/>
          <a:lstStyle/>
          <a:p>
            <a:r>
              <a:rPr lang="en-US" altLang="en-US"/>
              <a:t>Referral Preparation</a:t>
            </a:r>
          </a:p>
        </p:txBody>
      </p:sp>
      <p:sp>
        <p:nvSpPr>
          <p:cNvPr id="201731" name="Rectangle 11"/>
          <p:cNvSpPr>
            <a:spLocks noGrp="1" noChangeArrowheads="1"/>
          </p:cNvSpPr>
          <p:nvPr>
            <p:ph idx="1"/>
          </p:nvPr>
        </p:nvSpPr>
        <p:spPr/>
        <p:txBody>
          <a:bodyPr/>
          <a:lstStyle/>
          <a:p>
            <a:r>
              <a:rPr lang="en-US" altLang="en-US"/>
              <a:t>Explain the situation to the client and her family.</a:t>
            </a:r>
          </a:p>
          <a:p>
            <a:r>
              <a:rPr lang="en-US" altLang="en-US"/>
              <a:t>Give her pre-referral treatment, if possible.</a:t>
            </a:r>
          </a:p>
          <a:p>
            <a:r>
              <a:rPr lang="en-US" altLang="en-US"/>
              <a:t>Help arrange transport to a higher-level facility, if possible.</a:t>
            </a:r>
          </a:p>
          <a:p>
            <a:r>
              <a:rPr lang="en-US" altLang="en-US"/>
              <a:t>Accompany the woman during transport, if possible, and be sure to have sufficient medication available. </a:t>
            </a:r>
          </a:p>
          <a:p>
            <a:r>
              <a:rPr lang="en-US" altLang="en-US"/>
              <a:t>Record the referral information on the ANC card.</a:t>
            </a:r>
            <a:endParaRPr lang="en-ZW" altLang="en-US"/>
          </a:p>
        </p:txBody>
      </p:sp>
      <p:sp>
        <p:nvSpPr>
          <p:cNvPr id="20173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F4436396-F30A-4B3E-BF14-E01FECF1C015}" type="slidenum">
              <a:rPr lang="en-US" altLang="en-US" sz="1200" smtClean="0"/>
              <a:pPr>
                <a:spcBef>
                  <a:spcPct val="0"/>
                </a:spcBef>
                <a:buFontTx/>
                <a:buNone/>
              </a:pPr>
              <a:t>196</a:t>
            </a:fld>
            <a:endParaRPr lang="en-US" altLang="en-US" sz="120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8"/>
          <p:cNvSpPr>
            <a:spLocks noGrp="1" noChangeArrowheads="1"/>
          </p:cNvSpPr>
          <p:nvPr>
            <p:ph type="title"/>
          </p:nvPr>
        </p:nvSpPr>
        <p:spPr/>
        <p:txBody>
          <a:bodyPr/>
          <a:lstStyle/>
          <a:p>
            <a:r>
              <a:rPr lang="en-US" altLang="en-US"/>
              <a:t>Referral Notes</a:t>
            </a:r>
          </a:p>
        </p:txBody>
      </p:sp>
      <p:sp>
        <p:nvSpPr>
          <p:cNvPr id="183299" name="Rectangle 9"/>
          <p:cNvSpPr>
            <a:spLocks noGrp="1" noChangeArrowheads="1"/>
          </p:cNvSpPr>
          <p:nvPr>
            <p:ph idx="1"/>
          </p:nvPr>
        </p:nvSpPr>
        <p:spPr/>
        <p:txBody>
          <a:bodyPr/>
          <a:lstStyle/>
          <a:p>
            <a:pPr>
              <a:buFont typeface="Wingdings" charset="0"/>
              <a:buChar char="§"/>
              <a:defRPr/>
            </a:pPr>
            <a:r>
              <a:rPr lang="en-US" sz="2400" dirty="0"/>
              <a:t>Include the following in your referral note:</a:t>
            </a:r>
          </a:p>
          <a:p>
            <a:pPr lvl="1">
              <a:buFont typeface="Wingdings" charset="0"/>
              <a:buChar char="§"/>
              <a:defRPr/>
            </a:pPr>
            <a:r>
              <a:rPr lang="en-US" sz="2000" dirty="0"/>
              <a:t>Brief history of client’</a:t>
            </a:r>
            <a:r>
              <a:rPr lang="en-US" altLang="ja-JP" sz="2000" dirty="0"/>
              <a:t>s condition</a:t>
            </a:r>
          </a:p>
          <a:p>
            <a:pPr lvl="1">
              <a:buFont typeface="Wingdings" charset="0"/>
              <a:buChar char="§"/>
              <a:defRPr/>
            </a:pPr>
            <a:r>
              <a:rPr lang="en-US" sz="2000" dirty="0"/>
              <a:t>Details of any treatment provided</a:t>
            </a:r>
          </a:p>
          <a:p>
            <a:pPr lvl="1">
              <a:buFont typeface="Wingdings" charset="0"/>
              <a:buChar char="§"/>
              <a:defRPr/>
            </a:pPr>
            <a:r>
              <a:rPr lang="en-US" sz="2000" dirty="0"/>
              <a:t>Reason for referral</a:t>
            </a:r>
          </a:p>
          <a:p>
            <a:pPr lvl="1">
              <a:buFont typeface="Wingdings" charset="0"/>
              <a:buChar char="§"/>
              <a:defRPr/>
            </a:pPr>
            <a:r>
              <a:rPr lang="en-US" sz="2000" dirty="0"/>
              <a:t>Any significant findings from history, physical exam, or </a:t>
            </a:r>
            <a:br>
              <a:rPr lang="en-US" sz="2000" dirty="0"/>
            </a:br>
            <a:r>
              <a:rPr lang="en-US" sz="2000" dirty="0"/>
              <a:t>lab tests</a:t>
            </a:r>
          </a:p>
          <a:p>
            <a:pPr lvl="1">
              <a:buFont typeface="Wingdings" charset="0"/>
              <a:buChar char="§"/>
              <a:defRPr/>
            </a:pPr>
            <a:r>
              <a:rPr lang="en-US" sz="2000" dirty="0"/>
              <a:t>Highlights of any important details of current pregnancy</a:t>
            </a:r>
          </a:p>
          <a:p>
            <a:pPr lvl="1">
              <a:buFont typeface="Wingdings" charset="0"/>
              <a:buChar char="§"/>
              <a:defRPr/>
            </a:pPr>
            <a:r>
              <a:rPr lang="en-US" sz="2000" dirty="0"/>
              <a:t>Copy of client’</a:t>
            </a:r>
            <a:r>
              <a:rPr lang="en-US" altLang="ja-JP" sz="2000" dirty="0"/>
              <a:t>s ANC record, if possible</a:t>
            </a:r>
          </a:p>
          <a:p>
            <a:pPr lvl="1">
              <a:buFont typeface="Wingdings" charset="0"/>
              <a:buChar char="§"/>
              <a:defRPr/>
            </a:pPr>
            <a:r>
              <a:rPr lang="en-US" sz="2000" dirty="0"/>
              <a:t>Contact information in case the referral facility or provider has any questions </a:t>
            </a:r>
          </a:p>
          <a:p>
            <a:pPr marL="0" lvl="1" indent="0">
              <a:buFont typeface="Wingdings" charset="0"/>
              <a:buNone/>
              <a:defRPr/>
            </a:pPr>
            <a:endParaRPr lang="en-US" sz="1800" i="1" dirty="0"/>
          </a:p>
          <a:p>
            <a:pPr marL="0" lvl="1" indent="0">
              <a:buFont typeface="Wingdings" charset="0"/>
              <a:buNone/>
              <a:defRPr/>
            </a:pPr>
            <a:r>
              <a:rPr lang="en-US" sz="1800" i="1" dirty="0"/>
              <a:t>Source: Adapted from WHO 2015d.</a:t>
            </a:r>
          </a:p>
          <a:p>
            <a:pPr>
              <a:buFont typeface="Wingdings" charset="0"/>
              <a:buChar char="§"/>
              <a:defRPr/>
            </a:pPr>
            <a:endParaRPr lang="en-US" sz="2400" dirty="0"/>
          </a:p>
        </p:txBody>
      </p:sp>
      <p:sp>
        <p:nvSpPr>
          <p:cNvPr id="20275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B524D86E-0582-4C80-815C-4E045845FFDD}" type="slidenum">
              <a:rPr lang="en-US" altLang="en-US" sz="1200" smtClean="0"/>
              <a:pPr>
                <a:spcBef>
                  <a:spcPct val="0"/>
                </a:spcBef>
                <a:buFontTx/>
                <a:buNone/>
              </a:pPr>
              <a:t>197</a:t>
            </a:fld>
            <a:endParaRPr lang="en-US" altLang="en-US" sz="120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381000" y="228600"/>
            <a:ext cx="7391400" cy="1022350"/>
          </a:xfrm>
        </p:spPr>
        <p:txBody>
          <a:bodyPr/>
          <a:lstStyle/>
          <a:p>
            <a:r>
              <a:rPr lang="en-US" altLang="en-US"/>
              <a:t>Recognizing and Reporting Potential Adverse Effects</a:t>
            </a:r>
          </a:p>
        </p:txBody>
      </p:sp>
      <p:sp>
        <p:nvSpPr>
          <p:cNvPr id="203779" name="Content Placeholder 2"/>
          <p:cNvSpPr>
            <a:spLocks noGrp="1"/>
          </p:cNvSpPr>
          <p:nvPr>
            <p:ph idx="1"/>
          </p:nvPr>
        </p:nvSpPr>
        <p:spPr>
          <a:xfrm>
            <a:off x="457200" y="1600200"/>
            <a:ext cx="7696200" cy="4343400"/>
          </a:xfrm>
        </p:spPr>
        <p:txBody>
          <a:bodyPr/>
          <a:lstStyle/>
          <a:p>
            <a:r>
              <a:rPr lang="en-US" altLang="en-US" sz="2500" dirty="0"/>
              <a:t>Health care providers should understand the potential adverse effects of all medications they administer.  This includes those used to treat MIP, although these drugs are generally well tolerated and have no or only mild side effects, if used as directed. </a:t>
            </a:r>
          </a:p>
          <a:p>
            <a:r>
              <a:rPr lang="en-US" altLang="en-US" sz="2500" dirty="0"/>
              <a:t>Women need to know about adverse effects that they might experience and what to do if they occur. Potential adverse effects are summarized in the next slide. </a:t>
            </a:r>
          </a:p>
        </p:txBody>
      </p:sp>
      <p:sp>
        <p:nvSpPr>
          <p:cNvPr id="2037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01C672BC-6650-4121-9097-3E828AE30C0C}" type="slidenum">
              <a:rPr lang="en-US" altLang="en-US" sz="1200" smtClean="0"/>
              <a:pPr>
                <a:spcBef>
                  <a:spcPct val="0"/>
                </a:spcBef>
                <a:buFontTx/>
                <a:buNone/>
              </a:pPr>
              <a:t>198</a:t>
            </a:fld>
            <a:endParaRPr lang="en-US" altLang="en-US" sz="120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381000" y="228600"/>
            <a:ext cx="7391400" cy="1022350"/>
          </a:xfrm>
        </p:spPr>
        <p:txBody>
          <a:bodyPr/>
          <a:lstStyle/>
          <a:p>
            <a:r>
              <a:rPr lang="en-US" altLang="en-US"/>
              <a:t>Recognizing and Reporting Potential Adverse Effects (continued)</a:t>
            </a:r>
          </a:p>
        </p:txBody>
      </p:sp>
      <p:sp>
        <p:nvSpPr>
          <p:cNvPr id="204803" name="Content Placeholder 2"/>
          <p:cNvSpPr>
            <a:spLocks noGrp="1"/>
          </p:cNvSpPr>
          <p:nvPr>
            <p:ph idx="1"/>
          </p:nvPr>
        </p:nvSpPr>
        <p:spPr/>
        <p:txBody>
          <a:bodyPr/>
          <a:lstStyle/>
          <a:p>
            <a:r>
              <a:rPr lang="en-US" altLang="en-US"/>
              <a:t>Artemether/lumefantrine: Weakness, </a:t>
            </a:r>
            <a:br>
              <a:rPr lang="en-US" altLang="en-US"/>
            </a:br>
            <a:r>
              <a:rPr lang="en-US" altLang="en-US"/>
              <a:t>headache, dizziness</a:t>
            </a:r>
          </a:p>
          <a:p>
            <a:r>
              <a:rPr lang="en-US" altLang="en-US"/>
              <a:t>Artesunate/amodiaquine: Weakness (mild or severe) headache or dizziness</a:t>
            </a:r>
          </a:p>
          <a:p>
            <a:r>
              <a:rPr lang="en-US" altLang="en-US"/>
              <a:t>Quinine: Buzzing or ringing in the ears or hypoglycemia (when given parenterally)</a:t>
            </a:r>
          </a:p>
          <a:p>
            <a:r>
              <a:rPr lang="en-US" altLang="en-US"/>
              <a:t>Artemisinin: Dizziness, headache, vomiting, diarrhea</a:t>
            </a:r>
          </a:p>
          <a:p>
            <a:endParaRPr lang="en-US" altLang="en-US"/>
          </a:p>
        </p:txBody>
      </p:sp>
      <p:sp>
        <p:nvSpPr>
          <p:cNvPr id="2048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BA8532D-7235-45D4-ACD8-742BC7D8CF08}" type="slidenum">
              <a:rPr lang="en-US" altLang="en-US" sz="1200" smtClean="0"/>
              <a:pPr>
                <a:spcBef>
                  <a:spcPct val="0"/>
                </a:spcBef>
                <a:buFontTx/>
                <a:buNone/>
              </a:pPr>
              <a:t>199</a:t>
            </a:fld>
            <a:endParaRPr lang="en-US" altLang="en-US"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457200" y="4283075"/>
            <a:ext cx="82946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dirty="0">
                <a:solidFill>
                  <a:srgbClr val="191919"/>
                </a:solidFill>
                <a:latin typeface="Times New Roman" panose="02020603050405020304" pitchFamily="18" charset="0"/>
              </a:rPr>
              <a:t>This publication is adapted from the Prevention and Control of Malaria in Pregnancy Learning Resource Package made possible through support by United States Agency for International Development (USAID) under terms of Award No. </a:t>
            </a:r>
            <a:br>
              <a:rPr lang="en-US" altLang="en-US" sz="1200" b="0" dirty="0">
                <a:solidFill>
                  <a:srgbClr val="191919"/>
                </a:solidFill>
                <a:latin typeface="Times New Roman" panose="02020603050405020304" pitchFamily="18" charset="0"/>
              </a:rPr>
            </a:br>
            <a:r>
              <a:rPr lang="en-US" altLang="en-US" sz="1200" b="0" dirty="0">
                <a:solidFill>
                  <a:srgbClr val="191919"/>
                </a:solidFill>
                <a:latin typeface="Times New Roman" panose="02020603050405020304" pitchFamily="18" charset="0"/>
              </a:rPr>
              <a:t>HRN-A-00-98-00043-00/Maternal and Neonatal Health Program, and by the Maternal and Child Health Division, Office of Health, Infectious Diseases and Nutrition, Bureau for Global Health, under the terms of the Leader with Associates Cooperative Agreement GHS-A-00-04-00002-00/ACCESS Program. The opinions expressed herein are those of the authors and do not necessarily reflect the views of USAID or the United States Government. </a:t>
            </a:r>
          </a:p>
          <a:p>
            <a:pPr>
              <a:spcBef>
                <a:spcPct val="0"/>
              </a:spcBef>
              <a:buFontTx/>
              <a:buNone/>
            </a:pPr>
            <a:endParaRPr lang="en-US" altLang="en-US" sz="1200" b="0" dirty="0">
              <a:solidFill>
                <a:srgbClr val="191919"/>
              </a:solidFill>
              <a:latin typeface="Times New Roman" panose="02020603050405020304" pitchFamily="18" charset="0"/>
            </a:endParaRPr>
          </a:p>
          <a:p>
            <a:pPr>
              <a:spcBef>
                <a:spcPct val="0"/>
              </a:spcBef>
              <a:buFontTx/>
              <a:buNone/>
            </a:pPr>
            <a:r>
              <a:rPr lang="en-US" altLang="en-US" sz="1200" b="0" dirty="0">
                <a:solidFill>
                  <a:srgbClr val="191919"/>
                </a:solidFill>
                <a:latin typeface="Times New Roman" panose="02020603050405020304" pitchFamily="18" charset="0"/>
              </a:rPr>
              <a:t>USAID did not contribute to the information in or funding of the 2015 edition or to </a:t>
            </a:r>
            <a:r>
              <a:rPr lang="en-US" altLang="en-US" sz="1200" b="0">
                <a:solidFill>
                  <a:srgbClr val="191919"/>
                </a:solidFill>
                <a:latin typeface="Times New Roman" panose="02020603050405020304" pitchFamily="18" charset="0"/>
              </a:rPr>
              <a:t>the 2018 </a:t>
            </a:r>
            <a:r>
              <a:rPr lang="en-US" altLang="en-US" sz="1200" b="0" dirty="0">
                <a:solidFill>
                  <a:srgbClr val="191919"/>
                </a:solidFill>
                <a:latin typeface="Times New Roman" panose="02020603050405020304" pitchFamily="18" charset="0"/>
              </a:rPr>
              <a:t>update.</a:t>
            </a:r>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657600"/>
            <a:ext cx="914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657600"/>
            <a:ext cx="1397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1F0D6DD-F9FB-46F7-9A1B-14AF9CFCE5D5}" type="slidenum">
              <a:rPr lang="en-US" altLang="en-US" sz="1200" smtClean="0"/>
              <a:pPr>
                <a:spcBef>
                  <a:spcPct val="0"/>
                </a:spcBef>
                <a:buFontTx/>
                <a:buNone/>
              </a:pPr>
              <a:t>2</a:t>
            </a:fld>
            <a:endParaRPr lang="en-US" altLang="en-US"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0"/>
          <p:cNvSpPr>
            <a:spLocks noGrp="1" noChangeArrowheads="1"/>
          </p:cNvSpPr>
          <p:nvPr>
            <p:ph type="title"/>
          </p:nvPr>
        </p:nvSpPr>
        <p:spPr/>
        <p:txBody>
          <a:bodyPr/>
          <a:lstStyle/>
          <a:p>
            <a:r>
              <a:rPr lang="en-US" altLang="en-US" dirty="0"/>
              <a:t>Timing of ANC Contacts</a:t>
            </a:r>
          </a:p>
        </p:txBody>
      </p:sp>
      <p:sp>
        <p:nvSpPr>
          <p:cNvPr id="25603" name="Rectangle 1"/>
          <p:cNvSpPr>
            <a:spLocks noGrp="1" noChangeArrowheads="1"/>
          </p:cNvSpPr>
          <p:nvPr>
            <p:ph idx="1"/>
          </p:nvPr>
        </p:nvSpPr>
        <p:spPr>
          <a:xfrm>
            <a:off x="100013" y="1463675"/>
            <a:ext cx="4038600" cy="4479925"/>
          </a:xfrm>
        </p:spPr>
        <p:txBody>
          <a:bodyPr/>
          <a:lstStyle/>
          <a:p>
            <a:pPr>
              <a:defRPr/>
            </a:pPr>
            <a:r>
              <a:rPr lang="en-US" altLang="en-US" sz="2400" dirty="0"/>
              <a:t>A minimum of eight ANC contacts is recommended to reduce perinatal mortality and improve women’s experience of care.</a:t>
            </a:r>
          </a:p>
          <a:p>
            <a:pPr>
              <a:defRPr/>
            </a:pPr>
            <a:r>
              <a:rPr lang="en-US" altLang="en-US" sz="2400" dirty="0"/>
              <a:t>The word “visit” is replaced with “contact” to imply active engagement between the pregnant woman and her health care provider.</a:t>
            </a:r>
          </a:p>
          <a:p>
            <a:pPr marL="0" indent="0">
              <a:buFont typeface="Wingdings" panose="05000000000000000000" pitchFamily="2" charset="2"/>
              <a:buNone/>
              <a:defRPr/>
            </a:pPr>
            <a:endParaRPr lang="en-US" altLang="en-US" dirty="0"/>
          </a:p>
        </p:txBody>
      </p:sp>
      <p:sp>
        <p:nvSpPr>
          <p:cNvPr id="2970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11860EF-2530-46F9-95DA-2ACE7BE4AC98}" type="slidenum">
              <a:rPr lang="en-US" altLang="en-US" sz="1200" smtClean="0"/>
              <a:pPr>
                <a:spcBef>
                  <a:spcPct val="0"/>
                </a:spcBef>
                <a:buFontTx/>
                <a:buNone/>
              </a:pPr>
              <a:t>20</a:t>
            </a:fld>
            <a:endParaRPr lang="en-US" altLang="en-US" sz="1200"/>
          </a:p>
        </p:txBody>
      </p:sp>
      <p:pic>
        <p:nvPicPr>
          <p:cNvPr id="297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4259" y="1509712"/>
            <a:ext cx="4003353" cy="438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381000" y="228600"/>
            <a:ext cx="7391400" cy="1022350"/>
          </a:xfrm>
        </p:spPr>
        <p:txBody>
          <a:bodyPr/>
          <a:lstStyle/>
          <a:p>
            <a:r>
              <a:rPr lang="en-US" altLang="en-US"/>
              <a:t>Recognizing and Reporting Potential </a:t>
            </a:r>
            <a:br>
              <a:rPr lang="en-US" altLang="en-US"/>
            </a:br>
            <a:r>
              <a:rPr lang="en-US" altLang="en-US"/>
              <a:t>Adverse Effects (continued)</a:t>
            </a:r>
          </a:p>
        </p:txBody>
      </p:sp>
      <p:sp>
        <p:nvSpPr>
          <p:cNvPr id="205827" name="Content Placeholder 2"/>
          <p:cNvSpPr>
            <a:spLocks noGrp="1"/>
          </p:cNvSpPr>
          <p:nvPr>
            <p:ph idx="1"/>
          </p:nvPr>
        </p:nvSpPr>
        <p:spPr/>
        <p:txBody>
          <a:bodyPr/>
          <a:lstStyle/>
          <a:p>
            <a:r>
              <a:rPr lang="en-US" altLang="en-US" dirty="0"/>
              <a:t>Providers should be aware of the pharmacovigilance (drug safety) system in their countries, to which they </a:t>
            </a:r>
            <a:br>
              <a:rPr lang="en-US" altLang="en-US" dirty="0"/>
            </a:br>
            <a:r>
              <a:rPr lang="en-US" altLang="en-US" dirty="0"/>
              <a:t>can report:</a:t>
            </a:r>
          </a:p>
          <a:p>
            <a:pPr lvl="1"/>
            <a:r>
              <a:rPr lang="en-US" altLang="en-US" dirty="0"/>
              <a:t>Adverse effects </a:t>
            </a:r>
          </a:p>
          <a:p>
            <a:pPr lvl="1"/>
            <a:r>
              <a:rPr lang="en-US" altLang="en-US" dirty="0"/>
              <a:t>Other concerns about the medications they administer</a:t>
            </a:r>
          </a:p>
        </p:txBody>
      </p:sp>
      <p:sp>
        <p:nvSpPr>
          <p:cNvPr id="2058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A5CE5A4-066B-4796-A0CF-276D6C0F20C9}" type="slidenum">
              <a:rPr lang="en-US" altLang="en-US" sz="1200" smtClean="0"/>
              <a:pPr>
                <a:spcBef>
                  <a:spcPct val="0"/>
                </a:spcBef>
                <a:buFontTx/>
                <a:buNone/>
              </a:pPr>
              <a:t>200</a:t>
            </a:fld>
            <a:endParaRPr lang="en-US" altLang="en-US" sz="120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9"/>
          <p:cNvSpPr>
            <a:spLocks noGrp="1" noChangeArrowheads="1"/>
          </p:cNvSpPr>
          <p:nvPr>
            <p:ph type="title"/>
          </p:nvPr>
        </p:nvSpPr>
        <p:spPr/>
        <p:txBody>
          <a:bodyPr/>
          <a:lstStyle/>
          <a:p>
            <a:r>
              <a:rPr lang="en-US" altLang="en-US"/>
              <a:t>Summary: Malaria Diagnosis and Treatment</a:t>
            </a:r>
          </a:p>
        </p:txBody>
      </p:sp>
      <p:sp>
        <p:nvSpPr>
          <p:cNvPr id="206851" name="Rectangle 10"/>
          <p:cNvSpPr>
            <a:spLocks noGrp="1" noChangeArrowheads="1"/>
          </p:cNvSpPr>
          <p:nvPr>
            <p:ph idx="1"/>
          </p:nvPr>
        </p:nvSpPr>
        <p:spPr/>
        <p:txBody>
          <a:bodyPr/>
          <a:lstStyle/>
          <a:p>
            <a:r>
              <a:rPr lang="en-US" altLang="en-US"/>
              <a:t>Diagnostic testing should be performed to </a:t>
            </a:r>
            <a:br>
              <a:rPr lang="en-US" altLang="en-US"/>
            </a:br>
            <a:r>
              <a:rPr lang="en-US" altLang="en-US"/>
              <a:t>confirm malaria illness.</a:t>
            </a:r>
          </a:p>
          <a:p>
            <a:r>
              <a:rPr lang="en-US" altLang="en-US"/>
              <a:t>Uncomplicated malaria can be easily treated if it is </a:t>
            </a:r>
            <a:br>
              <a:rPr lang="en-US" altLang="en-US"/>
            </a:br>
            <a:r>
              <a:rPr lang="en-US" altLang="en-US"/>
              <a:t>recognized early, but it is very important to finish the course of treatment to be effective.</a:t>
            </a:r>
          </a:p>
          <a:p>
            <a:r>
              <a:rPr lang="en-US" altLang="en-US"/>
              <a:t>Because severe malaria requires specialized management, women with severe malaria should be given a loading dose of the appropriate antimalarial drug and referred immediately to avoid complications and death.</a:t>
            </a:r>
          </a:p>
          <a:p>
            <a:endParaRPr lang="en-US" altLang="en-US"/>
          </a:p>
        </p:txBody>
      </p:sp>
      <p:sp>
        <p:nvSpPr>
          <p:cNvPr id="20685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14B3C3E-7C97-447A-95AC-1DE715DB1511}" type="slidenum">
              <a:rPr lang="en-US" altLang="en-US" sz="1200" smtClean="0"/>
              <a:pPr>
                <a:spcBef>
                  <a:spcPct val="0"/>
                </a:spcBef>
                <a:buFontTx/>
                <a:buNone/>
              </a:pPr>
              <a:t>201</a:t>
            </a:fld>
            <a:endParaRPr lang="en-US" altLang="en-US" sz="120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Content Placeholder 2"/>
          <p:cNvSpPr>
            <a:spLocks noGrp="1"/>
          </p:cNvSpPr>
          <p:nvPr>
            <p:ph type="body" idx="1"/>
          </p:nvPr>
        </p:nvSpPr>
        <p:spPr>
          <a:xfrm>
            <a:off x="381000" y="2971800"/>
            <a:ext cx="7772400" cy="1500188"/>
          </a:xfrm>
        </p:spPr>
        <p:txBody>
          <a:bodyPr/>
          <a:lstStyle/>
          <a:p>
            <a:r>
              <a:rPr lang="en-US" altLang="en-US" dirty="0"/>
              <a:t>Health Education</a:t>
            </a:r>
          </a:p>
        </p:txBody>
      </p:sp>
      <p:sp>
        <p:nvSpPr>
          <p:cNvPr id="207875" name="Title 1"/>
          <p:cNvSpPr>
            <a:spLocks noGrp="1"/>
          </p:cNvSpPr>
          <p:nvPr>
            <p:ph type="ctrTitle"/>
          </p:nvPr>
        </p:nvSpPr>
        <p:spPr/>
        <p:txBody>
          <a:bodyPr/>
          <a:lstStyle/>
          <a:p>
            <a:r>
              <a:rPr lang="en-US" altLang="en-US"/>
              <a:t>Module Section 4.7</a:t>
            </a:r>
          </a:p>
        </p:txBody>
      </p:sp>
      <p:sp>
        <p:nvSpPr>
          <p:cNvPr id="2078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4D31729-E333-4524-843B-78261CF14CF7}" type="slidenum">
              <a:rPr lang="en-US" altLang="en-US" sz="1200" smtClean="0"/>
              <a:pPr>
                <a:spcBef>
                  <a:spcPct val="0"/>
                </a:spcBef>
                <a:buFontTx/>
                <a:buNone/>
              </a:pPr>
              <a:t>202</a:t>
            </a:fld>
            <a:endParaRPr lang="en-US" altLang="en-US" sz="120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r>
              <a:rPr lang="en-US" altLang="en-US"/>
              <a:t>Keeping Up to Date</a:t>
            </a:r>
          </a:p>
        </p:txBody>
      </p:sp>
      <p:sp>
        <p:nvSpPr>
          <p:cNvPr id="208899" name="Content Placeholder 2"/>
          <p:cNvSpPr>
            <a:spLocks noGrp="1"/>
          </p:cNvSpPr>
          <p:nvPr>
            <p:ph idx="1"/>
          </p:nvPr>
        </p:nvSpPr>
        <p:spPr/>
        <p:txBody>
          <a:bodyPr/>
          <a:lstStyle/>
          <a:p>
            <a:r>
              <a:rPr lang="en-US" altLang="en-US" dirty="0"/>
              <a:t>This malaria workshop and training materials should bring participants up to date on current policies and practices.</a:t>
            </a:r>
          </a:p>
          <a:p>
            <a:r>
              <a:rPr lang="en-US" altLang="en-US" dirty="0"/>
              <a:t>Malaria control is a dynamic field with new discoveries in the area of medicines, insecticides, and other interventions.</a:t>
            </a:r>
          </a:p>
          <a:p>
            <a:r>
              <a:rPr lang="en-US" altLang="en-US" dirty="0"/>
              <a:t>To maintain best practices, health workers need to update themselves through self-learning.</a:t>
            </a:r>
          </a:p>
          <a:p>
            <a:endParaRPr lang="en-US" altLang="en-US" dirty="0"/>
          </a:p>
        </p:txBody>
      </p:sp>
      <p:sp>
        <p:nvSpPr>
          <p:cNvPr id="20890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B907D5FF-92DE-40D3-B0CE-36B190B7E400}" type="slidenum">
              <a:rPr lang="en-US" altLang="en-US" sz="1200" smtClean="0"/>
              <a:pPr>
                <a:spcBef>
                  <a:spcPct val="0"/>
                </a:spcBef>
                <a:buFontTx/>
                <a:buNone/>
              </a:pPr>
              <a:t>203</a:t>
            </a:fld>
            <a:endParaRPr lang="en-US" altLang="en-US" sz="120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3"/>
          <p:cNvSpPr>
            <a:spLocks noGrp="1"/>
          </p:cNvSpPr>
          <p:nvPr>
            <p:ph type="title"/>
          </p:nvPr>
        </p:nvSpPr>
        <p:spPr/>
        <p:txBody>
          <a:bodyPr/>
          <a:lstStyle/>
          <a:p>
            <a:r>
              <a:rPr lang="en-US" altLang="en-US"/>
              <a:t>Free Journals/Magazines</a:t>
            </a:r>
          </a:p>
        </p:txBody>
      </p:sp>
      <p:pic>
        <p:nvPicPr>
          <p:cNvPr id="206851" name="Picture 2" descr="C:\Users\wbrieger\Pictures\Malaria Pics\malaria journal.jpg"/>
          <p:cNvPicPr>
            <a:picLocks noGrp="1" noChangeAspect="1" noChangeArrowheads="1"/>
          </p:cNvPicPr>
          <p:nvPr>
            <p:ph sz="half" idx="1"/>
          </p:nvPr>
        </p:nvPicPr>
        <p:blipFill>
          <a:blip r:embed="rId2"/>
          <a:stretch>
            <a:fillRect/>
          </a:stretch>
        </p:blipFill>
        <p:spPr>
          <a:xfrm>
            <a:off x="762000" y="1495425"/>
            <a:ext cx="3143250" cy="4286250"/>
          </a:xfrm>
          <a:ln>
            <a:solidFill>
              <a:schemeClr val="bg1">
                <a:lumMod val="50000"/>
              </a:schemeClr>
            </a:solidFill>
          </a:ln>
        </p:spPr>
      </p:pic>
      <p:pic>
        <p:nvPicPr>
          <p:cNvPr id="206852" name="Picture 5"/>
          <p:cNvPicPr>
            <a:picLocks noGrp="1" noChangeAspect="1" noChangeArrowheads="1"/>
          </p:cNvPicPr>
          <p:nvPr>
            <p:ph sz="half" idx="2"/>
          </p:nvPr>
        </p:nvPicPr>
        <p:blipFill>
          <a:blip r:embed="rId3"/>
          <a:stretch>
            <a:fillRect/>
          </a:stretch>
        </p:blipFill>
        <p:spPr>
          <a:xfrm>
            <a:off x="4810125" y="1495425"/>
            <a:ext cx="3067478" cy="4296375"/>
          </a:xfrm>
          <a:ln>
            <a:solidFill>
              <a:schemeClr val="bg1">
                <a:lumMod val="50000"/>
              </a:schemeClr>
            </a:solidFill>
          </a:ln>
        </p:spPr>
      </p:pic>
      <p:sp>
        <p:nvSpPr>
          <p:cNvPr id="20992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720EC5E-D92D-4BDC-BF43-CBC2009FF290}" type="slidenum">
              <a:rPr lang="en-US" altLang="en-US" sz="1200" smtClean="0"/>
              <a:pPr>
                <a:spcBef>
                  <a:spcPct val="0"/>
                </a:spcBef>
                <a:buFontTx/>
                <a:buNone/>
              </a:pPr>
              <a:t>204</a:t>
            </a:fld>
            <a:endParaRPr lang="en-US" altLang="en-US" sz="120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r>
              <a:rPr lang="en-US" altLang="en-US"/>
              <a:t>The Internet: Crucial for Continued Self-Learning</a:t>
            </a:r>
          </a:p>
        </p:txBody>
      </p:sp>
      <p:sp>
        <p:nvSpPr>
          <p:cNvPr id="210947" name="Content Placeholder 2"/>
          <p:cNvSpPr>
            <a:spLocks noGrp="1"/>
          </p:cNvSpPr>
          <p:nvPr>
            <p:ph idx="1"/>
          </p:nvPr>
        </p:nvSpPr>
        <p:spPr/>
        <p:txBody>
          <a:bodyPr/>
          <a:lstStyle/>
          <a:p>
            <a:r>
              <a:rPr lang="en-US" altLang="en-US" dirty="0"/>
              <a:t>Free online journals</a:t>
            </a:r>
          </a:p>
          <a:p>
            <a:pPr lvl="1"/>
            <a:r>
              <a:rPr lang="en-US" altLang="en-US" i="1" dirty="0"/>
              <a:t>Africa Health</a:t>
            </a:r>
            <a:r>
              <a:rPr lang="en-US" altLang="en-US" dirty="0"/>
              <a:t>: </a:t>
            </a:r>
            <a:r>
              <a:rPr lang="en-US" altLang="en-US" dirty="0">
                <a:hlinkClick r:id="rId2"/>
              </a:rPr>
              <a:t>http://www.africa-health.com/</a:t>
            </a:r>
            <a:r>
              <a:rPr lang="en-US" altLang="en-US" dirty="0"/>
              <a:t> </a:t>
            </a:r>
          </a:p>
          <a:p>
            <a:pPr lvl="1"/>
            <a:r>
              <a:rPr lang="en-US" altLang="en-US" i="1" dirty="0"/>
              <a:t>Malaria Journal</a:t>
            </a:r>
            <a:r>
              <a:rPr lang="en-US" altLang="en-US" dirty="0"/>
              <a:t>: </a:t>
            </a:r>
            <a:r>
              <a:rPr lang="en-US" altLang="en-US" dirty="0">
                <a:hlinkClick r:id="rId3"/>
              </a:rPr>
              <a:t>http://www.malariajournal.com/</a:t>
            </a:r>
            <a:r>
              <a:rPr lang="en-US" altLang="en-US" dirty="0"/>
              <a:t> </a:t>
            </a:r>
          </a:p>
          <a:p>
            <a:r>
              <a:rPr lang="en-US" altLang="en-US" dirty="0"/>
              <a:t>Twitter</a:t>
            </a:r>
          </a:p>
          <a:p>
            <a:pPr lvl="1"/>
            <a:r>
              <a:rPr lang="en-US" altLang="en-US" dirty="0"/>
              <a:t>If you have a twitter account, search for the latest information using: #malaria</a:t>
            </a:r>
          </a:p>
          <a:p>
            <a:r>
              <a:rPr lang="en-US" altLang="en-US" dirty="0"/>
              <a:t>Listserv</a:t>
            </a:r>
          </a:p>
          <a:p>
            <a:pPr lvl="1"/>
            <a:r>
              <a:rPr lang="en-US" altLang="en-US" dirty="0"/>
              <a:t>Sign up for malaria mailings: </a:t>
            </a:r>
            <a:r>
              <a:rPr lang="en-US" altLang="en-US" dirty="0">
                <a:hlinkClick r:id="rId4"/>
              </a:rPr>
              <a:t>http://knowledge-gateway.org/malaria</a:t>
            </a:r>
            <a:r>
              <a:rPr lang="en-US" altLang="en-US" dirty="0"/>
              <a:t> </a:t>
            </a:r>
          </a:p>
        </p:txBody>
      </p:sp>
      <p:sp>
        <p:nvSpPr>
          <p:cNvPr id="2109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09D6B37-2127-46F7-8C94-44D6742E7420}" type="slidenum">
              <a:rPr lang="en-US" altLang="en-US" sz="1200" smtClean="0"/>
              <a:pPr>
                <a:spcBef>
                  <a:spcPct val="0"/>
                </a:spcBef>
                <a:buFontTx/>
                <a:buNone/>
              </a:pPr>
              <a:t>205</a:t>
            </a:fld>
            <a:endParaRPr lang="en-US" altLang="en-US" sz="120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r>
              <a:rPr lang="en-US" altLang="en-US"/>
              <a:t>References and Resources</a:t>
            </a:r>
          </a:p>
        </p:txBody>
      </p:sp>
      <p:sp>
        <p:nvSpPr>
          <p:cNvPr id="211971" name="Content Placeholder 2"/>
          <p:cNvSpPr>
            <a:spLocks noGrp="1"/>
          </p:cNvSpPr>
          <p:nvPr>
            <p:ph idx="1"/>
          </p:nvPr>
        </p:nvSpPr>
        <p:spPr>
          <a:xfrm>
            <a:off x="533400" y="1600200"/>
            <a:ext cx="7848600" cy="4343400"/>
          </a:xfrm>
        </p:spPr>
        <p:txBody>
          <a:bodyPr/>
          <a:lstStyle/>
          <a:p>
            <a:pPr marL="0" indent="0">
              <a:spcAft>
                <a:spcPts val="600"/>
              </a:spcAft>
              <a:buFont typeface="Wingdings" panose="05000000000000000000" pitchFamily="2" charset="2"/>
              <a:buNone/>
            </a:pPr>
            <a:r>
              <a:rPr lang="pt-BR" altLang="en-US" dirty="0"/>
              <a:t>For all references, see reference manual.</a:t>
            </a:r>
          </a:p>
        </p:txBody>
      </p:sp>
      <p:sp>
        <p:nvSpPr>
          <p:cNvPr id="21197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CB67553-0F09-4C11-9CB8-A1F1839C74D0}" type="slidenum">
              <a:rPr lang="en-US" altLang="en-US" sz="1200" smtClean="0"/>
              <a:pPr>
                <a:spcBef>
                  <a:spcPct val="0"/>
                </a:spcBef>
                <a:buFontTx/>
                <a:buNone/>
              </a:pPr>
              <a:t>206</a:t>
            </a:fld>
            <a:endParaRPr lang="en-US" altLang="en-US"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4"/>
          <p:cNvSpPr>
            <a:spLocks noGrp="1" noChangeArrowheads="1"/>
          </p:cNvSpPr>
          <p:nvPr>
            <p:ph type="title"/>
          </p:nvPr>
        </p:nvSpPr>
        <p:spPr/>
        <p:txBody>
          <a:bodyPr/>
          <a:lstStyle/>
          <a:p>
            <a:r>
              <a:rPr lang="en-US" altLang="en-US" dirty="0"/>
              <a:t>Settings for ANC</a:t>
            </a:r>
          </a:p>
        </p:txBody>
      </p:sp>
      <p:pic>
        <p:nvPicPr>
          <p:cNvPr id="30723"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335215"/>
            <a:ext cx="3960223" cy="4684585"/>
          </a:xfrm>
        </p:spPr>
      </p:pic>
      <p:sp>
        <p:nvSpPr>
          <p:cNvPr id="3072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06B6DB5-0936-40D1-BAC0-80B41A2F5636}" type="slidenum">
              <a:rPr lang="en-US" altLang="en-US" sz="1200" smtClean="0"/>
              <a:pPr>
                <a:spcBef>
                  <a:spcPct val="0"/>
                </a:spcBef>
                <a:buFontTx/>
                <a:buNone/>
              </a:pPr>
              <a:t>21</a:t>
            </a:fld>
            <a:endParaRPr lang="en-US" altLang="en-US" sz="1200"/>
          </a:p>
        </p:txBody>
      </p:sp>
      <p:sp>
        <p:nvSpPr>
          <p:cNvPr id="30725" name="TextBox 3"/>
          <p:cNvSpPr txBox="1">
            <a:spLocks noChangeArrowheads="1"/>
          </p:cNvSpPr>
          <p:nvPr/>
        </p:nvSpPr>
        <p:spPr bwMode="auto">
          <a:xfrm>
            <a:off x="4874624" y="1825754"/>
            <a:ext cx="3581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2800" b="0" dirty="0">
                <a:solidFill>
                  <a:schemeClr val="bg2"/>
                </a:solidFill>
              </a:rPr>
              <a:t>“Contact” can be adapted to local contexts through community outreach programs and lay health worker involvement.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4"/>
          <p:cNvSpPr>
            <a:spLocks noGrp="1" noChangeArrowheads="1"/>
          </p:cNvSpPr>
          <p:nvPr>
            <p:ph type="title"/>
          </p:nvPr>
        </p:nvSpPr>
        <p:spPr/>
        <p:txBody>
          <a:bodyPr/>
          <a:lstStyle/>
          <a:p>
            <a:r>
              <a:rPr lang="en-US" altLang="en-US" dirty="0"/>
              <a:t>Components of ANC</a:t>
            </a:r>
          </a:p>
        </p:txBody>
      </p:sp>
      <p:sp>
        <p:nvSpPr>
          <p:cNvPr id="31747" name="Rectangle 1025"/>
          <p:cNvSpPr>
            <a:spLocks noGrp="1" noChangeArrowheads="1"/>
          </p:cNvSpPr>
          <p:nvPr>
            <p:ph idx="1"/>
          </p:nvPr>
        </p:nvSpPr>
        <p:spPr/>
        <p:txBody>
          <a:bodyPr/>
          <a:lstStyle/>
          <a:p>
            <a:r>
              <a:rPr lang="en-US" altLang="en-US" sz="2800"/>
              <a:t>The components of ANC include:</a:t>
            </a:r>
            <a:endParaRPr lang="en-US" altLang="en-US"/>
          </a:p>
          <a:p>
            <a:pPr lvl="1"/>
            <a:r>
              <a:rPr lang="en-US" altLang="en-US"/>
              <a:t>R</a:t>
            </a:r>
            <a:r>
              <a:rPr lang="en-US" altLang="en-US" sz="2800"/>
              <a:t>isk identification</a:t>
            </a:r>
          </a:p>
          <a:p>
            <a:pPr lvl="1"/>
            <a:r>
              <a:rPr lang="en-US" altLang="en-US" sz="2800"/>
              <a:t>Prevention and management of pregnancy-related or concurrent diseases</a:t>
            </a:r>
          </a:p>
          <a:p>
            <a:pPr lvl="1"/>
            <a:r>
              <a:rPr lang="en-US" altLang="en-US" sz="2800"/>
              <a:t>Health education and health promotion</a:t>
            </a:r>
          </a:p>
        </p:txBody>
      </p:sp>
      <p:sp>
        <p:nvSpPr>
          <p:cNvPr id="3174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A9C0DFB-0A9A-4E61-B762-6450163C36E0}" type="slidenum">
              <a:rPr lang="en-US" altLang="en-US" sz="1200" smtClean="0"/>
              <a:pPr>
                <a:spcBef>
                  <a:spcPct val="0"/>
                </a:spcBef>
                <a:buFontTx/>
                <a:buNone/>
              </a:pPr>
              <a:t>22</a:t>
            </a:fld>
            <a:endParaRPr lang="en-US" altLang="en-US"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altLang="en-US" dirty="0"/>
              <a:t>Risk Identification </a:t>
            </a:r>
          </a:p>
        </p:txBody>
      </p:sp>
      <p:sp>
        <p:nvSpPr>
          <p:cNvPr id="32771" name="Rectangle 5"/>
          <p:cNvSpPr>
            <a:spLocks noGrp="1" noChangeArrowheads="1"/>
          </p:cNvSpPr>
          <p:nvPr>
            <p:ph idx="1"/>
          </p:nvPr>
        </p:nvSpPr>
        <p:spPr/>
        <p:txBody>
          <a:bodyPr/>
          <a:lstStyle/>
          <a:p>
            <a:pPr marL="0" indent="0">
              <a:buFont typeface="Wingdings" panose="05000000000000000000" pitchFamily="2" charset="2"/>
              <a:buNone/>
            </a:pPr>
            <a:r>
              <a:rPr lang="en-US" altLang="en-US" sz="2800" dirty="0"/>
              <a:t>ANC promotes targeted assessment, during which </a:t>
            </a:r>
            <a:br>
              <a:rPr lang="en-US" altLang="en-US" sz="2800" dirty="0"/>
            </a:br>
            <a:r>
              <a:rPr lang="en-US" altLang="en-US" sz="2800" dirty="0"/>
              <a:t>the health care provider interviews, examines, and tests the woman to determine her risk of developing pregnancy-related complications and conditions that are common in the population being served.</a:t>
            </a:r>
            <a:endParaRPr lang="en-US" altLang="ja-JP" sz="2800" dirty="0"/>
          </a:p>
        </p:txBody>
      </p:sp>
      <p:sp>
        <p:nvSpPr>
          <p:cNvPr id="3277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5418D2B-C742-439E-BAE6-867D993017AC}" type="slidenum">
              <a:rPr lang="en-US" altLang="en-US" sz="1200" smtClean="0"/>
              <a:pPr>
                <a:spcBef>
                  <a:spcPct val="0"/>
                </a:spcBef>
                <a:buFontTx/>
                <a:buNone/>
              </a:pPr>
              <a:t>23</a:t>
            </a:fld>
            <a:endParaRPr lang="en-US" altLang="en-US"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76300" y="192088"/>
            <a:ext cx="7391400" cy="1022350"/>
          </a:xfrm>
        </p:spPr>
        <p:txBody>
          <a:bodyPr/>
          <a:lstStyle/>
          <a:p>
            <a:r>
              <a:rPr lang="en-US" altLang="en-US"/>
              <a:t>Prevention and Management of Pregnancy-Related or Concurrent Diseases</a:t>
            </a:r>
          </a:p>
        </p:txBody>
      </p:sp>
      <p:sp>
        <p:nvSpPr>
          <p:cNvPr id="33795" name="Content Placeholder 2"/>
          <p:cNvSpPr>
            <a:spLocks noGrp="1"/>
          </p:cNvSpPr>
          <p:nvPr>
            <p:ph idx="1"/>
          </p:nvPr>
        </p:nvSpPr>
        <p:spPr/>
        <p:txBody>
          <a:bodyPr/>
          <a:lstStyle/>
          <a:p>
            <a:r>
              <a:rPr lang="en-US" altLang="en-US" sz="2800"/>
              <a:t>The following antenatal complications are major causes of maternal and newborn mortality:</a:t>
            </a:r>
          </a:p>
          <a:p>
            <a:pPr lvl="1"/>
            <a:r>
              <a:rPr lang="en-US" altLang="en-US" sz="2800"/>
              <a:t>Hemorrhage</a:t>
            </a:r>
          </a:p>
          <a:p>
            <a:pPr lvl="1"/>
            <a:r>
              <a:rPr lang="en-US" altLang="en-US" sz="2800"/>
              <a:t>Fetal malposition/malpresentation</a:t>
            </a:r>
          </a:p>
          <a:p>
            <a:pPr lvl="1"/>
            <a:r>
              <a:rPr lang="en-US" altLang="en-US" sz="2800"/>
              <a:t>Pre-eclampsia/eclampsia</a:t>
            </a:r>
          </a:p>
          <a:p>
            <a:pPr lvl="1"/>
            <a:r>
              <a:rPr lang="en-US" altLang="en-US" sz="2800"/>
              <a:t>Sepsis/infection</a:t>
            </a:r>
          </a:p>
          <a:p>
            <a:pPr lvl="1"/>
            <a:r>
              <a:rPr lang="en-US" altLang="en-US" sz="2800"/>
              <a:t>Malaria</a:t>
            </a:r>
          </a:p>
          <a:p>
            <a:pPr lvl="1"/>
            <a:r>
              <a:rPr lang="en-US" altLang="en-US" sz="2800"/>
              <a:t>HIV/AIDS</a:t>
            </a:r>
          </a:p>
        </p:txBody>
      </p:sp>
      <p:sp>
        <p:nvSpPr>
          <p:cNvPr id="337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2469F67-8BA9-476C-A91D-4B70AE7ABF3F}" type="slidenum">
              <a:rPr lang="en-US" altLang="en-US" sz="1200" smtClean="0"/>
              <a:pPr>
                <a:spcBef>
                  <a:spcPct val="0"/>
                </a:spcBef>
                <a:buFontTx/>
                <a:buNone/>
              </a:pPr>
              <a:t>24</a:t>
            </a:fld>
            <a:endParaRPr lang="en-US" altLang="en-US"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Prevention and Management of Pregnancy-Related or Concurrent Diseases (continued)</a:t>
            </a:r>
          </a:p>
        </p:txBody>
      </p:sp>
      <p:sp>
        <p:nvSpPr>
          <p:cNvPr id="34819" name="Content Placeholder 2"/>
          <p:cNvSpPr>
            <a:spLocks noGrp="1"/>
          </p:cNvSpPr>
          <p:nvPr>
            <p:ph idx="1"/>
          </p:nvPr>
        </p:nvSpPr>
        <p:spPr/>
        <p:txBody>
          <a:bodyPr/>
          <a:lstStyle/>
          <a:p>
            <a:r>
              <a:rPr lang="en-US" altLang="en-US"/>
              <a:t>Targeted assessment includes detection of signs and symptoms of pregnancy-related complications (such as placental abruption) and/or pre-existing diseases (such as diabetes). The health care provider also manages these complications or provides initial management and stabilization, including lifesaving measures as needed. </a:t>
            </a:r>
          </a:p>
          <a:p>
            <a:r>
              <a:rPr lang="en-US" altLang="en-US"/>
              <a:t>Facilitating management or referral to a higher level of care is an important role of the ANC provider. </a:t>
            </a:r>
          </a:p>
          <a:p>
            <a:endParaRPr lang="en-US" altLang="en-US"/>
          </a:p>
        </p:txBody>
      </p:sp>
      <p:sp>
        <p:nvSpPr>
          <p:cNvPr id="348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DFEAFEA7-7542-41E4-A2E6-67296E46EA0B}" type="slidenum">
              <a:rPr lang="en-US" altLang="en-US" sz="1200" smtClean="0"/>
              <a:pPr>
                <a:spcBef>
                  <a:spcPct val="0"/>
                </a:spcBef>
                <a:buFontTx/>
                <a:buNone/>
              </a:pPr>
              <a:t>25</a:t>
            </a:fld>
            <a:endParaRPr lang="en-US" altLang="en-US"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676275"/>
            <a:ext cx="7391400" cy="1022350"/>
          </a:xfrm>
        </p:spPr>
        <p:txBody>
          <a:bodyPr/>
          <a:lstStyle/>
          <a:p>
            <a:r>
              <a:rPr lang="en-US" altLang="en-US" dirty="0"/>
              <a:t>Health Education and Health Promotion</a:t>
            </a:r>
            <a:br>
              <a:rPr lang="en-US" altLang="en-US" dirty="0"/>
            </a:br>
            <a:endParaRPr lang="en-US" altLang="en-US" dirty="0"/>
          </a:p>
        </p:txBody>
      </p:sp>
      <p:sp>
        <p:nvSpPr>
          <p:cNvPr id="35843" name="Content Placeholder 2"/>
          <p:cNvSpPr>
            <a:spLocks noGrp="1"/>
          </p:cNvSpPr>
          <p:nvPr>
            <p:ph idx="1"/>
          </p:nvPr>
        </p:nvSpPr>
        <p:spPr/>
        <p:txBody>
          <a:bodyPr/>
          <a:lstStyle/>
          <a:p>
            <a:r>
              <a:rPr lang="en-US" altLang="en-US" dirty="0"/>
              <a:t>ANC promotes setting aside time during each contact</a:t>
            </a:r>
            <a:br>
              <a:rPr lang="en-US" altLang="en-US" dirty="0"/>
            </a:br>
            <a:r>
              <a:rPr lang="en-US" altLang="en-US" dirty="0"/>
              <a:t> to discuss important health issues. </a:t>
            </a:r>
          </a:p>
          <a:p>
            <a:r>
              <a:rPr lang="en-US" altLang="en-US" dirty="0"/>
              <a:t>The health care provider should ensure that the woman and her family have the information they need to make healthy decisions during pregnancy, childbirth, and the postpartum/newborn period, and sufficient guidance in applying that information in their particular situation. </a:t>
            </a:r>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0445F50-1A0C-48B3-98C2-8147608A32D7}" type="slidenum">
              <a:rPr lang="en-US" altLang="en-US" sz="1200" smtClean="0"/>
              <a:pPr>
                <a:spcBef>
                  <a:spcPct val="0"/>
                </a:spcBef>
                <a:buFontTx/>
                <a:buNone/>
              </a:pPr>
              <a:t>26</a:t>
            </a:fld>
            <a:endParaRPr lang="en-US" altLang="en-US"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Health Education and Health Promotion (continued)</a:t>
            </a:r>
          </a:p>
        </p:txBody>
      </p:sp>
      <p:sp>
        <p:nvSpPr>
          <p:cNvPr id="36867" name="Content Placeholder 2"/>
          <p:cNvSpPr>
            <a:spLocks noGrp="1"/>
          </p:cNvSpPr>
          <p:nvPr>
            <p:ph idx="1"/>
          </p:nvPr>
        </p:nvSpPr>
        <p:spPr/>
        <p:txBody>
          <a:bodyPr/>
          <a:lstStyle/>
          <a:p>
            <a:r>
              <a:rPr lang="en-US" altLang="en-US"/>
              <a:t>Important aspects to include in each ANC contact are:</a:t>
            </a:r>
          </a:p>
          <a:p>
            <a:pPr lvl="1"/>
            <a:r>
              <a:rPr lang="en-US" altLang="en-US"/>
              <a:t>Healthy eating</a:t>
            </a:r>
          </a:p>
          <a:p>
            <a:pPr lvl="1"/>
            <a:r>
              <a:rPr lang="en-US" altLang="en-US"/>
              <a:t>Care for common discomforts </a:t>
            </a:r>
          </a:p>
          <a:p>
            <a:pPr lvl="1"/>
            <a:r>
              <a:rPr lang="en-US" altLang="en-US"/>
              <a:t>Avoiding use of potentially harmful substances (alcohol and tobacco, and drugs not prescribed by the provider) </a:t>
            </a:r>
          </a:p>
          <a:p>
            <a:pPr lvl="1"/>
            <a:r>
              <a:rPr lang="en-US" altLang="en-US"/>
              <a:t>Handwashing and personal hygiene </a:t>
            </a:r>
          </a:p>
          <a:p>
            <a:pPr lvl="1"/>
            <a:r>
              <a:rPr lang="en-US" altLang="en-US"/>
              <a:t>Physical activity and rest </a:t>
            </a:r>
          </a:p>
          <a:p>
            <a:pPr lvl="1"/>
            <a:r>
              <a:rPr lang="en-US" altLang="en-US"/>
              <a:t>Sexual relations and safer sex </a:t>
            </a:r>
          </a:p>
          <a:p>
            <a:pPr lvl="1"/>
            <a:r>
              <a:rPr lang="en-US" altLang="en-US"/>
              <a:t>Early and exclusive breastfeeding </a:t>
            </a:r>
          </a:p>
          <a:p>
            <a:pPr lvl="1"/>
            <a:r>
              <a:rPr lang="en-US" altLang="en-US"/>
              <a:t>Family planning/healthy timing and spacing of pregnancies</a:t>
            </a:r>
          </a:p>
          <a:p>
            <a:endParaRPr lang="en-US" altLang="en-US"/>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48BE683-F89C-4901-BABD-5711361FFDDD}" type="slidenum">
              <a:rPr lang="en-US" altLang="en-US" sz="1200" smtClean="0"/>
              <a:pPr>
                <a:spcBef>
                  <a:spcPct val="0"/>
                </a:spcBef>
                <a:buFontTx/>
                <a:buNone/>
              </a:pPr>
              <a:t>27</a:t>
            </a:fld>
            <a:endParaRPr lang="en-US" altLang="en-US"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Health Education and Health Promotion (continued)</a:t>
            </a:r>
          </a:p>
        </p:txBody>
      </p:sp>
      <p:sp>
        <p:nvSpPr>
          <p:cNvPr id="37891" name="Content Placeholder 2"/>
          <p:cNvSpPr>
            <a:spLocks noGrp="1"/>
          </p:cNvSpPr>
          <p:nvPr>
            <p:ph idx="1"/>
          </p:nvPr>
        </p:nvSpPr>
        <p:spPr>
          <a:xfrm>
            <a:off x="457200" y="1219200"/>
            <a:ext cx="8229600" cy="4768850"/>
          </a:xfrm>
        </p:spPr>
        <p:txBody>
          <a:bodyPr/>
          <a:lstStyle/>
          <a:p>
            <a:r>
              <a:rPr lang="en-US" altLang="en-US" sz="2400" dirty="0"/>
              <a:t>Birth preparedness and complication readiness is an </a:t>
            </a:r>
            <a:br>
              <a:rPr lang="en-US" altLang="en-US" sz="2400" dirty="0"/>
            </a:br>
            <a:r>
              <a:rPr lang="en-US" altLang="en-US" sz="2400" dirty="0"/>
              <a:t>intervention included by WHO as an essential element of </a:t>
            </a:r>
            <a:br>
              <a:rPr lang="en-US" altLang="en-US" sz="2400" dirty="0"/>
            </a:br>
            <a:r>
              <a:rPr lang="en-US" altLang="en-US" sz="2400" dirty="0"/>
              <a:t>the ANC package (WHO 2015d). If a woman is well prepared for normal childbirth and possible complications, she is more likely to receive the timely care from a provider that is needed to protect her overall health, and possibly save her life and the life of her newborn. </a:t>
            </a:r>
          </a:p>
          <a:p>
            <a:r>
              <a:rPr lang="en-US" altLang="en-US" sz="2400" dirty="0"/>
              <a:t>The birth plan helps to ensure that necessary preparations for normal childbirth are made well in advance of the estimated delivery date. Since every woman and her family must be prepared to respond appropriately in an emergency, the birth plan should also address complication readiness (see reference manual for details).</a:t>
            </a:r>
          </a:p>
        </p:txBody>
      </p:sp>
      <p:sp>
        <p:nvSpPr>
          <p:cNvPr id="378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4EB4947-8613-4212-B6B6-1F61F66FC48D}" type="slidenum">
              <a:rPr lang="en-US" altLang="en-US" sz="1200" smtClean="0"/>
              <a:pPr>
                <a:spcBef>
                  <a:spcPct val="0"/>
                </a:spcBef>
                <a:buFontTx/>
                <a:buNone/>
              </a:pPr>
              <a:t>28</a:t>
            </a:fld>
            <a:endParaRPr lang="en-US" altLang="en-US"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Health Education and Health Promotion (continued)</a:t>
            </a:r>
          </a:p>
        </p:txBody>
      </p:sp>
      <p:sp>
        <p:nvSpPr>
          <p:cNvPr id="38915" name="Content Placeholder 2"/>
          <p:cNvSpPr>
            <a:spLocks noGrp="1"/>
          </p:cNvSpPr>
          <p:nvPr>
            <p:ph idx="1"/>
          </p:nvPr>
        </p:nvSpPr>
        <p:spPr>
          <a:xfrm>
            <a:off x="450850" y="1250950"/>
            <a:ext cx="8229600" cy="4845050"/>
          </a:xfrm>
        </p:spPr>
        <p:txBody>
          <a:bodyPr/>
          <a:lstStyle/>
          <a:p>
            <a:r>
              <a:rPr lang="en-US" altLang="en-US"/>
              <a:t>Major components of the birth plan include:</a:t>
            </a:r>
          </a:p>
          <a:p>
            <a:pPr lvl="1"/>
            <a:r>
              <a:rPr lang="en-US" altLang="en-US"/>
              <a:t>Choosing a health care provider to attend the birth</a:t>
            </a:r>
          </a:p>
          <a:p>
            <a:pPr lvl="1"/>
            <a:r>
              <a:rPr lang="en-US" altLang="en-US"/>
              <a:t>Place of birth</a:t>
            </a:r>
          </a:p>
          <a:p>
            <a:pPr lvl="1"/>
            <a:r>
              <a:rPr lang="en-US" altLang="en-US"/>
              <a:t>Transportation for normal birth and in case of emergencies/referrals</a:t>
            </a:r>
          </a:p>
          <a:p>
            <a:pPr lvl="1"/>
            <a:r>
              <a:rPr lang="en-US" altLang="en-US"/>
              <a:t>Funds for normal birth and complications/emergencies</a:t>
            </a:r>
          </a:p>
          <a:p>
            <a:pPr lvl="1"/>
            <a:r>
              <a:rPr lang="en-US" altLang="en-US"/>
              <a:t>Decision-making</a:t>
            </a:r>
          </a:p>
          <a:p>
            <a:pPr lvl="1"/>
            <a:r>
              <a:rPr lang="en-US" altLang="en-US"/>
              <a:t>Support during birth and at home after the birth</a:t>
            </a:r>
          </a:p>
          <a:p>
            <a:pPr lvl="1"/>
            <a:r>
              <a:rPr lang="en-US" altLang="en-US"/>
              <a:t>Identifying a blood donor</a:t>
            </a:r>
          </a:p>
          <a:p>
            <a:pPr lvl="1"/>
            <a:r>
              <a:rPr lang="en-US" altLang="en-US"/>
              <a:t>Items for a clean and safe birth</a:t>
            </a:r>
          </a:p>
          <a:p>
            <a:pPr lvl="1"/>
            <a:r>
              <a:rPr lang="en-US" altLang="en-US"/>
              <a:t>Signs of labor and danger signs</a:t>
            </a: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F6181CCD-4457-458A-BDCB-473DE9A411F1}" type="slidenum">
              <a:rPr lang="en-US" altLang="en-US" sz="1200" smtClean="0"/>
              <a:pPr>
                <a:spcBef>
                  <a:spcPct val="0"/>
                </a:spcBef>
                <a:buFontTx/>
                <a:buNone/>
              </a:pPr>
              <a:t>29</a:t>
            </a:fld>
            <a:endParaRPr lang="en-US"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a:t>Malaria in Pregnancy: Workshop Purpose</a:t>
            </a:r>
          </a:p>
        </p:txBody>
      </p:sp>
      <p:sp>
        <p:nvSpPr>
          <p:cNvPr id="9219" name="Subtitle 1"/>
          <p:cNvSpPr>
            <a:spLocks noGrp="1"/>
          </p:cNvSpPr>
          <p:nvPr>
            <p:ph idx="1"/>
          </p:nvPr>
        </p:nvSpPr>
        <p:spPr>
          <a:xfrm>
            <a:off x="457200" y="1600200"/>
            <a:ext cx="7848600" cy="4343400"/>
          </a:xfrm>
        </p:spPr>
        <p:txBody>
          <a:bodyPr/>
          <a:lstStyle/>
          <a:p>
            <a:r>
              <a:rPr lang="en-US" altLang="en-US" dirty="0"/>
              <a:t>This workshop is designed to provide learners with the knowledge and skills they need to prevent, recognize, and treat malaria in pregnancy (MIP) in areas of moderate to high malaria transmission. </a:t>
            </a:r>
          </a:p>
          <a:p>
            <a:r>
              <a:rPr lang="en-US" altLang="en-US" dirty="0"/>
              <a:t>Antenatal care (ANC) is recommended as the platform for integration of evidence-based services for pregnant women, including services to prevent and treat MIP.</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5719F0F-45B1-4D17-862C-0F53B3364D21}" type="slidenum">
              <a:rPr lang="en-US" altLang="en-US" sz="1200" smtClean="0"/>
              <a:pPr>
                <a:spcBef>
                  <a:spcPct val="0"/>
                </a:spcBef>
                <a:buFontTx/>
                <a:buNone/>
              </a:pPr>
              <a:t>3</a:t>
            </a:fld>
            <a:endParaRPr lang="en-US" altLang="en-US" sz="1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054"/>
          <p:cNvSpPr>
            <a:spLocks noGrp="1" noChangeArrowheads="1"/>
          </p:cNvSpPr>
          <p:nvPr>
            <p:ph type="title"/>
          </p:nvPr>
        </p:nvSpPr>
        <p:spPr/>
        <p:txBody>
          <a:bodyPr/>
          <a:lstStyle/>
          <a:p>
            <a:r>
              <a:rPr lang="en-US" altLang="en-US"/>
              <a:t>Health Education and Health Promotion (continued)</a:t>
            </a:r>
          </a:p>
        </p:txBody>
      </p:sp>
      <p:sp>
        <p:nvSpPr>
          <p:cNvPr id="39939" name="Rectangle 2055"/>
          <p:cNvSpPr>
            <a:spLocks noGrp="1" noChangeArrowheads="1"/>
          </p:cNvSpPr>
          <p:nvPr>
            <p:ph idx="1"/>
          </p:nvPr>
        </p:nvSpPr>
        <p:spPr/>
        <p:txBody>
          <a:bodyPr/>
          <a:lstStyle/>
          <a:p>
            <a:r>
              <a:rPr lang="en-US" altLang="en-US"/>
              <a:t>Danger signs in pregnancy</a:t>
            </a:r>
          </a:p>
          <a:p>
            <a:pPr lvl="1"/>
            <a:r>
              <a:rPr lang="en-US" altLang="en-US"/>
              <a:t>Vaginal bleeding</a:t>
            </a:r>
          </a:p>
          <a:p>
            <a:pPr lvl="1"/>
            <a:r>
              <a:rPr lang="en-US" altLang="en-US"/>
              <a:t>Difficulty breathing</a:t>
            </a:r>
          </a:p>
          <a:p>
            <a:pPr lvl="1"/>
            <a:r>
              <a:rPr lang="en-US" altLang="en-US"/>
              <a:t>Fever</a:t>
            </a:r>
          </a:p>
          <a:p>
            <a:pPr lvl="1"/>
            <a:r>
              <a:rPr lang="en-US" altLang="en-US"/>
              <a:t>Severe abdominal pain</a:t>
            </a:r>
          </a:p>
          <a:p>
            <a:pPr lvl="1"/>
            <a:r>
              <a:rPr lang="en-US" altLang="en-US"/>
              <a:t>Severe headache/blurred vision</a:t>
            </a:r>
          </a:p>
          <a:p>
            <a:pPr lvl="1"/>
            <a:r>
              <a:rPr lang="en-US" altLang="en-US"/>
              <a:t>Convulsions/loss of consciousness</a:t>
            </a:r>
          </a:p>
          <a:p>
            <a:pPr lvl="1"/>
            <a:r>
              <a:rPr lang="en-GB" altLang="en-US"/>
              <a:t>Persistent cough, night sweats, blood-tinged sputum</a:t>
            </a:r>
            <a:endParaRPr lang="en-US" altLang="en-US"/>
          </a:p>
          <a:p>
            <a:pPr lvl="1"/>
            <a:r>
              <a:rPr lang="en-US" altLang="en-US"/>
              <a:t>Labor pains/loss of amniotic fluid before 37 weeks</a:t>
            </a:r>
          </a:p>
          <a:p>
            <a:endParaRPr lang="en-US" altLang="en-US"/>
          </a:p>
        </p:txBody>
      </p:sp>
      <p:sp>
        <p:nvSpPr>
          <p:cNvPr id="3994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C9CCF99-7135-4669-BD91-DC75F3753EF4}" type="slidenum">
              <a:rPr lang="en-US" altLang="en-US" sz="1200" smtClean="0"/>
              <a:pPr>
                <a:spcBef>
                  <a:spcPct val="0"/>
                </a:spcBef>
                <a:buFontTx/>
                <a:buNone/>
              </a:pPr>
              <a:t>30</a:t>
            </a:fld>
            <a:endParaRPr lang="en-US" altLang="en-US"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Health Promotion Messages Specific to MIP</a:t>
            </a:r>
          </a:p>
        </p:txBody>
      </p:sp>
      <p:sp>
        <p:nvSpPr>
          <p:cNvPr id="3" name="Content Placeholder 2"/>
          <p:cNvSpPr>
            <a:spLocks noGrp="1"/>
          </p:cNvSpPr>
          <p:nvPr>
            <p:ph idx="1"/>
          </p:nvPr>
        </p:nvSpPr>
        <p:spPr>
          <a:xfrm>
            <a:off x="457200" y="1447800"/>
            <a:ext cx="8229600" cy="4495800"/>
          </a:xfrm>
        </p:spPr>
        <p:txBody>
          <a:bodyPr/>
          <a:lstStyle/>
          <a:p>
            <a:pPr marL="0" indent="0">
              <a:buFont typeface="Wingdings" panose="05000000000000000000" pitchFamily="2" charset="2"/>
              <a:buNone/>
              <a:defRPr/>
            </a:pPr>
            <a:r>
              <a:rPr lang="en-US" sz="2000" dirty="0"/>
              <a:t>In areas with a malaria risk, pregnant women and their families should </a:t>
            </a:r>
            <a:br>
              <a:rPr lang="en-US" sz="2000" dirty="0"/>
            </a:br>
            <a:r>
              <a:rPr lang="en-US" sz="2000" dirty="0"/>
              <a:t>receive the following health care, messages, and counseling:</a:t>
            </a:r>
          </a:p>
          <a:p>
            <a:pPr>
              <a:defRPr/>
            </a:pPr>
            <a:r>
              <a:rPr lang="en-US" sz="2000" dirty="0"/>
              <a:t>IPTp-SP (in areas of moderate to high transmission) works to protect against malaria and its complications. Women should be counseled about the importance of returning for continued ANC contacts. </a:t>
            </a:r>
          </a:p>
          <a:p>
            <a:pPr>
              <a:defRPr/>
            </a:pPr>
            <a:r>
              <a:rPr lang="en-US" sz="2000" dirty="0"/>
              <a:t>The 2012–2013 WHO recommendations for pregnant women, including the following: </a:t>
            </a:r>
          </a:p>
          <a:p>
            <a:pPr lvl="1">
              <a:defRPr/>
            </a:pPr>
            <a:r>
              <a:rPr lang="en-US" sz="2000" dirty="0"/>
              <a:t>As early as possible during the second trimester (13 weeks and after), give IPTp-SP, three tablets at one time (each tablet contains sulfadoxine 500 mg/pyrimethamine 25 mg), using directly observed therapy. </a:t>
            </a:r>
          </a:p>
          <a:p>
            <a:pPr lvl="1">
              <a:defRPr/>
            </a:pPr>
            <a:r>
              <a:rPr lang="en-US" sz="2000" dirty="0" err="1"/>
              <a:t>IPTp</a:t>
            </a:r>
            <a:r>
              <a:rPr lang="en-US" sz="2000" dirty="0"/>
              <a:t>-SP should be given at each scheduled ANC contact, at least 1 month apart. </a:t>
            </a:r>
          </a:p>
          <a:p>
            <a:pPr lvl="1">
              <a:defRPr/>
            </a:pPr>
            <a:r>
              <a:rPr lang="en-US" sz="2000" dirty="0"/>
              <a:t>The last dose of IPTp-SP can be administered until the time of delivery without safety concerns.</a:t>
            </a:r>
          </a:p>
          <a:p>
            <a:pPr>
              <a:defRPr/>
            </a:pPr>
            <a:endParaRPr lang="en-US" dirty="0"/>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28CB293-F991-46C9-91FF-C4AFE8C2234B}" type="slidenum">
              <a:rPr lang="en-US" altLang="en-US" sz="1200" smtClean="0"/>
              <a:pPr>
                <a:spcBef>
                  <a:spcPct val="0"/>
                </a:spcBef>
                <a:buFontTx/>
                <a:buNone/>
              </a:pPr>
              <a:t>31</a:t>
            </a:fld>
            <a:endParaRPr lang="en-US" altLang="en-US"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Health Promotion Messages Specific to MIP (continued)</a:t>
            </a:r>
          </a:p>
        </p:txBody>
      </p:sp>
      <p:sp>
        <p:nvSpPr>
          <p:cNvPr id="41987" name="Content Placeholder 2"/>
          <p:cNvSpPr>
            <a:spLocks noGrp="1"/>
          </p:cNvSpPr>
          <p:nvPr>
            <p:ph idx="1"/>
          </p:nvPr>
        </p:nvSpPr>
        <p:spPr>
          <a:xfrm>
            <a:off x="152400" y="1447800"/>
            <a:ext cx="8534400" cy="4648200"/>
          </a:xfrm>
        </p:spPr>
        <p:txBody>
          <a:bodyPr/>
          <a:lstStyle/>
          <a:p>
            <a:pPr lvl="1"/>
            <a:r>
              <a:rPr lang="en-US" altLang="en-US" dirty="0"/>
              <a:t>SP can be given on an empty stomach or with food.</a:t>
            </a:r>
          </a:p>
          <a:p>
            <a:pPr lvl="1"/>
            <a:r>
              <a:rPr lang="en-US" altLang="en-US" dirty="0"/>
              <a:t>Folic acid at a daily dose equal to or above 5 mg should not be given with SP because it counteracts SP’s efficacy as an antimalarial. </a:t>
            </a:r>
          </a:p>
          <a:p>
            <a:pPr lvl="1"/>
            <a:r>
              <a:rPr lang="en-US" altLang="en-US" dirty="0"/>
              <a:t>A daily dose of iron and folic acid supplementation in pregnant women at the dose of 30–60 mg of elemental iron and 0.4 mg of folic acid is recommended. Combined, the two will help reduce the risk of low-birthweight infants, maternal anemia, and iron deficiency at term.</a:t>
            </a:r>
          </a:p>
          <a:p>
            <a:pPr lvl="1"/>
            <a:r>
              <a:rPr lang="en-US" altLang="en-US" dirty="0"/>
              <a:t>SP should not be administered to women living with HIV who are receiving co-trimoxazole prophylaxis.</a:t>
            </a:r>
          </a:p>
          <a:p>
            <a:pPr marL="0" indent="0">
              <a:buNone/>
            </a:pPr>
            <a:endParaRPr lang="en-US" altLang="en-US" dirty="0"/>
          </a:p>
        </p:txBody>
      </p:sp>
      <p:sp>
        <p:nvSpPr>
          <p:cNvPr id="419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1D5CC35-B48E-4FB4-8BAC-719A6CBB7E1B}" type="slidenum">
              <a:rPr lang="en-US" altLang="en-US" sz="1200" smtClean="0"/>
              <a:pPr>
                <a:spcBef>
                  <a:spcPct val="0"/>
                </a:spcBef>
                <a:buFontTx/>
                <a:buNone/>
              </a:pPr>
              <a:t>32</a:t>
            </a:fld>
            <a:endParaRPr lang="en-US" altLang="en-US"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Health Promotion Messages Specific to MIP (continued)</a:t>
            </a:r>
          </a:p>
        </p:txBody>
      </p:sp>
      <p:sp>
        <p:nvSpPr>
          <p:cNvPr id="43011" name="Content Placeholder 2"/>
          <p:cNvSpPr>
            <a:spLocks noGrp="1"/>
          </p:cNvSpPr>
          <p:nvPr>
            <p:ph idx="1"/>
          </p:nvPr>
        </p:nvSpPr>
        <p:spPr>
          <a:xfrm>
            <a:off x="457200" y="1371600"/>
            <a:ext cx="8229600" cy="4343400"/>
          </a:xfrm>
        </p:spPr>
        <p:txBody>
          <a:bodyPr/>
          <a:lstStyle/>
          <a:p>
            <a:r>
              <a:rPr lang="en-US" altLang="en-US" dirty="0"/>
              <a:t>Provide info on ITNs, such as: </a:t>
            </a:r>
          </a:p>
          <a:p>
            <a:pPr lvl="1"/>
            <a:r>
              <a:rPr lang="en-US" altLang="en-US" dirty="0"/>
              <a:t>Where to find them</a:t>
            </a:r>
          </a:p>
          <a:p>
            <a:pPr lvl="1"/>
            <a:r>
              <a:rPr lang="en-US" altLang="en-US" dirty="0"/>
              <a:t>How to use them effectively</a:t>
            </a:r>
          </a:p>
          <a:p>
            <a:pPr lvl="1"/>
            <a:r>
              <a:rPr lang="en-US" altLang="en-US" dirty="0"/>
              <a:t>How they work</a:t>
            </a:r>
          </a:p>
          <a:p>
            <a:pPr lvl="1"/>
            <a:r>
              <a:rPr lang="en-US" altLang="en-US" dirty="0"/>
              <a:t>Their benefits and safety for the pregnant woman and fetus in malaria risk areas</a:t>
            </a:r>
          </a:p>
          <a:p>
            <a:r>
              <a:rPr lang="en-US" altLang="en-US" dirty="0"/>
              <a:t>ITNs should be provided to women as early in the pregnancy as possible. Ideally, all women should sleep under ITNs so they are protected even before they become pregnant.</a:t>
            </a:r>
          </a:p>
          <a:p>
            <a:endParaRPr lang="en-US" altLang="en-US" dirty="0"/>
          </a:p>
        </p:txBody>
      </p:sp>
      <p:sp>
        <p:nvSpPr>
          <p:cNvPr id="430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DBB3FF2-FBB9-4599-995A-E6D3B7A0CE32}" type="slidenum">
              <a:rPr lang="en-US" altLang="en-US" sz="1200" smtClean="0"/>
              <a:pPr>
                <a:spcBef>
                  <a:spcPct val="0"/>
                </a:spcBef>
                <a:buFontTx/>
                <a:buNone/>
              </a:pPr>
              <a:t>33</a:t>
            </a:fld>
            <a:endParaRPr lang="en-US" altLang="en-US" sz="1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Health Promotion Messages Specific to MIP (continued)</a:t>
            </a:r>
          </a:p>
        </p:txBody>
      </p:sp>
      <p:sp>
        <p:nvSpPr>
          <p:cNvPr id="45059" name="Content Placeholder 2"/>
          <p:cNvSpPr>
            <a:spLocks noGrp="1"/>
          </p:cNvSpPr>
          <p:nvPr>
            <p:ph idx="1"/>
          </p:nvPr>
        </p:nvSpPr>
        <p:spPr/>
        <p:txBody>
          <a:bodyPr/>
          <a:lstStyle/>
          <a:p>
            <a:r>
              <a:rPr lang="en-US" altLang="en-US" dirty="0"/>
              <a:t>Women with suspected malaria must go immediately </a:t>
            </a:r>
            <a:br>
              <a:rPr lang="en-US" altLang="en-US" dirty="0"/>
            </a:br>
            <a:r>
              <a:rPr lang="en-US" altLang="en-US" dirty="0"/>
              <a:t>to a health facility, and compliance with the treatment regime must be ensured (see Appendix B for WHO/USAID/MCSP </a:t>
            </a:r>
            <a:r>
              <a:rPr lang="en-US" altLang="en-US" i="1" dirty="0"/>
              <a:t>Implementing Malaria in Pregnancy Programs in the Context of World Health Organization Recommendations on Antenatal Care for a Positive Pregnancy Experience</a:t>
            </a:r>
            <a:r>
              <a:rPr lang="en-US" altLang="en-US" dirty="0"/>
              <a:t>).</a:t>
            </a:r>
          </a:p>
          <a:p>
            <a:r>
              <a:rPr lang="en-US" altLang="en-US" dirty="0"/>
              <a:t>Malaria prevention:  What the woman and her family can do to minimize mosquito bites.</a:t>
            </a:r>
          </a:p>
        </p:txBody>
      </p:sp>
      <p:sp>
        <p:nvSpPr>
          <p:cNvPr id="450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CEACBFF-CD9E-40DD-8EB3-80E492A3F4FA}" type="slidenum">
              <a:rPr lang="en-US" altLang="en-US" sz="1200" smtClean="0"/>
              <a:pPr>
                <a:spcBef>
                  <a:spcPct val="0"/>
                </a:spcBef>
                <a:buFontTx/>
                <a:buNone/>
              </a:pPr>
              <a:t>34</a:t>
            </a:fld>
            <a:endParaRPr lang="en-US" altLang="en-US"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Other Vital Components of ANC</a:t>
            </a:r>
          </a:p>
        </p:txBody>
      </p:sp>
      <p:sp>
        <p:nvSpPr>
          <p:cNvPr id="46083" name="Content Placeholder 2"/>
          <p:cNvSpPr>
            <a:spLocks noGrp="1"/>
          </p:cNvSpPr>
          <p:nvPr>
            <p:ph idx="1"/>
          </p:nvPr>
        </p:nvSpPr>
        <p:spPr/>
        <p:txBody>
          <a:bodyPr/>
          <a:lstStyle/>
          <a:p>
            <a:r>
              <a:rPr lang="en-US" altLang="en-US" dirty="0"/>
              <a:t>Prevention of tetanus and anemia:</a:t>
            </a:r>
          </a:p>
          <a:p>
            <a:pPr lvl="1"/>
            <a:r>
              <a:rPr lang="en-US" altLang="en-US" dirty="0"/>
              <a:t>Tetanus toxoid immunization</a:t>
            </a:r>
          </a:p>
          <a:p>
            <a:pPr lvl="1"/>
            <a:r>
              <a:rPr lang="en-US" altLang="en-US" dirty="0"/>
              <a:t>Daily oral iron and folic acid supplementation with 30–60 mg of elemental iron and 0.4 mg of folic acid </a:t>
            </a:r>
          </a:p>
          <a:p>
            <a:pPr lvl="1"/>
            <a:r>
              <a:rPr lang="en-US" altLang="en-US" dirty="0"/>
              <a:t>Preventive treatment for hookworm infection in endemic areas, after the first trimester</a:t>
            </a:r>
          </a:p>
          <a:p>
            <a:endParaRPr lang="en-US" altLang="en-US" dirty="0"/>
          </a:p>
        </p:txBody>
      </p:sp>
      <p:sp>
        <p:nvSpPr>
          <p:cNvPr id="4608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DAB4948-EAD1-41E0-BAE5-E23D064D4A65}" type="slidenum">
              <a:rPr lang="en-US" altLang="en-US" sz="1200" smtClean="0"/>
              <a:pPr>
                <a:spcBef>
                  <a:spcPct val="0"/>
                </a:spcBef>
                <a:buFontTx/>
                <a:buNone/>
              </a:pPr>
              <a:t>35</a:t>
            </a:fld>
            <a:endParaRPr lang="en-US" altLang="en-US" sz="1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Other Vital Components of ANC (continued)</a:t>
            </a:r>
          </a:p>
        </p:txBody>
      </p:sp>
      <p:sp>
        <p:nvSpPr>
          <p:cNvPr id="47107" name="Content Placeholder 2"/>
          <p:cNvSpPr>
            <a:spLocks noGrp="1"/>
          </p:cNvSpPr>
          <p:nvPr>
            <p:ph idx="1"/>
          </p:nvPr>
        </p:nvSpPr>
        <p:spPr/>
        <p:txBody>
          <a:bodyPr/>
          <a:lstStyle/>
          <a:p>
            <a:r>
              <a:rPr lang="en-US" altLang="en-US" dirty="0"/>
              <a:t>Prevention of mother-to-child transmission of HIV (PMTCT):</a:t>
            </a:r>
          </a:p>
          <a:p>
            <a:pPr lvl="1"/>
            <a:r>
              <a:rPr lang="en-US" altLang="en-US" sz="2000" dirty="0"/>
              <a:t>In high-prevalence settings (less than 5% HIV prevalence in the population that is being tested), provider-initiated testing and counseling for HIV should be done routinely in all ANC settings.</a:t>
            </a:r>
          </a:p>
          <a:p>
            <a:pPr lvl="1"/>
            <a:r>
              <a:rPr lang="en-US" altLang="en-US" sz="2000" dirty="0"/>
              <a:t>In low-prevalence settings, provider-initiated testing and counseling can be considered for pregnant women in ANC settings as a key component in the effort to eliminate mother-to-child transmission of HIV.</a:t>
            </a:r>
          </a:p>
          <a:p>
            <a:pPr lvl="1"/>
            <a:r>
              <a:rPr lang="en-US" altLang="en-US" sz="2000" dirty="0"/>
              <a:t>Integrate HIV testing with syphilis, as relevant to the setting.</a:t>
            </a:r>
          </a:p>
          <a:p>
            <a:pPr lvl="1"/>
            <a:r>
              <a:rPr lang="en-US" altLang="en-US" sz="2000" dirty="0"/>
              <a:t>Strengthen the underlying maternal and child health systems.</a:t>
            </a:r>
          </a:p>
          <a:p>
            <a:endParaRPr lang="en-US" altLang="en-US" dirty="0"/>
          </a:p>
        </p:txBody>
      </p:sp>
      <p:sp>
        <p:nvSpPr>
          <p:cNvPr id="471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CBCDC27-4B4E-4554-BC89-532637031844}" type="slidenum">
              <a:rPr lang="en-US" altLang="en-US" sz="1200" smtClean="0"/>
              <a:pPr>
                <a:spcBef>
                  <a:spcPct val="0"/>
                </a:spcBef>
                <a:buFontTx/>
                <a:buNone/>
              </a:pPr>
              <a:t>36</a:t>
            </a:fld>
            <a:endParaRPr lang="en-US" altLang="en-US"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Other Vital Components of ANC (continued)</a:t>
            </a:r>
          </a:p>
        </p:txBody>
      </p:sp>
      <p:sp>
        <p:nvSpPr>
          <p:cNvPr id="48131" name="Content Placeholder 2"/>
          <p:cNvSpPr>
            <a:spLocks noGrp="1"/>
          </p:cNvSpPr>
          <p:nvPr>
            <p:ph idx="1"/>
          </p:nvPr>
        </p:nvSpPr>
        <p:spPr>
          <a:xfrm>
            <a:off x="457200" y="1752600"/>
            <a:ext cx="8229600" cy="4343400"/>
          </a:xfrm>
        </p:spPr>
        <p:txBody>
          <a:bodyPr/>
          <a:lstStyle/>
          <a:p>
            <a:r>
              <a:rPr lang="en-US" altLang="en-US"/>
              <a:t>Many men are uncertain about how they can contribute to a healthy outcome for their partners and their babies. Depending on the woman’s preference and cultural norms, a man can be encouraged to:</a:t>
            </a:r>
          </a:p>
          <a:p>
            <a:pPr lvl="1"/>
            <a:r>
              <a:rPr lang="en-US" altLang="en-US"/>
              <a:t>Support and encourage the woman throughout pregnancy.</a:t>
            </a:r>
          </a:p>
          <a:p>
            <a:pPr lvl="1"/>
            <a:r>
              <a:rPr lang="en-US" altLang="en-US"/>
              <a:t>Ensure adequate rest and healthy eating.</a:t>
            </a:r>
          </a:p>
          <a:p>
            <a:pPr lvl="1"/>
            <a:r>
              <a:rPr lang="en-US" altLang="en-US"/>
              <a:t>Provide financial support for normal birth, complications, and care of the newborn.</a:t>
            </a:r>
          </a:p>
          <a:p>
            <a:pPr lvl="1"/>
            <a:r>
              <a:rPr lang="en-US" altLang="en-US"/>
              <a:t>Help the woman make a birth and complication readiness plan.</a:t>
            </a:r>
          </a:p>
          <a:p>
            <a:endParaRPr lang="en-US" altLang="en-US"/>
          </a:p>
        </p:txBody>
      </p:sp>
      <p:sp>
        <p:nvSpPr>
          <p:cNvPr id="481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611E5E7-D299-4A1A-8205-C813C9144641}" type="slidenum">
              <a:rPr lang="en-US" altLang="en-US" sz="1200" smtClean="0"/>
              <a:pPr>
                <a:spcBef>
                  <a:spcPct val="0"/>
                </a:spcBef>
                <a:buFontTx/>
                <a:buNone/>
              </a:pPr>
              <a:t>37</a:t>
            </a:fld>
            <a:endParaRPr lang="en-US" altLang="en-US"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Other Vital Components of ANC (continued)</a:t>
            </a:r>
          </a:p>
        </p:txBody>
      </p:sp>
      <p:sp>
        <p:nvSpPr>
          <p:cNvPr id="49155" name="Content Placeholder 2"/>
          <p:cNvSpPr>
            <a:spLocks noGrp="1"/>
          </p:cNvSpPr>
          <p:nvPr>
            <p:ph idx="1"/>
          </p:nvPr>
        </p:nvSpPr>
        <p:spPr/>
        <p:txBody>
          <a:bodyPr/>
          <a:lstStyle/>
          <a:p>
            <a:pPr lvl="1"/>
            <a:r>
              <a:rPr lang="en-US" altLang="en-US"/>
              <a:t>Encourage the woman to attend the antenatal clinic as early as possible in pregnancy and then as recommended thereafter.</a:t>
            </a:r>
          </a:p>
          <a:p>
            <a:pPr lvl="1"/>
            <a:r>
              <a:rPr lang="en-US" altLang="en-US"/>
              <a:t>Encourage the woman to take her SP under provider supervision.</a:t>
            </a:r>
          </a:p>
          <a:p>
            <a:pPr lvl="1"/>
            <a:r>
              <a:rPr lang="en-US" altLang="en-US"/>
              <a:t>Make sure the woman has an ITN and sleeps under it every night before, during, and after pregnancy.</a:t>
            </a:r>
          </a:p>
          <a:p>
            <a:pPr lvl="1"/>
            <a:r>
              <a:rPr lang="en-US" altLang="en-US"/>
              <a:t>Use condoms consistently and correctly to prevent sexually transmitted infections/HIV.</a:t>
            </a:r>
          </a:p>
          <a:p>
            <a:pPr lvl="1"/>
            <a:r>
              <a:rPr lang="en-US" altLang="en-US"/>
              <a:t>Accompany his partner to the health facility and during childbirth.</a:t>
            </a:r>
          </a:p>
          <a:p>
            <a:endParaRPr lang="en-US" altLang="en-US"/>
          </a:p>
        </p:txBody>
      </p:sp>
      <p:sp>
        <p:nvSpPr>
          <p:cNvPr id="491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16F286C-8324-4ED4-AE2D-24BC53999942}" type="slidenum">
              <a:rPr lang="en-US" altLang="en-US" sz="1200" smtClean="0"/>
              <a:pPr>
                <a:spcBef>
                  <a:spcPct val="0"/>
                </a:spcBef>
                <a:buFontTx/>
                <a:buNone/>
              </a:pPr>
              <a:t>38</a:t>
            </a:fld>
            <a:endParaRPr lang="en-US" altLang="en-US"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91400" cy="882650"/>
          </a:xfrm>
        </p:spPr>
        <p:txBody>
          <a:bodyPr>
            <a:normAutofit fontScale="90000"/>
          </a:bodyPr>
          <a:lstStyle/>
          <a:p>
            <a:pPr>
              <a:defRPr/>
            </a:pPr>
            <a:br>
              <a:rPr lang="en-US" dirty="0"/>
            </a:br>
            <a:br>
              <a:rPr lang="en-US" dirty="0"/>
            </a:br>
            <a:br>
              <a:rPr lang="en-US" dirty="0"/>
            </a:br>
            <a:br>
              <a:rPr lang="en-US" dirty="0"/>
            </a:br>
            <a:br>
              <a:rPr lang="en-US" dirty="0"/>
            </a:br>
            <a:br>
              <a:rPr lang="en-US" dirty="0"/>
            </a:br>
            <a:br>
              <a:rPr lang="en-US" dirty="0"/>
            </a:br>
            <a:br>
              <a:rPr lang="en-US" dirty="0"/>
            </a:br>
            <a:r>
              <a:rPr lang="en-US" sz="3100" dirty="0"/>
              <a:t>Scheduling and Timing of Antenatal Contacts</a:t>
            </a:r>
          </a:p>
        </p:txBody>
      </p:sp>
      <p:sp>
        <p:nvSpPr>
          <p:cNvPr id="50179" name="Content Placeholder 2"/>
          <p:cNvSpPr>
            <a:spLocks noGrp="1"/>
          </p:cNvSpPr>
          <p:nvPr>
            <p:ph idx="1"/>
          </p:nvPr>
        </p:nvSpPr>
        <p:spPr/>
        <p:txBody>
          <a:bodyPr/>
          <a:lstStyle/>
          <a:p>
            <a:r>
              <a:rPr lang="en-US" altLang="en-US"/>
              <a:t>Appropriate scheduling depends on the woman’s gestational age and individual needs. For women whose pregnancies are progressing normally, WHO now recommends a minimum of eight ANC contacts (WHO 2016c). </a:t>
            </a:r>
          </a:p>
        </p:txBody>
      </p:sp>
      <p:sp>
        <p:nvSpPr>
          <p:cNvPr id="501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2C584E5-2EA8-4297-B763-007D9F61A386}" type="slidenum">
              <a:rPr lang="en-US" altLang="en-US" sz="1200" smtClean="0"/>
              <a:pPr>
                <a:spcBef>
                  <a:spcPct val="0"/>
                </a:spcBef>
                <a:buFontTx/>
                <a:buNone/>
              </a:pPr>
              <a:t>39</a:t>
            </a:fld>
            <a:endParaRPr lang="en-US" alt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a:t>MIP: Workshop Purpose (continued)</a:t>
            </a:r>
          </a:p>
        </p:txBody>
      </p:sp>
      <p:sp>
        <p:nvSpPr>
          <p:cNvPr id="10243" name="Subtitle 1"/>
          <p:cNvSpPr>
            <a:spLocks noGrp="1"/>
          </p:cNvSpPr>
          <p:nvPr>
            <p:ph idx="1"/>
          </p:nvPr>
        </p:nvSpPr>
        <p:spPr>
          <a:xfrm>
            <a:off x="457200" y="1371600"/>
            <a:ext cx="8229600" cy="4756150"/>
          </a:xfrm>
        </p:spPr>
        <p:txBody>
          <a:bodyPr/>
          <a:lstStyle/>
          <a:p>
            <a:r>
              <a:rPr lang="en-US" altLang="en-US" sz="2400" dirty="0"/>
              <a:t>The 2016 WHO recommendations on ANC state, “ANC provides a platform for important health-care functions, including health promotion, screening and diagnosis, and disease prevention. It has been established that by implementing timely and appropriate evidence-based practices, ANC can save lives. Crucially,  ANC also provides the opportunity to communicate with and support women, families and communities at a critical time in the course of a woman’s life” (WHO 2016). </a:t>
            </a:r>
          </a:p>
          <a:p>
            <a:r>
              <a:rPr lang="en-US" altLang="en-US" sz="2400" dirty="0"/>
              <a:t>They support the WHO 2012 policy recommendation for intermittent preventive treatment of malaria in pregnancy with sulfadoxine-pyrimethamine (IPTp-SP) (WHO 2013c).</a:t>
            </a:r>
          </a:p>
        </p:txBody>
      </p:sp>
      <p:sp>
        <p:nvSpPr>
          <p:cNvPr id="102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AD88158-B22F-41BD-835D-BB0C761B9BCC}" type="slidenum">
              <a:rPr lang="en-US" altLang="en-US" sz="1200" smtClean="0"/>
              <a:pPr>
                <a:spcBef>
                  <a:spcPct val="0"/>
                </a:spcBef>
                <a:buFontTx/>
                <a:buNone/>
              </a:pPr>
              <a:t>4</a:t>
            </a:fld>
            <a:endParaRPr lang="en-US" altLang="en-US" sz="1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Scheduling and Timing of Antenatal Contacts (continued)</a:t>
            </a:r>
          </a:p>
        </p:txBody>
      </p:sp>
      <p:sp>
        <p:nvSpPr>
          <p:cNvPr id="51203" name="Content Placeholder 2"/>
          <p:cNvSpPr>
            <a:spLocks noGrp="1"/>
          </p:cNvSpPr>
          <p:nvPr>
            <p:ph idx="1"/>
          </p:nvPr>
        </p:nvSpPr>
        <p:spPr/>
        <p:txBody>
          <a:bodyPr/>
          <a:lstStyle/>
          <a:p>
            <a:r>
              <a:rPr lang="en-US" altLang="en-US"/>
              <a:t>These contacts may take place at or around the times listed: </a:t>
            </a:r>
          </a:p>
          <a:p>
            <a:pPr lvl="1"/>
            <a:r>
              <a:rPr lang="en-US" altLang="en-US" b="1"/>
              <a:t>First contact:</a:t>
            </a:r>
            <a:r>
              <a:rPr lang="en-US" altLang="en-US"/>
              <a:t> Ideally, this contact should take place in the first trimester (by 12 weeks).</a:t>
            </a:r>
          </a:p>
          <a:p>
            <a:pPr lvl="1"/>
            <a:r>
              <a:rPr lang="en-US" altLang="en-US" b="1"/>
              <a:t>Second and third contacts:</a:t>
            </a:r>
            <a:r>
              <a:rPr lang="en-US" altLang="en-US"/>
              <a:t> Two contacts should take place in the second trimester, ideally at 20 and 26 weeks. </a:t>
            </a:r>
          </a:p>
          <a:p>
            <a:pPr lvl="1"/>
            <a:r>
              <a:rPr lang="en-US" altLang="en-US" b="1"/>
              <a:t>Fourth through eighth contacts:</a:t>
            </a:r>
            <a:r>
              <a:rPr lang="en-US" altLang="en-US"/>
              <a:t> These should take place at about 30, 34, 36, 38, and 40 weeks.</a:t>
            </a:r>
          </a:p>
          <a:p>
            <a:r>
              <a:rPr lang="en-US" altLang="en-US"/>
              <a:t>If the woman has not given birth by 41 weeks, she should be referred for delivery.</a:t>
            </a:r>
          </a:p>
        </p:txBody>
      </p:sp>
      <p:sp>
        <p:nvSpPr>
          <p:cNvPr id="512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D488EC0-F47E-4C79-936A-5B3D7A29E27C}" type="slidenum">
              <a:rPr lang="en-US" altLang="en-US" sz="1200" smtClean="0"/>
              <a:pPr>
                <a:spcBef>
                  <a:spcPct val="0"/>
                </a:spcBef>
                <a:buFontTx/>
                <a:buNone/>
              </a:pPr>
              <a:t>40</a:t>
            </a:fld>
            <a:endParaRPr lang="en-US" altLang="en-US"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Scheduling and Timing of Antenatal Contacts (continued)</a:t>
            </a:r>
          </a:p>
        </p:txBody>
      </p:sp>
      <p:sp>
        <p:nvSpPr>
          <p:cNvPr id="52227" name="Content Placeholder 2"/>
          <p:cNvSpPr>
            <a:spLocks noGrp="1"/>
          </p:cNvSpPr>
          <p:nvPr>
            <p:ph idx="1"/>
          </p:nvPr>
        </p:nvSpPr>
        <p:spPr>
          <a:xfrm>
            <a:off x="457200" y="1828800"/>
            <a:ext cx="8229600" cy="4343400"/>
          </a:xfrm>
        </p:spPr>
        <p:txBody>
          <a:bodyPr/>
          <a:lstStyle/>
          <a:p>
            <a:r>
              <a:rPr lang="en-US" altLang="en-US" sz="2400"/>
              <a:t>WHO recommends that, in areas of moderate to high malaria transmission in Africa, IPTp-SP should be given to all pregnant women at each scheduled ANC contact, starting as early as possible in the second trimester, provided that the doses of SP are given at least 1 month apart. </a:t>
            </a:r>
          </a:p>
          <a:p>
            <a:r>
              <a:rPr lang="en-US" altLang="en-US" sz="2400"/>
              <a:t>WHO recommends a package of interventions for preventing MIP, which includes promotion of ITNs and IPTp-SP. To ensure that pregnant women in endemic areas start SP as early as possible in the second trimester, policymakers should ensure health system contact with women at 13 weeks gestation.</a:t>
            </a:r>
          </a:p>
        </p:txBody>
      </p:sp>
      <p:sp>
        <p:nvSpPr>
          <p:cNvPr id="52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FAEC550D-2521-4404-961D-4439B2A73EA0}" type="slidenum">
              <a:rPr lang="en-US" altLang="en-US" sz="1200" smtClean="0"/>
              <a:pPr>
                <a:spcBef>
                  <a:spcPct val="0"/>
                </a:spcBef>
                <a:buFontTx/>
                <a:buNone/>
              </a:pPr>
              <a:t>41</a:t>
            </a:fld>
            <a:endParaRPr lang="en-US" altLang="en-US" sz="1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Nigerian Federal Ministry of Health Poster</a:t>
            </a:r>
          </a:p>
        </p:txBody>
      </p:sp>
      <p:sp>
        <p:nvSpPr>
          <p:cNvPr id="57347" name="Content Placeholder 5"/>
          <p:cNvSpPr>
            <a:spLocks noGrp="1"/>
          </p:cNvSpPr>
          <p:nvPr>
            <p:ph sz="half" idx="1"/>
          </p:nvPr>
        </p:nvSpPr>
        <p:spPr>
          <a:xfrm>
            <a:off x="457200" y="1600200"/>
            <a:ext cx="4343400" cy="4525963"/>
          </a:xfrm>
        </p:spPr>
        <p:txBody>
          <a:bodyPr/>
          <a:lstStyle/>
          <a:p>
            <a:pPr marL="0" indent="0">
              <a:buFont typeface="Wingdings" charset="0"/>
              <a:buNone/>
              <a:defRPr/>
            </a:pPr>
            <a:r>
              <a:rPr lang="en-US" dirty="0"/>
              <a:t>Example of one country’s plan: </a:t>
            </a:r>
          </a:p>
          <a:p>
            <a:pPr>
              <a:buFont typeface="Wingdings" charset="0"/>
              <a:buChar char="§"/>
              <a:defRPr/>
            </a:pPr>
            <a:r>
              <a:rPr lang="en-US" dirty="0"/>
              <a:t>Three ways to prevent </a:t>
            </a:r>
            <a:br>
              <a:rPr lang="en-US" dirty="0"/>
            </a:br>
            <a:r>
              <a:rPr lang="en-US" dirty="0"/>
              <a:t>malaria during pregnancy:</a:t>
            </a:r>
          </a:p>
          <a:p>
            <a:pPr marL="914400" lvl="1" indent="-457200">
              <a:buFont typeface="+mj-lt"/>
              <a:buAutoNum type="arabicPeriod"/>
              <a:defRPr/>
            </a:pPr>
            <a:r>
              <a:rPr lang="en-US" dirty="0"/>
              <a:t>ITNs</a:t>
            </a:r>
          </a:p>
          <a:p>
            <a:pPr marL="914400" lvl="1" indent="-457200">
              <a:buFont typeface="+mj-lt"/>
              <a:buAutoNum type="arabicPeriod"/>
              <a:defRPr/>
            </a:pPr>
            <a:r>
              <a:rPr lang="en-US" dirty="0" err="1"/>
              <a:t>IPTp</a:t>
            </a:r>
            <a:r>
              <a:rPr lang="en-US" dirty="0"/>
              <a:t>-SP</a:t>
            </a:r>
          </a:p>
          <a:p>
            <a:pPr marL="914400" lvl="1" indent="-457200">
              <a:buFont typeface="+mj-lt"/>
              <a:buAutoNum type="arabicPeriod"/>
              <a:defRPr/>
            </a:pPr>
            <a:r>
              <a:rPr lang="en-US" dirty="0"/>
              <a:t>Case management, for women with malaria symptoms</a:t>
            </a:r>
          </a:p>
        </p:txBody>
      </p:sp>
      <p:pic>
        <p:nvPicPr>
          <p:cNvPr id="53252"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24463" y="1804988"/>
            <a:ext cx="2886075" cy="4114800"/>
          </a:xfrm>
        </p:spPr>
      </p:pic>
      <p:sp>
        <p:nvSpPr>
          <p:cNvPr id="53253" name="TextBox 2"/>
          <p:cNvSpPr txBox="1">
            <a:spLocks noChangeArrowheads="1"/>
          </p:cNvSpPr>
          <p:nvPr/>
        </p:nvSpPr>
        <p:spPr bwMode="auto">
          <a:xfrm>
            <a:off x="5227638" y="5919788"/>
            <a:ext cx="288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i="1" dirty="0">
                <a:solidFill>
                  <a:schemeClr val="bg2"/>
                </a:solidFill>
                <a:cs typeface="Arial" panose="020B0604020202020204" pitchFamily="34" charset="0"/>
              </a:rPr>
              <a:t>Photo courtesy of Nigeria Federal Ministry of Health</a:t>
            </a:r>
          </a:p>
        </p:txBody>
      </p:sp>
      <p:sp>
        <p:nvSpPr>
          <p:cNvPr id="5325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1E294A7-5728-467E-A43A-6B8BB387A273}" type="slidenum">
              <a:rPr lang="en-US" altLang="en-US" sz="1200" smtClean="0"/>
              <a:pPr>
                <a:spcBef>
                  <a:spcPct val="0"/>
                </a:spcBef>
                <a:buFontTx/>
                <a:buNone/>
              </a:pPr>
              <a:t>42</a:t>
            </a:fld>
            <a:endParaRPr lang="en-US" altLang="en-US" sz="1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Scheduling and Timing of Antenatal Contacts (continued)</a:t>
            </a:r>
          </a:p>
        </p:txBody>
      </p:sp>
      <p:sp>
        <p:nvSpPr>
          <p:cNvPr id="54275" name="Content Placeholder 2"/>
          <p:cNvSpPr>
            <a:spLocks noGrp="1"/>
          </p:cNvSpPr>
          <p:nvPr>
            <p:ph idx="1"/>
          </p:nvPr>
        </p:nvSpPr>
        <p:spPr/>
        <p:txBody>
          <a:bodyPr/>
          <a:lstStyle/>
          <a:p>
            <a:r>
              <a:rPr lang="en-US" altLang="en-US" dirty="0"/>
              <a:t>Please see the reference manual, Table 1. 2016 </a:t>
            </a:r>
            <a:br>
              <a:rPr lang="en-US" altLang="en-US" dirty="0"/>
            </a:br>
            <a:r>
              <a:rPr lang="en-US" altLang="en-US" dirty="0"/>
              <a:t>ANC contact schedule with timelines for implementation of malaria in pregnancy interventions for thorough review of the eight recommended ANC contacts and MIP-related interventions.</a:t>
            </a:r>
          </a:p>
        </p:txBody>
      </p:sp>
      <p:sp>
        <p:nvSpPr>
          <p:cNvPr id="542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806A835-AE22-40F0-B950-EE298BBC5110}" type="slidenum">
              <a:rPr lang="en-US" altLang="en-US" sz="1200" smtClean="0"/>
              <a:pPr>
                <a:spcBef>
                  <a:spcPct val="0"/>
                </a:spcBef>
                <a:buFontTx/>
                <a:buNone/>
              </a:pPr>
              <a:t>43</a:t>
            </a:fld>
            <a:endParaRPr lang="en-US" altLang="en-US" sz="1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Scheduling and Timing of Antenatal Contacts (continued)</a:t>
            </a:r>
          </a:p>
        </p:txBody>
      </p:sp>
      <p:sp>
        <p:nvSpPr>
          <p:cNvPr id="55299" name="Content Placeholder 2"/>
          <p:cNvSpPr>
            <a:spLocks noGrp="1"/>
          </p:cNvSpPr>
          <p:nvPr>
            <p:ph idx="1"/>
          </p:nvPr>
        </p:nvSpPr>
        <p:spPr>
          <a:xfrm>
            <a:off x="381000" y="1371600"/>
            <a:ext cx="8229600" cy="4343400"/>
          </a:xfrm>
        </p:spPr>
        <p:txBody>
          <a:bodyPr/>
          <a:lstStyle/>
          <a:p>
            <a:r>
              <a:rPr lang="en-US" altLang="en-US" sz="2200" dirty="0"/>
              <a:t>The period between 13 and 20 weeks is a critical period for </a:t>
            </a:r>
            <a:br>
              <a:rPr lang="en-US" altLang="en-US" sz="2200" dirty="0"/>
            </a:br>
            <a:r>
              <a:rPr lang="en-US" altLang="en-US" sz="2200" dirty="0"/>
              <a:t>irreversible negative consequences of MIP, when parasite densities are highest and major benefit can be achieved from malaria prevention. </a:t>
            </a:r>
          </a:p>
          <a:p>
            <a:r>
              <a:rPr lang="en-US" altLang="en-US" sz="2200" dirty="0"/>
              <a:t>For effective MIP programming, a contact with the provider early during the second trimester (between 13 and 16 weeks) is critical to ensuring timely access to the first dose of IPTp-SP for maximal impact. </a:t>
            </a:r>
          </a:p>
          <a:p>
            <a:r>
              <a:rPr lang="en-US" altLang="en-US" sz="2200" dirty="0"/>
              <a:t>While the practice in many countries is to give the first dose of </a:t>
            </a:r>
            <a:br>
              <a:rPr lang="en-US" altLang="en-US" sz="2200" dirty="0"/>
            </a:br>
            <a:r>
              <a:rPr lang="en-US" altLang="en-US" sz="2200" dirty="0"/>
              <a:t>IPTp-SP at quickening (woman’s first awareness of fetal movement), this can leave the pregnant woman and fetus unprotected for several weeks, depending on variations in women’s perception of quickening (WHO 2017). </a:t>
            </a: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DDAF3AE-DFF9-4A1F-B6E8-AE6901E55958}" type="slidenum">
              <a:rPr lang="en-US" altLang="en-US" sz="1200" smtClean="0"/>
              <a:pPr>
                <a:spcBef>
                  <a:spcPct val="0"/>
                </a:spcBef>
                <a:buFontTx/>
                <a:buNone/>
              </a:pPr>
              <a:t>44</a:t>
            </a:fld>
            <a:endParaRPr lang="en-US" altLang="en-US" sz="1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Scheduling and Timing of Antenatal Contacts (continued)</a:t>
            </a:r>
          </a:p>
        </p:txBody>
      </p:sp>
      <p:sp>
        <p:nvSpPr>
          <p:cNvPr id="56323" name="Content Placeholder 2"/>
          <p:cNvSpPr>
            <a:spLocks noGrp="1"/>
          </p:cNvSpPr>
          <p:nvPr>
            <p:ph idx="1"/>
          </p:nvPr>
        </p:nvSpPr>
        <p:spPr/>
        <p:txBody>
          <a:bodyPr/>
          <a:lstStyle/>
          <a:p>
            <a:r>
              <a:rPr lang="en-US" altLang="en-US" dirty="0"/>
              <a:t>A </a:t>
            </a:r>
            <a:r>
              <a:rPr lang="en-US" altLang="en-US" i="1" dirty="0"/>
              <a:t>Toolkit to Improve Early and Sustained Intermittent Preventive Treatment in Pregnancy (IPTp) Uptake </a:t>
            </a:r>
            <a:r>
              <a:rPr lang="en-US" altLang="en-US" dirty="0"/>
              <a:t>has been developed to assist providers in assessing gestational age in the second trimester (USAID and MCSP 2017).</a:t>
            </a:r>
          </a:p>
          <a:p>
            <a:r>
              <a:rPr lang="en-US" altLang="en-US" dirty="0"/>
              <a:t>An important component of the toolkit is the job aid, Prevention of Malaria during Pregnancy: Administer </a:t>
            </a:r>
            <a:br>
              <a:rPr lang="en-US" altLang="en-US" dirty="0"/>
            </a:br>
            <a:r>
              <a:rPr lang="en-US" altLang="en-US" dirty="0" err="1"/>
              <a:t>IPTp</a:t>
            </a:r>
            <a:r>
              <a:rPr lang="en-US" altLang="en-US" dirty="0"/>
              <a:t>-SP Starting at 13 Weeks, which can be found in Appendix B of the reference manual.</a:t>
            </a:r>
          </a:p>
          <a:p>
            <a:pPr marL="0" indent="0">
              <a:buNone/>
            </a:pPr>
            <a:endParaRPr lang="en-US" altLang="en-US" dirty="0"/>
          </a:p>
          <a:p>
            <a:endParaRPr lang="en-US" altLang="en-US" dirty="0"/>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183EEB4-D096-4816-A849-B8F29B01480E}" type="slidenum">
              <a:rPr lang="en-US" altLang="en-US" sz="1200" smtClean="0"/>
              <a:pPr>
                <a:spcBef>
                  <a:spcPct val="0"/>
                </a:spcBef>
                <a:buFontTx/>
                <a:buNone/>
              </a:pPr>
              <a:t>45</a:t>
            </a:fld>
            <a:endParaRPr lang="en-US" altLang="en-US" sz="1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Scheduling and Timing of Antenatal Contacts (continued)</a:t>
            </a:r>
          </a:p>
        </p:txBody>
      </p:sp>
      <p:sp>
        <p:nvSpPr>
          <p:cNvPr id="57347" name="Content Placeholder 2"/>
          <p:cNvSpPr>
            <a:spLocks noGrp="1"/>
          </p:cNvSpPr>
          <p:nvPr>
            <p:ph idx="1"/>
          </p:nvPr>
        </p:nvSpPr>
        <p:spPr/>
        <p:txBody>
          <a:bodyPr/>
          <a:lstStyle/>
          <a:p>
            <a:r>
              <a:rPr lang="en-US" altLang="en-US" dirty="0"/>
              <a:t>Also see the reference manual, Table 2. Components </a:t>
            </a:r>
            <a:br>
              <a:rPr lang="en-US" altLang="en-US" dirty="0"/>
            </a:br>
            <a:r>
              <a:rPr lang="en-US" altLang="en-US" dirty="0"/>
              <a:t>of antenatal care contacts (for pregnant women in moderate- to high-transmission areas), for a full description of ANC interventions by trimester and ANC contact.</a:t>
            </a:r>
          </a:p>
        </p:txBody>
      </p:sp>
      <p:sp>
        <p:nvSpPr>
          <p:cNvPr id="573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DB47E858-EA2E-4BED-850C-6B7BC4A2E5D6}" type="slidenum">
              <a:rPr lang="en-US" altLang="en-US" sz="1200" smtClean="0"/>
              <a:pPr>
                <a:spcBef>
                  <a:spcPct val="0"/>
                </a:spcBef>
                <a:buFontTx/>
                <a:buNone/>
              </a:pPr>
              <a:t>46</a:t>
            </a:fld>
            <a:endParaRPr lang="en-US" altLang="en-US" sz="1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D2B1-B4EA-4072-8FD1-FC49457CBC33}"/>
              </a:ext>
            </a:extLst>
          </p:cNvPr>
          <p:cNvSpPr>
            <a:spLocks noGrp="1"/>
          </p:cNvSpPr>
          <p:nvPr>
            <p:ph type="title"/>
          </p:nvPr>
        </p:nvSpPr>
        <p:spPr/>
        <p:txBody>
          <a:bodyPr/>
          <a:lstStyle/>
          <a:p>
            <a:r>
              <a:rPr lang="en-US" dirty="0"/>
              <a:t>ANC in the context of the COVID-19 pandemic</a:t>
            </a:r>
          </a:p>
        </p:txBody>
      </p:sp>
      <p:sp>
        <p:nvSpPr>
          <p:cNvPr id="3" name="Content Placeholder 2">
            <a:extLst>
              <a:ext uri="{FF2B5EF4-FFF2-40B4-BE49-F238E27FC236}">
                <a16:creationId xmlns:a16="http://schemas.microsoft.com/office/drawing/2014/main" id="{5DF32F48-8F23-4D18-940F-5A8CF68DB9FD}"/>
              </a:ext>
            </a:extLst>
          </p:cNvPr>
          <p:cNvSpPr>
            <a:spLocks noGrp="1"/>
          </p:cNvSpPr>
          <p:nvPr>
            <p:ph idx="1"/>
          </p:nvPr>
        </p:nvSpPr>
        <p:spPr>
          <a:xfrm>
            <a:off x="152400" y="1600200"/>
            <a:ext cx="8686800" cy="4343400"/>
          </a:xfrm>
        </p:spPr>
        <p:txBody>
          <a:bodyPr/>
          <a:lstStyle/>
          <a:p>
            <a:r>
              <a:rPr lang="en-US" sz="2000" dirty="0"/>
              <a:t>The impact of SARS-CoV-2, the new strain of coronavirus responsible for COVID-19, has led to the disruption of provision of health care services globally, resulting in an increase in the number of deaths from non-COVID-19 causes</a:t>
            </a:r>
          </a:p>
          <a:p>
            <a:r>
              <a:rPr lang="en-US" sz="2000" dirty="0"/>
              <a:t>Equitable access to health services is threatened as clients fear use of or are barred from routine health services, and human resources and commodities are redirected to care for those affected with COVID-19 (WHO 2020d). </a:t>
            </a:r>
          </a:p>
          <a:p>
            <a:r>
              <a:rPr lang="en-US" sz="2000" dirty="0"/>
              <a:t>In a multinational study of pregnant women in 18 countries, women with COVID-19 were at increased risk of morbidity and mortality, including preterm birth; newborns of women with COVID-19 had significantly higher severe morbidity and mortality compared with newborns of women without COVID-19 diagnosis (</a:t>
            </a:r>
            <a:r>
              <a:rPr lang="en-US" sz="2000" dirty="0" err="1"/>
              <a:t>Villar</a:t>
            </a:r>
            <a:r>
              <a:rPr lang="en-US" sz="2000" dirty="0"/>
              <a:t> 2021). Thus, care during pregnancy, labor, birth and the postpartum period must remain a priority of the health system.</a:t>
            </a:r>
          </a:p>
        </p:txBody>
      </p:sp>
      <p:sp>
        <p:nvSpPr>
          <p:cNvPr id="4" name="Slide Number Placeholder 3">
            <a:extLst>
              <a:ext uri="{FF2B5EF4-FFF2-40B4-BE49-F238E27FC236}">
                <a16:creationId xmlns:a16="http://schemas.microsoft.com/office/drawing/2014/main" id="{E0A9F5D1-43C1-4F1E-86B3-96AE68EF1282}"/>
              </a:ext>
            </a:extLst>
          </p:cNvPr>
          <p:cNvSpPr>
            <a:spLocks noGrp="1"/>
          </p:cNvSpPr>
          <p:nvPr>
            <p:ph type="sldNum" sz="quarter" idx="10"/>
          </p:nvPr>
        </p:nvSpPr>
        <p:spPr/>
        <p:txBody>
          <a:bodyPr/>
          <a:lstStyle/>
          <a:p>
            <a:pPr>
              <a:defRPr/>
            </a:pPr>
            <a:fld id="{30D9B30A-00EF-4D70-B78D-14D2234BBD62}" type="slidenum">
              <a:rPr lang="en-US" altLang="en-US" smtClean="0"/>
              <a:pPr>
                <a:defRPr/>
              </a:pPr>
              <a:t>47</a:t>
            </a:fld>
            <a:endParaRPr lang="en-US" altLang="en-US"/>
          </a:p>
        </p:txBody>
      </p:sp>
    </p:spTree>
    <p:extLst>
      <p:ext uri="{BB962C8B-B14F-4D97-AF65-F5344CB8AC3E}">
        <p14:creationId xmlns:p14="http://schemas.microsoft.com/office/powerpoint/2010/main" val="2326882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463B-C859-4EC4-865D-47FAFB2498B3}"/>
              </a:ext>
            </a:extLst>
          </p:cNvPr>
          <p:cNvSpPr>
            <a:spLocks noGrp="1"/>
          </p:cNvSpPr>
          <p:nvPr>
            <p:ph type="title"/>
          </p:nvPr>
        </p:nvSpPr>
        <p:spPr/>
        <p:txBody>
          <a:bodyPr/>
          <a:lstStyle/>
          <a:p>
            <a:r>
              <a:rPr lang="en-US" dirty="0"/>
              <a:t>ANC in the context of the COVID-19 pandemic: important considerations</a:t>
            </a:r>
          </a:p>
        </p:txBody>
      </p:sp>
      <p:sp>
        <p:nvSpPr>
          <p:cNvPr id="3" name="Content Placeholder 2">
            <a:extLst>
              <a:ext uri="{FF2B5EF4-FFF2-40B4-BE49-F238E27FC236}">
                <a16:creationId xmlns:a16="http://schemas.microsoft.com/office/drawing/2014/main" id="{2C153F74-5DEF-426D-9BE6-31F1A4C64B9C}"/>
              </a:ext>
            </a:extLst>
          </p:cNvPr>
          <p:cNvSpPr>
            <a:spLocks noGrp="1"/>
          </p:cNvSpPr>
          <p:nvPr>
            <p:ph idx="1"/>
          </p:nvPr>
        </p:nvSpPr>
        <p:spPr>
          <a:xfrm>
            <a:off x="448733" y="1371600"/>
            <a:ext cx="8229600" cy="4724400"/>
          </a:xfrm>
        </p:spPr>
        <p:txBody>
          <a:bodyPr/>
          <a:lstStyle/>
          <a:p>
            <a:r>
              <a:rPr lang="en-US" sz="2400" dirty="0"/>
              <a:t>Women have concerns about the safety of care in health facilities, including exposure to COVID-19. It is therefore vital to adapt ANC services to continue to serve and protect providers and clients. (WHO 2020b, TIPTOP 2020, RBM 2020a).</a:t>
            </a:r>
          </a:p>
          <a:p>
            <a:r>
              <a:rPr lang="en-US" sz="2400" dirty="0"/>
              <a:t>Important considerations include:</a:t>
            </a:r>
            <a:r>
              <a:rPr lang="en-US" dirty="0"/>
              <a:t>	</a:t>
            </a:r>
          </a:p>
          <a:p>
            <a:pPr lvl="1"/>
            <a:r>
              <a:rPr lang="en-US" dirty="0"/>
              <a:t>Distancing of two meters</a:t>
            </a:r>
          </a:p>
          <a:p>
            <a:pPr lvl="1"/>
            <a:r>
              <a:rPr lang="en-US" dirty="0"/>
              <a:t>Infection prevention and control:  hand hygiene; appropriate use of personal protective equipment (PPE), including cloth face coverings for clients, and gloves, masks, face shields, and gowns for providers, depending on the service provided</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8092B21D-271D-49EE-B761-03866C21F986}"/>
              </a:ext>
            </a:extLst>
          </p:cNvPr>
          <p:cNvSpPr>
            <a:spLocks noGrp="1"/>
          </p:cNvSpPr>
          <p:nvPr>
            <p:ph type="sldNum" sz="quarter" idx="10"/>
          </p:nvPr>
        </p:nvSpPr>
        <p:spPr/>
        <p:txBody>
          <a:bodyPr/>
          <a:lstStyle/>
          <a:p>
            <a:pPr>
              <a:defRPr/>
            </a:pPr>
            <a:fld id="{30D9B30A-00EF-4D70-B78D-14D2234BBD62}" type="slidenum">
              <a:rPr lang="en-US" altLang="en-US" smtClean="0"/>
              <a:pPr>
                <a:defRPr/>
              </a:pPr>
              <a:t>48</a:t>
            </a:fld>
            <a:endParaRPr lang="en-US" altLang="en-US"/>
          </a:p>
        </p:txBody>
      </p:sp>
    </p:spTree>
    <p:extLst>
      <p:ext uri="{BB962C8B-B14F-4D97-AF65-F5344CB8AC3E}">
        <p14:creationId xmlns:p14="http://schemas.microsoft.com/office/powerpoint/2010/main" val="4023236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0D00-4977-45E5-88DB-29AF70D4CDC8}"/>
              </a:ext>
            </a:extLst>
          </p:cNvPr>
          <p:cNvSpPr>
            <a:spLocks noGrp="1"/>
          </p:cNvSpPr>
          <p:nvPr>
            <p:ph type="title"/>
          </p:nvPr>
        </p:nvSpPr>
        <p:spPr/>
        <p:txBody>
          <a:bodyPr/>
          <a:lstStyle/>
          <a:p>
            <a:r>
              <a:rPr lang="en-US" dirty="0"/>
              <a:t>ANC in the context of the COVID-19 pandemic:  important considerations (continued)</a:t>
            </a:r>
          </a:p>
        </p:txBody>
      </p:sp>
      <p:sp>
        <p:nvSpPr>
          <p:cNvPr id="3" name="Content Placeholder 2">
            <a:extLst>
              <a:ext uri="{FF2B5EF4-FFF2-40B4-BE49-F238E27FC236}">
                <a16:creationId xmlns:a16="http://schemas.microsoft.com/office/drawing/2014/main" id="{B771ECAB-E6B1-43D3-9B97-C91772A288C7}"/>
              </a:ext>
            </a:extLst>
          </p:cNvPr>
          <p:cNvSpPr>
            <a:spLocks noGrp="1"/>
          </p:cNvSpPr>
          <p:nvPr>
            <p:ph idx="1"/>
          </p:nvPr>
        </p:nvSpPr>
        <p:spPr/>
        <p:txBody>
          <a:bodyPr/>
          <a:lstStyle/>
          <a:p>
            <a:pPr lvl="1"/>
            <a:r>
              <a:rPr lang="en-US" sz="2000" dirty="0"/>
              <a:t>Surface and environmental cleaning and disinfection</a:t>
            </a:r>
          </a:p>
          <a:p>
            <a:r>
              <a:rPr lang="en-US" sz="2000" dirty="0"/>
              <a:t>Establish effective patient flow (screening, triage, and targeted referral) at all levels</a:t>
            </a:r>
          </a:p>
          <a:p>
            <a:pPr lvl="1"/>
            <a:r>
              <a:rPr lang="en-US" sz="2000" dirty="0"/>
              <a:t>Reorganize to include a screening area at the facility entrance and use standard operating procedures to isolate staff and clients with suspected or confirmed COVID-19. </a:t>
            </a:r>
          </a:p>
          <a:p>
            <a:pPr lvl="1"/>
            <a:r>
              <a:rPr lang="en-US" sz="2000" dirty="0"/>
              <a:t>Develop a system to direct clients with danger signs (obstetric and/or COVID-related) to appropriate services for management. </a:t>
            </a:r>
          </a:p>
          <a:p>
            <a:pPr lvl="1"/>
            <a:r>
              <a:rPr lang="en-US" sz="2000" dirty="0"/>
              <a:t>Develop a patient flow system that minimizes contact between clients.</a:t>
            </a:r>
          </a:p>
          <a:p>
            <a:pPr lvl="1"/>
            <a:r>
              <a:rPr lang="en-US" sz="2000" dirty="0"/>
              <a:t>	Consider use of a booking system for appointments (clinical consultation, medication pickup, and laboratory work) to help minimize crowding and wait times.</a:t>
            </a:r>
          </a:p>
          <a:p>
            <a:pPr lvl="1"/>
            <a:endParaRPr lang="en-US" sz="2200" dirty="0"/>
          </a:p>
          <a:p>
            <a:r>
              <a:rPr lang="en-US" sz="2400" dirty="0" err="1"/>
              <a:t>ddd</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38F95785-0F5E-4BFE-924B-02B9A3CA396C}"/>
              </a:ext>
            </a:extLst>
          </p:cNvPr>
          <p:cNvSpPr>
            <a:spLocks noGrp="1"/>
          </p:cNvSpPr>
          <p:nvPr>
            <p:ph type="sldNum" sz="quarter" idx="10"/>
          </p:nvPr>
        </p:nvSpPr>
        <p:spPr/>
        <p:txBody>
          <a:bodyPr/>
          <a:lstStyle/>
          <a:p>
            <a:pPr>
              <a:defRPr/>
            </a:pPr>
            <a:fld id="{30D9B30A-00EF-4D70-B78D-14D2234BBD62}" type="slidenum">
              <a:rPr lang="en-US" altLang="en-US" smtClean="0"/>
              <a:pPr>
                <a:defRPr/>
              </a:pPr>
              <a:t>49</a:t>
            </a:fld>
            <a:endParaRPr lang="en-US" altLang="en-US"/>
          </a:p>
        </p:txBody>
      </p:sp>
    </p:spTree>
    <p:extLst>
      <p:ext uri="{BB962C8B-B14F-4D97-AF65-F5344CB8AC3E}">
        <p14:creationId xmlns:p14="http://schemas.microsoft.com/office/powerpoint/2010/main" val="56811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cs typeface="Times New Roman" panose="02020603050405020304" pitchFamily="18" charset="0"/>
              </a:rPr>
              <a:t>Workshop Specifics</a:t>
            </a:r>
          </a:p>
        </p:txBody>
      </p:sp>
      <p:sp>
        <p:nvSpPr>
          <p:cNvPr id="2" name="Subtitle 1"/>
          <p:cNvSpPr>
            <a:spLocks noGrp="1"/>
          </p:cNvSpPr>
          <p:nvPr>
            <p:ph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buFont typeface="Wingdings" charset="0"/>
              <a:buNone/>
              <a:defRPr/>
            </a:pPr>
            <a:r>
              <a:rPr lang="en-US" sz="2800" dirty="0"/>
              <a:t>Note to facilitators: Please complete this slide with information about your workshop schedule. Include relevant statistics about MIP in your country and/or region.</a:t>
            </a:r>
          </a:p>
        </p:txBody>
      </p:sp>
      <p:sp>
        <p:nvSpPr>
          <p:cNvPr id="112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F796C1F1-9881-4C99-A8C3-F537E72D9C0F}" type="slidenum">
              <a:rPr lang="en-US" altLang="en-US" sz="1200" smtClean="0"/>
              <a:pPr>
                <a:spcBef>
                  <a:spcPct val="0"/>
                </a:spcBef>
                <a:buFontTx/>
                <a:buNone/>
              </a:pPr>
              <a:t>5</a:t>
            </a:fld>
            <a:endParaRPr lang="en-US" altLang="en-US" sz="1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3F36-5A53-4EE8-A0B9-3ED2E42A2DCD}"/>
              </a:ext>
            </a:extLst>
          </p:cNvPr>
          <p:cNvSpPr>
            <a:spLocks noGrp="1"/>
          </p:cNvSpPr>
          <p:nvPr>
            <p:ph type="title"/>
          </p:nvPr>
        </p:nvSpPr>
        <p:spPr/>
        <p:txBody>
          <a:bodyPr/>
          <a:lstStyle/>
          <a:p>
            <a:r>
              <a:rPr lang="en-US" dirty="0"/>
              <a:t>ANC in the context of the COVID-19 pandemic:  offsite triage</a:t>
            </a:r>
          </a:p>
        </p:txBody>
      </p:sp>
      <p:sp>
        <p:nvSpPr>
          <p:cNvPr id="3" name="Content Placeholder 2">
            <a:extLst>
              <a:ext uri="{FF2B5EF4-FFF2-40B4-BE49-F238E27FC236}">
                <a16:creationId xmlns:a16="http://schemas.microsoft.com/office/drawing/2014/main" id="{B1A7B178-6CB7-42BE-A786-A15654C842F2}"/>
              </a:ext>
            </a:extLst>
          </p:cNvPr>
          <p:cNvSpPr>
            <a:spLocks noGrp="1"/>
          </p:cNvSpPr>
          <p:nvPr>
            <p:ph idx="1"/>
          </p:nvPr>
        </p:nvSpPr>
        <p:spPr>
          <a:xfrm>
            <a:off x="431800" y="1371600"/>
            <a:ext cx="8229600" cy="4572000"/>
          </a:xfrm>
        </p:spPr>
        <p:txBody>
          <a:bodyPr/>
          <a:lstStyle/>
          <a:p>
            <a:pPr lvl="1"/>
            <a:r>
              <a:rPr lang="en-US" dirty="0"/>
              <a:t>Consider use of a booking system for appointments (clinical consultation, medication pickup, and laboratory work) to help minimize crowding and wait times.</a:t>
            </a:r>
          </a:p>
          <a:p>
            <a:r>
              <a:rPr lang="en-US" dirty="0"/>
              <a:t>Offsite triage</a:t>
            </a:r>
          </a:p>
          <a:p>
            <a:pPr lvl="1"/>
            <a:r>
              <a:rPr lang="en-US" dirty="0"/>
              <a:t>Consider triage via phone if clients have access to one and are willing to communicate with health care providers in this manner. To support triage by phone, a specific format should be developed and followed for each call. During each call, the provider should ask about and provide counseling on:  danger signs, nutrition, rest, hygiene, birth preparedness/complication readiness, ITN use, presence of depression or anxiety.</a:t>
            </a:r>
          </a:p>
          <a:p>
            <a:r>
              <a:rPr lang="en-US" dirty="0"/>
              <a:t>ff</a:t>
            </a:r>
          </a:p>
        </p:txBody>
      </p:sp>
      <p:sp>
        <p:nvSpPr>
          <p:cNvPr id="4" name="Slide Number Placeholder 3">
            <a:extLst>
              <a:ext uri="{FF2B5EF4-FFF2-40B4-BE49-F238E27FC236}">
                <a16:creationId xmlns:a16="http://schemas.microsoft.com/office/drawing/2014/main" id="{1F9323A8-1FDC-41A4-9216-E873601060DA}"/>
              </a:ext>
            </a:extLst>
          </p:cNvPr>
          <p:cNvSpPr>
            <a:spLocks noGrp="1"/>
          </p:cNvSpPr>
          <p:nvPr>
            <p:ph type="sldNum" sz="quarter" idx="10"/>
          </p:nvPr>
        </p:nvSpPr>
        <p:spPr/>
        <p:txBody>
          <a:bodyPr/>
          <a:lstStyle/>
          <a:p>
            <a:pPr>
              <a:defRPr/>
            </a:pPr>
            <a:fld id="{30D9B30A-00EF-4D70-B78D-14D2234BBD62}" type="slidenum">
              <a:rPr lang="en-US" altLang="en-US" smtClean="0"/>
              <a:pPr>
                <a:defRPr/>
              </a:pPr>
              <a:t>50</a:t>
            </a:fld>
            <a:endParaRPr lang="en-US" altLang="en-US"/>
          </a:p>
        </p:txBody>
      </p:sp>
    </p:spTree>
    <p:extLst>
      <p:ext uri="{BB962C8B-B14F-4D97-AF65-F5344CB8AC3E}">
        <p14:creationId xmlns:p14="http://schemas.microsoft.com/office/powerpoint/2010/main" val="3542589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3EDD-4690-4F62-901A-FE4656A5E003}"/>
              </a:ext>
            </a:extLst>
          </p:cNvPr>
          <p:cNvSpPr>
            <a:spLocks noGrp="1"/>
          </p:cNvSpPr>
          <p:nvPr>
            <p:ph type="title"/>
          </p:nvPr>
        </p:nvSpPr>
        <p:spPr/>
        <p:txBody>
          <a:bodyPr/>
          <a:lstStyle/>
          <a:p>
            <a:r>
              <a:rPr lang="en-US" dirty="0"/>
              <a:t>ANC in the context of the COVID-19 pandemic:  onsite screening and triage</a:t>
            </a:r>
          </a:p>
        </p:txBody>
      </p:sp>
      <p:sp>
        <p:nvSpPr>
          <p:cNvPr id="3" name="Content Placeholder 2">
            <a:extLst>
              <a:ext uri="{FF2B5EF4-FFF2-40B4-BE49-F238E27FC236}">
                <a16:creationId xmlns:a16="http://schemas.microsoft.com/office/drawing/2014/main" id="{564329B3-B646-446A-A800-839B87B4F7D8}"/>
              </a:ext>
            </a:extLst>
          </p:cNvPr>
          <p:cNvSpPr>
            <a:spLocks noGrp="1"/>
          </p:cNvSpPr>
          <p:nvPr>
            <p:ph idx="1"/>
          </p:nvPr>
        </p:nvSpPr>
        <p:spPr/>
        <p:txBody>
          <a:bodyPr/>
          <a:lstStyle/>
          <a:p>
            <a:r>
              <a:rPr lang="en-US" dirty="0"/>
              <a:t>Onsite screening and triage:</a:t>
            </a:r>
          </a:p>
          <a:p>
            <a:pPr lvl="1"/>
            <a:r>
              <a:rPr lang="en-US" dirty="0"/>
              <a:t>Ensure hand hygiene at facility entrances (i.e., handwashing stations and/or alcohol-based hand rub) for all clients. Ask clients to wear cloth face coverings. Healthcare workers should wear face masks and perform hand hygiene after each client encounter.</a:t>
            </a:r>
          </a:p>
          <a:p>
            <a:pPr lvl="1"/>
            <a:r>
              <a:rPr lang="en-US" dirty="0"/>
              <a:t>Identify clients with respiratory symptoms and/or respiratory distress and isolate them while immediately directing them to the appropriate service for clinical evaluation, and follow up with/refer and manage as needed.</a:t>
            </a:r>
          </a:p>
          <a:p>
            <a:pPr lvl="1"/>
            <a:endParaRPr lang="en-US" dirty="0"/>
          </a:p>
          <a:p>
            <a:r>
              <a:rPr lang="en-US" dirty="0" err="1"/>
              <a:t>ddd</a:t>
            </a:r>
            <a:endParaRPr lang="en-US" dirty="0"/>
          </a:p>
        </p:txBody>
      </p:sp>
      <p:sp>
        <p:nvSpPr>
          <p:cNvPr id="4" name="Slide Number Placeholder 3">
            <a:extLst>
              <a:ext uri="{FF2B5EF4-FFF2-40B4-BE49-F238E27FC236}">
                <a16:creationId xmlns:a16="http://schemas.microsoft.com/office/drawing/2014/main" id="{10B4973B-F84E-4999-AF9C-CE7BFACAF422}"/>
              </a:ext>
            </a:extLst>
          </p:cNvPr>
          <p:cNvSpPr>
            <a:spLocks noGrp="1"/>
          </p:cNvSpPr>
          <p:nvPr>
            <p:ph type="sldNum" sz="quarter" idx="10"/>
          </p:nvPr>
        </p:nvSpPr>
        <p:spPr/>
        <p:txBody>
          <a:bodyPr/>
          <a:lstStyle/>
          <a:p>
            <a:pPr>
              <a:defRPr/>
            </a:pPr>
            <a:fld id="{30D9B30A-00EF-4D70-B78D-14D2234BBD62}" type="slidenum">
              <a:rPr lang="en-US" altLang="en-US" smtClean="0"/>
              <a:pPr>
                <a:defRPr/>
              </a:pPr>
              <a:t>51</a:t>
            </a:fld>
            <a:endParaRPr lang="en-US" altLang="en-US"/>
          </a:p>
        </p:txBody>
      </p:sp>
    </p:spTree>
    <p:extLst>
      <p:ext uri="{BB962C8B-B14F-4D97-AF65-F5344CB8AC3E}">
        <p14:creationId xmlns:p14="http://schemas.microsoft.com/office/powerpoint/2010/main" val="3393258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24371-ECEB-4C43-9382-56E4907C5AF5}"/>
              </a:ext>
            </a:extLst>
          </p:cNvPr>
          <p:cNvSpPr>
            <a:spLocks noGrp="1"/>
          </p:cNvSpPr>
          <p:nvPr>
            <p:ph type="title"/>
          </p:nvPr>
        </p:nvSpPr>
        <p:spPr/>
        <p:txBody>
          <a:bodyPr/>
          <a:lstStyle/>
          <a:p>
            <a:r>
              <a:rPr lang="en-US" dirty="0"/>
              <a:t>ANC in the context of the COVID-19 pandemic:  onsite screening and triage (continued)</a:t>
            </a:r>
          </a:p>
        </p:txBody>
      </p:sp>
      <p:sp>
        <p:nvSpPr>
          <p:cNvPr id="3" name="Content Placeholder 2">
            <a:extLst>
              <a:ext uri="{FF2B5EF4-FFF2-40B4-BE49-F238E27FC236}">
                <a16:creationId xmlns:a16="http://schemas.microsoft.com/office/drawing/2014/main" id="{D814400D-6E58-4BF7-AD27-AFDC68D13464}"/>
              </a:ext>
            </a:extLst>
          </p:cNvPr>
          <p:cNvSpPr>
            <a:spLocks noGrp="1"/>
          </p:cNvSpPr>
          <p:nvPr>
            <p:ph idx="1"/>
          </p:nvPr>
        </p:nvSpPr>
        <p:spPr/>
        <p:txBody>
          <a:bodyPr/>
          <a:lstStyle/>
          <a:p>
            <a:pPr lvl="1"/>
            <a:r>
              <a:rPr lang="en-US" sz="2000" dirty="0"/>
              <a:t>Perform temperature checks for clients and their companions at the facility entrance, isolating anyone with a temperature ≥38°C; assess clinical symptoms (especially respiratory distress), and/or contact with persons with suspected or confirmed COVID-19 using a simple checklist. Clients with suspected or confirmed COVID-19 should be isolated immediately. Note that because at least 30% of clients with COVID-19 do not have symptoms, use of masks and social distancing is imperative.   </a:t>
            </a:r>
          </a:p>
          <a:p>
            <a:pPr lvl="1"/>
            <a:r>
              <a:rPr lang="en-US" sz="2000" dirty="0"/>
              <a:t>In areas of malaria transmission, all clients with fevers should be screened for malaria using rapid diagnostic tests (RDTs), and clients with malaria should receive prompt case management. Clients may be infected with both COVID-19 and malaria, but until the diagnoses are established, providers should minimize exposure of clients diagnosed with malaria to COVID-19.</a:t>
            </a:r>
          </a:p>
          <a:p>
            <a:endParaRPr lang="en-US" dirty="0"/>
          </a:p>
        </p:txBody>
      </p:sp>
      <p:sp>
        <p:nvSpPr>
          <p:cNvPr id="4" name="Slide Number Placeholder 3">
            <a:extLst>
              <a:ext uri="{FF2B5EF4-FFF2-40B4-BE49-F238E27FC236}">
                <a16:creationId xmlns:a16="http://schemas.microsoft.com/office/drawing/2014/main" id="{0FD22A58-7275-489F-BE0F-C697EEDE2856}"/>
              </a:ext>
            </a:extLst>
          </p:cNvPr>
          <p:cNvSpPr>
            <a:spLocks noGrp="1"/>
          </p:cNvSpPr>
          <p:nvPr>
            <p:ph type="sldNum" sz="quarter" idx="10"/>
          </p:nvPr>
        </p:nvSpPr>
        <p:spPr/>
        <p:txBody>
          <a:bodyPr/>
          <a:lstStyle/>
          <a:p>
            <a:pPr>
              <a:defRPr/>
            </a:pPr>
            <a:fld id="{30D9B30A-00EF-4D70-B78D-14D2234BBD62}" type="slidenum">
              <a:rPr lang="en-US" altLang="en-US" smtClean="0"/>
              <a:pPr>
                <a:defRPr/>
              </a:pPr>
              <a:t>52</a:t>
            </a:fld>
            <a:endParaRPr lang="en-US" altLang="en-US"/>
          </a:p>
        </p:txBody>
      </p:sp>
    </p:spTree>
    <p:extLst>
      <p:ext uri="{BB962C8B-B14F-4D97-AF65-F5344CB8AC3E}">
        <p14:creationId xmlns:p14="http://schemas.microsoft.com/office/powerpoint/2010/main" val="2021832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BE9-E99D-4911-8EA6-D83F7800C5D6}"/>
              </a:ext>
            </a:extLst>
          </p:cNvPr>
          <p:cNvSpPr>
            <a:spLocks noGrp="1"/>
          </p:cNvSpPr>
          <p:nvPr>
            <p:ph type="title"/>
          </p:nvPr>
        </p:nvSpPr>
        <p:spPr/>
        <p:txBody>
          <a:bodyPr>
            <a:normAutofit fontScale="90000"/>
          </a:bodyPr>
          <a:lstStyle/>
          <a:p>
            <a:r>
              <a:rPr lang="en-US" dirty="0"/>
              <a:t>ANC in the context of the COVID-19 pandemic:  onsite screening and triage; considerations specific to ANC services</a:t>
            </a:r>
          </a:p>
        </p:txBody>
      </p:sp>
      <p:sp>
        <p:nvSpPr>
          <p:cNvPr id="3" name="Content Placeholder 2">
            <a:extLst>
              <a:ext uri="{FF2B5EF4-FFF2-40B4-BE49-F238E27FC236}">
                <a16:creationId xmlns:a16="http://schemas.microsoft.com/office/drawing/2014/main" id="{63F1F62F-2F03-4151-ACDB-C972858611C8}"/>
              </a:ext>
            </a:extLst>
          </p:cNvPr>
          <p:cNvSpPr>
            <a:spLocks noGrp="1"/>
          </p:cNvSpPr>
          <p:nvPr>
            <p:ph idx="1"/>
          </p:nvPr>
        </p:nvSpPr>
        <p:spPr/>
        <p:txBody>
          <a:bodyPr/>
          <a:lstStyle/>
          <a:p>
            <a:pPr lvl="1"/>
            <a:r>
              <a:rPr lang="en-US" dirty="0"/>
              <a:t>Provide a comfortable, well-ventilated waiting area, ideally a separate waiting area for potentially ill clients, or at least an area where distancing can be ensured. </a:t>
            </a:r>
          </a:p>
          <a:p>
            <a:pPr lvl="1"/>
            <a:r>
              <a:rPr lang="en-US" dirty="0"/>
              <a:t>Minimize involvement of nonclinical staff in triage, and provide training for them on COVID-19 triage, screening, standard precautious, and PPE, with direct communication and support to clinical backstop.</a:t>
            </a:r>
          </a:p>
          <a:p>
            <a:r>
              <a:rPr lang="en-US" dirty="0"/>
              <a:t>Considerations specific to ANC services:</a:t>
            </a:r>
          </a:p>
          <a:p>
            <a:pPr lvl="1"/>
            <a:r>
              <a:rPr lang="en-US" dirty="0"/>
              <a:t>Deliver ANC according to national guidelines to the extent possible, making modifications as needed to protect clients and encourage ANC attendance. </a:t>
            </a:r>
          </a:p>
        </p:txBody>
      </p:sp>
      <p:sp>
        <p:nvSpPr>
          <p:cNvPr id="4" name="Slide Number Placeholder 3">
            <a:extLst>
              <a:ext uri="{FF2B5EF4-FFF2-40B4-BE49-F238E27FC236}">
                <a16:creationId xmlns:a16="http://schemas.microsoft.com/office/drawing/2014/main" id="{5D04F305-231A-4D9E-A5C9-B33AF43B29AB}"/>
              </a:ext>
            </a:extLst>
          </p:cNvPr>
          <p:cNvSpPr>
            <a:spLocks noGrp="1"/>
          </p:cNvSpPr>
          <p:nvPr>
            <p:ph type="sldNum" sz="quarter" idx="10"/>
          </p:nvPr>
        </p:nvSpPr>
        <p:spPr/>
        <p:txBody>
          <a:bodyPr/>
          <a:lstStyle/>
          <a:p>
            <a:pPr>
              <a:defRPr/>
            </a:pPr>
            <a:fld id="{30D9B30A-00EF-4D70-B78D-14D2234BBD62}" type="slidenum">
              <a:rPr lang="en-US" altLang="en-US" smtClean="0"/>
              <a:pPr>
                <a:defRPr/>
              </a:pPr>
              <a:t>53</a:t>
            </a:fld>
            <a:endParaRPr lang="en-US" altLang="en-US"/>
          </a:p>
        </p:txBody>
      </p:sp>
    </p:spTree>
    <p:extLst>
      <p:ext uri="{BB962C8B-B14F-4D97-AF65-F5344CB8AC3E}">
        <p14:creationId xmlns:p14="http://schemas.microsoft.com/office/powerpoint/2010/main" val="3482995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B1CE-4E3B-49F4-B090-60B5A8CF84E4}"/>
              </a:ext>
            </a:extLst>
          </p:cNvPr>
          <p:cNvSpPr>
            <a:spLocks noGrp="1"/>
          </p:cNvSpPr>
          <p:nvPr>
            <p:ph type="title"/>
          </p:nvPr>
        </p:nvSpPr>
        <p:spPr/>
        <p:txBody>
          <a:bodyPr>
            <a:normAutofit fontScale="90000"/>
          </a:bodyPr>
          <a:lstStyle/>
          <a:p>
            <a:r>
              <a:rPr lang="en-US" dirty="0"/>
              <a:t>ANC in the context of the COVID-19 pandemic:  considerations specific to ANC services (continued)</a:t>
            </a:r>
          </a:p>
        </p:txBody>
      </p:sp>
      <p:sp>
        <p:nvSpPr>
          <p:cNvPr id="3" name="Content Placeholder 2">
            <a:extLst>
              <a:ext uri="{FF2B5EF4-FFF2-40B4-BE49-F238E27FC236}">
                <a16:creationId xmlns:a16="http://schemas.microsoft.com/office/drawing/2014/main" id="{CD587CEE-E152-4566-BC65-847A1C324655}"/>
              </a:ext>
            </a:extLst>
          </p:cNvPr>
          <p:cNvSpPr>
            <a:spLocks noGrp="1"/>
          </p:cNvSpPr>
          <p:nvPr>
            <p:ph idx="1"/>
          </p:nvPr>
        </p:nvSpPr>
        <p:spPr/>
        <p:txBody>
          <a:bodyPr/>
          <a:lstStyle/>
          <a:p>
            <a:pPr lvl="1"/>
            <a:r>
              <a:rPr lang="en-US" sz="2200" dirty="0"/>
              <a:t>Where comprehensive facility-based services are disrupted, prioritize ANC contacts for low-risk pregnant women during the third trimester and for all pregnant women who are assessed as high risk, including women with comorbidities, women who are underweight or overweight, adolescent girls, women at risk of common maternal mental health conditions, and other vulnerable groups.</a:t>
            </a:r>
          </a:p>
          <a:p>
            <a:pPr lvl="1"/>
            <a:r>
              <a:rPr lang="en-US" sz="2200" dirty="0"/>
              <a:t>Ensure that women adapt birth preparedness and complication readiness plans to consider changes to services, and that they are aware of danger signs signaling immediate need to contact a health provider:  bleeding, respiratory difficulties, high fever, severe headache, etc.</a:t>
            </a:r>
          </a:p>
        </p:txBody>
      </p:sp>
      <p:sp>
        <p:nvSpPr>
          <p:cNvPr id="4" name="Slide Number Placeholder 3">
            <a:extLst>
              <a:ext uri="{FF2B5EF4-FFF2-40B4-BE49-F238E27FC236}">
                <a16:creationId xmlns:a16="http://schemas.microsoft.com/office/drawing/2014/main" id="{0FCF5187-ADBF-4E82-BE2D-1932B81AB555}"/>
              </a:ext>
            </a:extLst>
          </p:cNvPr>
          <p:cNvSpPr>
            <a:spLocks noGrp="1"/>
          </p:cNvSpPr>
          <p:nvPr>
            <p:ph type="sldNum" sz="quarter" idx="10"/>
          </p:nvPr>
        </p:nvSpPr>
        <p:spPr/>
        <p:txBody>
          <a:bodyPr/>
          <a:lstStyle/>
          <a:p>
            <a:pPr>
              <a:defRPr/>
            </a:pPr>
            <a:fld id="{30D9B30A-00EF-4D70-B78D-14D2234BBD62}" type="slidenum">
              <a:rPr lang="en-US" altLang="en-US" smtClean="0"/>
              <a:pPr>
                <a:defRPr/>
              </a:pPr>
              <a:t>54</a:t>
            </a:fld>
            <a:endParaRPr lang="en-US" altLang="en-US"/>
          </a:p>
        </p:txBody>
      </p:sp>
    </p:spTree>
    <p:extLst>
      <p:ext uri="{BB962C8B-B14F-4D97-AF65-F5344CB8AC3E}">
        <p14:creationId xmlns:p14="http://schemas.microsoft.com/office/powerpoint/2010/main" val="4288933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19F7-A9C3-43F7-8482-F10A1180F38C}"/>
              </a:ext>
            </a:extLst>
          </p:cNvPr>
          <p:cNvSpPr>
            <a:spLocks noGrp="1"/>
          </p:cNvSpPr>
          <p:nvPr>
            <p:ph type="title"/>
          </p:nvPr>
        </p:nvSpPr>
        <p:spPr/>
        <p:txBody>
          <a:bodyPr>
            <a:normAutofit fontScale="90000"/>
          </a:bodyPr>
          <a:lstStyle/>
          <a:p>
            <a:r>
              <a:rPr lang="en-US" dirty="0"/>
              <a:t>ANC in the context of the COVID-19 pandemic: considerations specific to ANC services (continued)</a:t>
            </a:r>
          </a:p>
        </p:txBody>
      </p:sp>
      <p:sp>
        <p:nvSpPr>
          <p:cNvPr id="3" name="Content Placeholder 2">
            <a:extLst>
              <a:ext uri="{FF2B5EF4-FFF2-40B4-BE49-F238E27FC236}">
                <a16:creationId xmlns:a16="http://schemas.microsoft.com/office/drawing/2014/main" id="{264AF018-E6FE-49ED-8F3A-49E3D364BD64}"/>
              </a:ext>
            </a:extLst>
          </p:cNvPr>
          <p:cNvSpPr>
            <a:spLocks noGrp="1"/>
          </p:cNvSpPr>
          <p:nvPr>
            <p:ph idx="1"/>
          </p:nvPr>
        </p:nvSpPr>
        <p:spPr/>
        <p:txBody>
          <a:bodyPr/>
          <a:lstStyle/>
          <a:p>
            <a:pPr lvl="1"/>
            <a:r>
              <a:rPr lang="en-US" dirty="0"/>
              <a:t>Discontinue group counseling and group ANC sessions until related restrictions are lifted or until appropriate PPE and distancing measures can be ensured. Prioritize ANC counseling messages to shorten sessions. </a:t>
            </a:r>
          </a:p>
          <a:p>
            <a:pPr lvl="1"/>
            <a:r>
              <a:rPr lang="en-US" dirty="0"/>
              <a:t>During individual counseling, maintain a 1- to 2-meter distance between the health care worker and client (in the client’s home, community, or facility), and maintain this distance between clients in waiting areas and queues. </a:t>
            </a:r>
          </a:p>
          <a:p>
            <a:pPr lvl="1"/>
            <a:r>
              <a:rPr lang="en-US" dirty="0"/>
              <a:t>Where possible, use a simple booking system for appointments, or increase frequency of ANC sessions, to decrease client volume per ANC session. </a:t>
            </a:r>
          </a:p>
          <a:p>
            <a:endParaRPr lang="en-US" dirty="0"/>
          </a:p>
        </p:txBody>
      </p:sp>
      <p:sp>
        <p:nvSpPr>
          <p:cNvPr id="4" name="Slide Number Placeholder 3">
            <a:extLst>
              <a:ext uri="{FF2B5EF4-FFF2-40B4-BE49-F238E27FC236}">
                <a16:creationId xmlns:a16="http://schemas.microsoft.com/office/drawing/2014/main" id="{9DC27F43-988E-4814-BF03-12ADC8019AEA}"/>
              </a:ext>
            </a:extLst>
          </p:cNvPr>
          <p:cNvSpPr>
            <a:spLocks noGrp="1"/>
          </p:cNvSpPr>
          <p:nvPr>
            <p:ph type="sldNum" sz="quarter" idx="10"/>
          </p:nvPr>
        </p:nvSpPr>
        <p:spPr/>
        <p:txBody>
          <a:bodyPr/>
          <a:lstStyle/>
          <a:p>
            <a:pPr>
              <a:defRPr/>
            </a:pPr>
            <a:fld id="{30D9B30A-00EF-4D70-B78D-14D2234BBD62}" type="slidenum">
              <a:rPr lang="en-US" altLang="en-US" smtClean="0"/>
              <a:pPr>
                <a:defRPr/>
              </a:pPr>
              <a:t>55</a:t>
            </a:fld>
            <a:endParaRPr lang="en-US" altLang="en-US"/>
          </a:p>
        </p:txBody>
      </p:sp>
    </p:spTree>
    <p:extLst>
      <p:ext uri="{BB962C8B-B14F-4D97-AF65-F5344CB8AC3E}">
        <p14:creationId xmlns:p14="http://schemas.microsoft.com/office/powerpoint/2010/main" val="1927520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0EC2-F584-4683-9EBC-66E03AB065D0}"/>
              </a:ext>
            </a:extLst>
          </p:cNvPr>
          <p:cNvSpPr>
            <a:spLocks noGrp="1"/>
          </p:cNvSpPr>
          <p:nvPr>
            <p:ph type="title"/>
          </p:nvPr>
        </p:nvSpPr>
        <p:spPr/>
        <p:txBody>
          <a:bodyPr>
            <a:normAutofit fontScale="90000"/>
          </a:bodyPr>
          <a:lstStyle/>
          <a:p>
            <a:r>
              <a:rPr lang="en-US" dirty="0"/>
              <a:t>ANC in the context of the COVID-19 pandemic:  considerations specific to ANC services (continued)</a:t>
            </a:r>
          </a:p>
        </p:txBody>
      </p:sp>
      <p:sp>
        <p:nvSpPr>
          <p:cNvPr id="3" name="Content Placeholder 2">
            <a:extLst>
              <a:ext uri="{FF2B5EF4-FFF2-40B4-BE49-F238E27FC236}">
                <a16:creationId xmlns:a16="http://schemas.microsoft.com/office/drawing/2014/main" id="{43A42759-7994-43C6-8C18-CE98ABB4EBD1}"/>
              </a:ext>
            </a:extLst>
          </p:cNvPr>
          <p:cNvSpPr>
            <a:spLocks noGrp="1"/>
          </p:cNvSpPr>
          <p:nvPr>
            <p:ph idx="1"/>
          </p:nvPr>
        </p:nvSpPr>
        <p:spPr>
          <a:xfrm>
            <a:off x="304800" y="1600200"/>
            <a:ext cx="8686800" cy="4343400"/>
          </a:xfrm>
        </p:spPr>
        <p:txBody>
          <a:bodyPr/>
          <a:lstStyle/>
          <a:p>
            <a:pPr lvl="1"/>
            <a:r>
              <a:rPr lang="en-US" dirty="0"/>
              <a:t>Discuss the most common symptoms of COVID-19 infection (fever, fatigue, cough, and shortness of breath) with clients. Other symptoms may include loss of appetite, malaise, muscle pain, sore throat, nasal congestion, headache, diarrhea, nausea, and vomiting. Some people may not have signs or symptoms of COVID-19 infection, but can still pass the infection to others. </a:t>
            </a:r>
          </a:p>
          <a:p>
            <a:pPr lvl="1"/>
            <a:r>
              <a:rPr lang="en-US" dirty="0"/>
              <a:t>Counsel pregnant women to maintain a distance of 2 meters from everyone (except intimate household members without symptoms) or per national guidance. Encourage use of face coverings at all times outside the home (WHO 2021). </a:t>
            </a:r>
          </a:p>
          <a:p>
            <a:endParaRPr lang="en-US" dirty="0"/>
          </a:p>
        </p:txBody>
      </p:sp>
      <p:sp>
        <p:nvSpPr>
          <p:cNvPr id="4" name="Slide Number Placeholder 3">
            <a:extLst>
              <a:ext uri="{FF2B5EF4-FFF2-40B4-BE49-F238E27FC236}">
                <a16:creationId xmlns:a16="http://schemas.microsoft.com/office/drawing/2014/main" id="{642424E6-FE44-4E0A-B8A4-DA7C87026707}"/>
              </a:ext>
            </a:extLst>
          </p:cNvPr>
          <p:cNvSpPr>
            <a:spLocks noGrp="1"/>
          </p:cNvSpPr>
          <p:nvPr>
            <p:ph type="sldNum" sz="quarter" idx="10"/>
          </p:nvPr>
        </p:nvSpPr>
        <p:spPr/>
        <p:txBody>
          <a:bodyPr/>
          <a:lstStyle/>
          <a:p>
            <a:pPr>
              <a:defRPr/>
            </a:pPr>
            <a:fld id="{30D9B30A-00EF-4D70-B78D-14D2234BBD62}" type="slidenum">
              <a:rPr lang="en-US" altLang="en-US" smtClean="0"/>
              <a:pPr>
                <a:defRPr/>
              </a:pPr>
              <a:t>56</a:t>
            </a:fld>
            <a:endParaRPr lang="en-US" altLang="en-US"/>
          </a:p>
        </p:txBody>
      </p:sp>
    </p:spTree>
    <p:extLst>
      <p:ext uri="{BB962C8B-B14F-4D97-AF65-F5344CB8AC3E}">
        <p14:creationId xmlns:p14="http://schemas.microsoft.com/office/powerpoint/2010/main" val="1675275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A244-A07F-4B80-A6B4-D969AD59A334}"/>
              </a:ext>
            </a:extLst>
          </p:cNvPr>
          <p:cNvSpPr>
            <a:spLocks noGrp="1"/>
          </p:cNvSpPr>
          <p:nvPr>
            <p:ph type="title"/>
          </p:nvPr>
        </p:nvSpPr>
        <p:spPr/>
        <p:txBody>
          <a:bodyPr>
            <a:normAutofit fontScale="90000"/>
          </a:bodyPr>
          <a:lstStyle/>
          <a:p>
            <a:r>
              <a:rPr lang="en-US" dirty="0"/>
              <a:t>ANC in the context of the COVID-19 pandemic:  considerations specific to ANC services (continued)</a:t>
            </a:r>
          </a:p>
        </p:txBody>
      </p:sp>
      <p:sp>
        <p:nvSpPr>
          <p:cNvPr id="3" name="Content Placeholder 2">
            <a:extLst>
              <a:ext uri="{FF2B5EF4-FFF2-40B4-BE49-F238E27FC236}">
                <a16:creationId xmlns:a16="http://schemas.microsoft.com/office/drawing/2014/main" id="{C85FF5CE-A4CE-425B-BED8-3F0C898108F5}"/>
              </a:ext>
            </a:extLst>
          </p:cNvPr>
          <p:cNvSpPr>
            <a:spLocks noGrp="1"/>
          </p:cNvSpPr>
          <p:nvPr>
            <p:ph idx="1"/>
          </p:nvPr>
        </p:nvSpPr>
        <p:spPr/>
        <p:txBody>
          <a:bodyPr/>
          <a:lstStyle/>
          <a:p>
            <a:pPr lvl="1"/>
            <a:r>
              <a:rPr lang="en-US" dirty="0"/>
              <a:t>Perform physical exams respectfully and quickly to minimize close contact to the extent possible, using appropriate PPE. </a:t>
            </a:r>
          </a:p>
          <a:p>
            <a:pPr lvl="1"/>
            <a:r>
              <a:rPr lang="en-US" dirty="0"/>
              <a:t>Offer ITNs at the first contact, along with 2–3 months of recommended micronutrient supplements. </a:t>
            </a:r>
          </a:p>
          <a:p>
            <a:pPr lvl="1"/>
            <a:r>
              <a:rPr lang="en-US" dirty="0"/>
              <a:t>Communicate specific dates for return to ANC to receive IPTp-SP by directly observed therapy monthly, if possible. </a:t>
            </a:r>
          </a:p>
          <a:p>
            <a:pPr lvl="1"/>
            <a:r>
              <a:rPr lang="en-US" dirty="0"/>
              <a:t>Ensure supplies of clean drinking water and cups, or ask clients to bring their own water and cups.</a:t>
            </a:r>
          </a:p>
          <a:p>
            <a:pPr lvl="1"/>
            <a:r>
              <a:rPr lang="en-US" dirty="0"/>
              <a:t>Ensure targeted outreach strategies are implemented where coverage and care seeking have declined. </a:t>
            </a:r>
          </a:p>
          <a:p>
            <a:pPr lvl="1"/>
            <a:endParaRPr lang="en-US" dirty="0"/>
          </a:p>
          <a:p>
            <a:r>
              <a:rPr lang="en-US" dirty="0"/>
              <a:t>aa</a:t>
            </a:r>
          </a:p>
          <a:p>
            <a:endParaRPr lang="en-US" dirty="0"/>
          </a:p>
        </p:txBody>
      </p:sp>
      <p:sp>
        <p:nvSpPr>
          <p:cNvPr id="4" name="Slide Number Placeholder 3">
            <a:extLst>
              <a:ext uri="{FF2B5EF4-FFF2-40B4-BE49-F238E27FC236}">
                <a16:creationId xmlns:a16="http://schemas.microsoft.com/office/drawing/2014/main" id="{0DEC28E8-BEC3-4796-95B4-0FFC173BF140}"/>
              </a:ext>
            </a:extLst>
          </p:cNvPr>
          <p:cNvSpPr>
            <a:spLocks noGrp="1"/>
          </p:cNvSpPr>
          <p:nvPr>
            <p:ph type="sldNum" sz="quarter" idx="10"/>
          </p:nvPr>
        </p:nvSpPr>
        <p:spPr/>
        <p:txBody>
          <a:bodyPr/>
          <a:lstStyle/>
          <a:p>
            <a:pPr>
              <a:defRPr/>
            </a:pPr>
            <a:fld id="{30D9B30A-00EF-4D70-B78D-14D2234BBD62}" type="slidenum">
              <a:rPr lang="en-US" altLang="en-US" smtClean="0"/>
              <a:pPr>
                <a:defRPr/>
              </a:pPr>
              <a:t>57</a:t>
            </a:fld>
            <a:endParaRPr lang="en-US" altLang="en-US"/>
          </a:p>
        </p:txBody>
      </p:sp>
    </p:spTree>
    <p:extLst>
      <p:ext uri="{BB962C8B-B14F-4D97-AF65-F5344CB8AC3E}">
        <p14:creationId xmlns:p14="http://schemas.microsoft.com/office/powerpoint/2010/main" val="1637260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C60B-015A-4026-BD0C-CA41EEB27F2B}"/>
              </a:ext>
            </a:extLst>
          </p:cNvPr>
          <p:cNvSpPr>
            <a:spLocks noGrp="1"/>
          </p:cNvSpPr>
          <p:nvPr>
            <p:ph type="title"/>
          </p:nvPr>
        </p:nvSpPr>
        <p:spPr/>
        <p:txBody>
          <a:bodyPr>
            <a:normAutofit fontScale="90000"/>
          </a:bodyPr>
          <a:lstStyle/>
          <a:p>
            <a:r>
              <a:rPr lang="en-US" dirty="0"/>
              <a:t>ANC in the context of the COVID-19 pandemic:  considerations specific to ANC services (continued)</a:t>
            </a:r>
          </a:p>
        </p:txBody>
      </p:sp>
      <p:sp>
        <p:nvSpPr>
          <p:cNvPr id="3" name="Content Placeholder 2">
            <a:extLst>
              <a:ext uri="{FF2B5EF4-FFF2-40B4-BE49-F238E27FC236}">
                <a16:creationId xmlns:a16="http://schemas.microsoft.com/office/drawing/2014/main" id="{96F7E6B4-7DAB-4118-BA59-7113D9554FDD}"/>
              </a:ext>
            </a:extLst>
          </p:cNvPr>
          <p:cNvSpPr>
            <a:spLocks noGrp="1"/>
          </p:cNvSpPr>
          <p:nvPr>
            <p:ph idx="1"/>
          </p:nvPr>
        </p:nvSpPr>
        <p:spPr/>
        <p:txBody>
          <a:bodyPr/>
          <a:lstStyle/>
          <a:p>
            <a:pPr lvl="1"/>
            <a:r>
              <a:rPr lang="en-US" sz="2000" dirty="0"/>
              <a:t>Plan for catch-up of missed ANC contacts, including delivery of tetanus toxoid vaccines and HIV and syphilis testing. Establish mechanisms for ensuring continued early delivery of missed contacts or content. </a:t>
            </a:r>
          </a:p>
          <a:p>
            <a:pPr lvl="1"/>
            <a:r>
              <a:rPr lang="en-US" sz="2000" dirty="0"/>
              <a:t>Consider relocating ANC from hospital environments to the community and where possible, recommend a route to the ANC clinic that bypasses other areas of the facility that may expose the client to COVID-19.</a:t>
            </a:r>
          </a:p>
          <a:p>
            <a:pPr lvl="1"/>
            <a:r>
              <a:rPr lang="en-US" sz="2000" dirty="0"/>
              <a:t>Provide a “one-stop” contact, that is, combine services such as tests and medication administration at the same contact to reduce the number of visits women must make to the facility.</a:t>
            </a:r>
          </a:p>
          <a:p>
            <a:pPr lvl="1"/>
            <a:r>
              <a:rPr lang="en-US" sz="2000" dirty="0"/>
              <a:t>Follow country guidelines on vaccination of pregnant and breastfeeding women against COVID-19.</a:t>
            </a:r>
          </a:p>
          <a:p>
            <a:endParaRPr lang="en-US" dirty="0"/>
          </a:p>
        </p:txBody>
      </p:sp>
      <p:sp>
        <p:nvSpPr>
          <p:cNvPr id="4" name="Slide Number Placeholder 3">
            <a:extLst>
              <a:ext uri="{FF2B5EF4-FFF2-40B4-BE49-F238E27FC236}">
                <a16:creationId xmlns:a16="http://schemas.microsoft.com/office/drawing/2014/main" id="{B369EF13-38F4-4267-A782-822A464588AC}"/>
              </a:ext>
            </a:extLst>
          </p:cNvPr>
          <p:cNvSpPr>
            <a:spLocks noGrp="1"/>
          </p:cNvSpPr>
          <p:nvPr>
            <p:ph type="sldNum" sz="quarter" idx="10"/>
          </p:nvPr>
        </p:nvSpPr>
        <p:spPr/>
        <p:txBody>
          <a:bodyPr/>
          <a:lstStyle/>
          <a:p>
            <a:pPr>
              <a:defRPr/>
            </a:pPr>
            <a:fld id="{30D9B30A-00EF-4D70-B78D-14D2234BBD62}" type="slidenum">
              <a:rPr lang="en-US" altLang="en-US" smtClean="0"/>
              <a:pPr>
                <a:defRPr/>
              </a:pPr>
              <a:t>58</a:t>
            </a:fld>
            <a:endParaRPr lang="en-US" altLang="en-US"/>
          </a:p>
        </p:txBody>
      </p:sp>
    </p:spTree>
    <p:extLst>
      <p:ext uri="{BB962C8B-B14F-4D97-AF65-F5344CB8AC3E}">
        <p14:creationId xmlns:p14="http://schemas.microsoft.com/office/powerpoint/2010/main" val="883086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lang="en-US" b="1" dirty="0"/>
            </a:br>
            <a:r>
              <a:rPr lang="en-US" sz="3100" dirty="0"/>
              <a:t>Recordkeeping for Antenatal Contacts and Malaria Prevention Activities</a:t>
            </a:r>
          </a:p>
        </p:txBody>
      </p:sp>
      <p:sp>
        <p:nvSpPr>
          <p:cNvPr id="3" name="Content Placeholder 2"/>
          <p:cNvSpPr>
            <a:spLocks noGrp="1"/>
          </p:cNvSpPr>
          <p:nvPr>
            <p:ph idx="1"/>
          </p:nvPr>
        </p:nvSpPr>
        <p:spPr/>
        <p:txBody>
          <a:bodyPr/>
          <a:lstStyle/>
          <a:p>
            <a:pPr marL="0" indent="0">
              <a:buFont typeface="Wingdings" charset="0"/>
              <a:buNone/>
              <a:defRPr/>
            </a:pPr>
            <a:r>
              <a:rPr lang="en-US" dirty="0"/>
              <a:t>The following are necessary:</a:t>
            </a:r>
          </a:p>
          <a:p>
            <a:pPr>
              <a:buFont typeface="Wingdings" charset="0"/>
              <a:buChar char="§"/>
              <a:defRPr/>
            </a:pPr>
            <a:r>
              <a:rPr lang="en-US" dirty="0"/>
              <a:t>Adequate monitoring of the woman’s condition</a:t>
            </a:r>
          </a:p>
          <a:p>
            <a:pPr>
              <a:buFont typeface="Wingdings" charset="0"/>
              <a:buChar char="§"/>
              <a:defRPr/>
            </a:pPr>
            <a:r>
              <a:rPr lang="en-US" dirty="0"/>
              <a:t>Continuity of care</a:t>
            </a:r>
          </a:p>
          <a:p>
            <a:pPr>
              <a:buFont typeface="Wingdings" charset="0"/>
              <a:buChar char="§"/>
              <a:defRPr/>
            </a:pPr>
            <a:r>
              <a:rPr lang="en-US" dirty="0"/>
              <a:t>Effective communication among health care providers and among health care sites (if referred)</a:t>
            </a:r>
          </a:p>
          <a:p>
            <a:pPr>
              <a:defRPr/>
            </a:pPr>
            <a:endParaRPr lang="en-US" dirty="0"/>
          </a:p>
        </p:txBody>
      </p:sp>
      <p:sp>
        <p:nvSpPr>
          <p:cNvPr id="583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176F3FA-1E9D-4821-A906-2DCCEF5CFD01}" type="slidenum">
              <a:rPr lang="en-US" altLang="en-US" sz="1200" smtClean="0"/>
              <a:pPr>
                <a:spcBef>
                  <a:spcPct val="0"/>
                </a:spcBef>
                <a:buFontTx/>
                <a:buNone/>
              </a:pPr>
              <a:t>59</a:t>
            </a:fld>
            <a:endParaRPr lang="en-US" altLang="en-US"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9E74-699F-41ED-87FF-AF4DC0017E6D}"/>
              </a:ext>
            </a:extLst>
          </p:cNvPr>
          <p:cNvSpPr>
            <a:spLocks noGrp="1"/>
          </p:cNvSpPr>
          <p:nvPr>
            <p:ph type="title"/>
          </p:nvPr>
        </p:nvSpPr>
        <p:spPr/>
        <p:txBody>
          <a:bodyPr/>
          <a:lstStyle/>
          <a:p>
            <a:r>
              <a:rPr lang="en-US" dirty="0"/>
              <a:t>Introduction:  Facts about Malaria</a:t>
            </a:r>
          </a:p>
        </p:txBody>
      </p:sp>
      <p:sp>
        <p:nvSpPr>
          <p:cNvPr id="3" name="Content Placeholder 2">
            <a:extLst>
              <a:ext uri="{FF2B5EF4-FFF2-40B4-BE49-F238E27FC236}">
                <a16:creationId xmlns:a16="http://schemas.microsoft.com/office/drawing/2014/main" id="{DFA76328-EB65-460B-ACC6-99E944417BD7}"/>
              </a:ext>
            </a:extLst>
          </p:cNvPr>
          <p:cNvSpPr>
            <a:spLocks noGrp="1"/>
          </p:cNvSpPr>
          <p:nvPr>
            <p:ph idx="1"/>
          </p:nvPr>
        </p:nvSpPr>
        <p:spPr/>
        <p:txBody>
          <a:bodyPr/>
          <a:lstStyle/>
          <a:p>
            <a:r>
              <a:rPr lang="en-US" sz="2000" dirty="0"/>
              <a:t>Worldwide, in 2019 there were about 229 million malaria cases in 87 malaria endemic countries, a decrease from 218 million in 2015; 90% of deaths from malaria occur in sub-Saharan Africa (SSA) (WHO 2015). </a:t>
            </a:r>
          </a:p>
          <a:p>
            <a:r>
              <a:rPr lang="en-US" sz="2000" dirty="0"/>
              <a:t>A reduction in the proportion of malaria cases caused by Plasmodium vivax occurred, from about 7% in 2000 to 3% in 2019.  </a:t>
            </a:r>
          </a:p>
          <a:p>
            <a:r>
              <a:rPr lang="en-US" sz="2000" dirty="0"/>
              <a:t>Between 2015 and 2019 malaria case incidence (cases/1000 population at risk) declined by less than 2%, indicating a slowing in the rate of decline since 2015. </a:t>
            </a:r>
          </a:p>
          <a:p>
            <a:r>
              <a:rPr lang="en-US" sz="2000" dirty="0"/>
              <a:t>Between 2000 and 2019, in the six countries of the Greater Mekong subregion (GMS) – Cambodia, China (Yunnan Province), Lao People’s Democratic Republic, Myanmar, Thailand and Viet Nam – P. falciparum malaria cases fell by 97%, while all malaria cases fell by 90%. Of the 239,000 malaria cases reported in 2019, 65 000 were P. falciparum cases.</a:t>
            </a:r>
          </a:p>
          <a:p>
            <a:pPr marL="0" indent="0">
              <a:buNone/>
            </a:pPr>
            <a:r>
              <a:rPr lang="en-US" sz="2000" dirty="0"/>
              <a:t>                                        (World Malaria Report 2020)</a:t>
            </a:r>
          </a:p>
        </p:txBody>
      </p:sp>
      <p:sp>
        <p:nvSpPr>
          <p:cNvPr id="4" name="Slide Number Placeholder 3">
            <a:extLst>
              <a:ext uri="{FF2B5EF4-FFF2-40B4-BE49-F238E27FC236}">
                <a16:creationId xmlns:a16="http://schemas.microsoft.com/office/drawing/2014/main" id="{E54B1EB7-1D38-4020-AAEE-C717E7D3EF4A}"/>
              </a:ext>
            </a:extLst>
          </p:cNvPr>
          <p:cNvSpPr>
            <a:spLocks noGrp="1"/>
          </p:cNvSpPr>
          <p:nvPr>
            <p:ph type="sldNum" sz="quarter" idx="10"/>
          </p:nvPr>
        </p:nvSpPr>
        <p:spPr/>
        <p:txBody>
          <a:bodyPr/>
          <a:lstStyle/>
          <a:p>
            <a:pPr>
              <a:defRPr/>
            </a:pPr>
            <a:fld id="{30D9B30A-00EF-4D70-B78D-14D2234BBD62}" type="slidenum">
              <a:rPr lang="en-US" altLang="en-US" smtClean="0"/>
              <a:pPr>
                <a:defRPr/>
              </a:pPr>
              <a:t>6</a:t>
            </a:fld>
            <a:endParaRPr lang="en-US" altLang="en-US"/>
          </a:p>
        </p:txBody>
      </p:sp>
    </p:spTree>
    <p:extLst>
      <p:ext uri="{BB962C8B-B14F-4D97-AF65-F5344CB8AC3E}">
        <p14:creationId xmlns:p14="http://schemas.microsoft.com/office/powerpoint/2010/main" val="3505941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US" altLang="en-US"/>
              <a:t>Recordkeeping Responsibilities</a:t>
            </a:r>
          </a:p>
        </p:txBody>
      </p:sp>
      <p:sp>
        <p:nvSpPr>
          <p:cNvPr id="60419" name="Rectangle 5"/>
          <p:cNvSpPr>
            <a:spLocks noGrp="1" noChangeArrowheads="1"/>
          </p:cNvSpPr>
          <p:nvPr>
            <p:ph idx="1"/>
          </p:nvPr>
        </p:nvSpPr>
        <p:spPr/>
        <p:txBody>
          <a:bodyPr/>
          <a:lstStyle/>
          <a:p>
            <a:r>
              <a:rPr lang="en-US" altLang="en-US" sz="2400" dirty="0"/>
              <a:t>Health facility:</a:t>
            </a:r>
          </a:p>
          <a:p>
            <a:pPr lvl="1"/>
            <a:r>
              <a:rPr lang="en-US" altLang="en-US" sz="2000" dirty="0"/>
              <a:t>Establishes and maintains a record for every woman and newborn </a:t>
            </a:r>
            <a:br>
              <a:rPr lang="en-US" altLang="en-US" sz="2000" dirty="0"/>
            </a:br>
            <a:r>
              <a:rPr lang="en-US" altLang="en-US" sz="2000" dirty="0"/>
              <a:t>who receives care.</a:t>
            </a:r>
          </a:p>
          <a:p>
            <a:r>
              <a:rPr lang="en-US" altLang="en-US" sz="2400" dirty="0"/>
              <a:t>Provider:</a:t>
            </a:r>
          </a:p>
          <a:p>
            <a:pPr lvl="1"/>
            <a:r>
              <a:rPr lang="en-US" altLang="en-US" sz="2000" dirty="0"/>
              <a:t>Gathers information, records it, refers to it, and updates it at the time of each contact.</a:t>
            </a:r>
          </a:p>
          <a:p>
            <a:pPr lvl="1"/>
            <a:r>
              <a:rPr lang="en-US" altLang="en-US" sz="2000" dirty="0"/>
              <a:t>Ensures that information is accurate and clearly written.</a:t>
            </a:r>
          </a:p>
          <a:p>
            <a:r>
              <a:rPr lang="en-US" altLang="en-US" sz="2400" dirty="0"/>
              <a:t>Woman:</a:t>
            </a:r>
          </a:p>
          <a:p>
            <a:pPr lvl="1"/>
            <a:r>
              <a:rPr lang="en-US" altLang="en-US" sz="2000" dirty="0"/>
              <a:t>Should be encouraged to keep her ANC card or booklet in a safe place. She should bring it to every contact and to the facility for labor and birth.</a:t>
            </a:r>
          </a:p>
        </p:txBody>
      </p:sp>
      <p:sp>
        <p:nvSpPr>
          <p:cNvPr id="604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645C10D-2820-4462-A5B0-8EBA38A25914}" type="slidenum">
              <a:rPr lang="en-US" altLang="en-US" sz="1200" smtClean="0"/>
              <a:pPr>
                <a:spcBef>
                  <a:spcPct val="0"/>
                </a:spcBef>
                <a:buFontTx/>
                <a:buNone/>
              </a:pPr>
              <a:t>60</a:t>
            </a:fld>
            <a:endParaRPr lang="en-US" altLang="en-US" sz="12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056"/>
          <p:cNvSpPr>
            <a:spLocks noGrp="1" noChangeArrowheads="1"/>
          </p:cNvSpPr>
          <p:nvPr>
            <p:ph type="title"/>
          </p:nvPr>
        </p:nvSpPr>
        <p:spPr/>
        <p:txBody>
          <a:bodyPr/>
          <a:lstStyle/>
          <a:p>
            <a:r>
              <a:rPr lang="en-US" altLang="en-US"/>
              <a:t>Recordkeeping Procedure</a:t>
            </a:r>
          </a:p>
        </p:txBody>
      </p:sp>
      <p:sp>
        <p:nvSpPr>
          <p:cNvPr id="59396" name="Rectangle 2057"/>
          <p:cNvSpPr>
            <a:spLocks noGrp="1" noChangeArrowheads="1"/>
          </p:cNvSpPr>
          <p:nvPr>
            <p:ph idx="1"/>
          </p:nvPr>
        </p:nvSpPr>
        <p:spPr/>
        <p:txBody>
          <a:bodyPr/>
          <a:lstStyle/>
          <a:p>
            <a:pPr marL="0" indent="0">
              <a:buFont typeface="Wingdings" charset="0"/>
              <a:buNone/>
              <a:defRPr/>
            </a:pPr>
            <a:r>
              <a:rPr lang="en-US" dirty="0"/>
              <a:t>Record </a:t>
            </a:r>
            <a:r>
              <a:rPr lang="en-US" b="1" dirty="0"/>
              <a:t>all</a:t>
            </a:r>
            <a:r>
              <a:rPr lang="en-US" dirty="0"/>
              <a:t> information on the ANC card and clinic card:</a:t>
            </a:r>
          </a:p>
          <a:p>
            <a:pPr>
              <a:buFont typeface="Wingdings" charset="0"/>
              <a:buChar char="§"/>
              <a:defRPr/>
            </a:pPr>
            <a:r>
              <a:rPr lang="en-US" dirty="0"/>
              <a:t>First ANC contact:</a:t>
            </a:r>
          </a:p>
          <a:p>
            <a:pPr lvl="1">
              <a:buFont typeface="Wingdings" charset="0"/>
              <a:buChar char="§"/>
              <a:defRPr/>
            </a:pPr>
            <a:r>
              <a:rPr lang="en-US" dirty="0"/>
              <a:t>History</a:t>
            </a:r>
          </a:p>
          <a:p>
            <a:pPr lvl="1">
              <a:buFont typeface="Wingdings" charset="0"/>
              <a:buChar char="§"/>
              <a:defRPr/>
            </a:pPr>
            <a:r>
              <a:rPr lang="en-US" dirty="0"/>
              <a:t>Physical examination </a:t>
            </a:r>
          </a:p>
          <a:p>
            <a:pPr lvl="1">
              <a:buFont typeface="Wingdings" charset="0"/>
              <a:buChar char="§"/>
              <a:defRPr/>
            </a:pPr>
            <a:r>
              <a:rPr lang="en-US" dirty="0"/>
              <a:t>Testing/screening as appropriate (e.g., malaria, HIV, TB)</a:t>
            </a:r>
          </a:p>
          <a:p>
            <a:pPr lvl="1">
              <a:buFont typeface="Wingdings" charset="0"/>
              <a:buChar char="§"/>
              <a:defRPr/>
            </a:pPr>
            <a:r>
              <a:rPr lang="en-US" dirty="0"/>
              <a:t>Provision of care, including </a:t>
            </a:r>
            <a:r>
              <a:rPr lang="en-US" dirty="0" err="1"/>
              <a:t>IPTp</a:t>
            </a:r>
            <a:r>
              <a:rPr lang="en-US" dirty="0"/>
              <a:t>, tetanus toxoid, and iron/folate</a:t>
            </a:r>
          </a:p>
          <a:p>
            <a:pPr lvl="1">
              <a:buFont typeface="Wingdings" charset="0"/>
              <a:buChar char="§"/>
              <a:defRPr/>
            </a:pPr>
            <a:r>
              <a:rPr lang="en-US" dirty="0"/>
              <a:t>Discussion of health messages, including birth plan, malaria prevention (use of ITNs), and danger signs</a:t>
            </a:r>
          </a:p>
          <a:p>
            <a:pPr lvl="1">
              <a:buFont typeface="Wingdings" charset="0"/>
              <a:buChar char="§"/>
              <a:defRPr/>
            </a:pPr>
            <a:r>
              <a:rPr lang="en-US" dirty="0"/>
              <a:t>Date of next ANC contact</a:t>
            </a:r>
          </a:p>
        </p:txBody>
      </p:sp>
      <p:sp>
        <p:nvSpPr>
          <p:cNvPr id="6144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B036072-A28A-4E5F-B690-DB3E2AF32E05}" type="slidenum">
              <a:rPr lang="en-US" altLang="en-US" sz="1200" smtClean="0"/>
              <a:pPr>
                <a:spcBef>
                  <a:spcPct val="0"/>
                </a:spcBef>
                <a:buFontTx/>
                <a:buNone/>
              </a:pPr>
              <a:t>61</a:t>
            </a:fld>
            <a:endParaRPr lang="en-US" altLang="en-US" sz="12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p:txBody>
          <a:bodyPr/>
          <a:lstStyle/>
          <a:p>
            <a:pPr eaLnBrk="1" hangingPunct="1"/>
            <a:r>
              <a:rPr lang="en-US" altLang="en-US"/>
              <a:t>Recordkeeping Procedure (continued) </a:t>
            </a:r>
          </a:p>
        </p:txBody>
      </p:sp>
      <p:sp>
        <p:nvSpPr>
          <p:cNvPr id="62467" name="Rectangle 6"/>
          <p:cNvSpPr>
            <a:spLocks noGrp="1" noChangeArrowheads="1"/>
          </p:cNvSpPr>
          <p:nvPr>
            <p:ph idx="1"/>
          </p:nvPr>
        </p:nvSpPr>
        <p:spPr/>
        <p:txBody>
          <a:bodyPr/>
          <a:lstStyle/>
          <a:p>
            <a:pPr eaLnBrk="1" hangingPunct="1">
              <a:lnSpc>
                <a:spcPct val="90000"/>
              </a:lnSpc>
              <a:spcAft>
                <a:spcPct val="30000"/>
              </a:spcAft>
            </a:pPr>
            <a:r>
              <a:rPr lang="en-US" altLang="en-US" sz="2800" dirty="0"/>
              <a:t>Subsequent ANC contacts:</a:t>
            </a:r>
          </a:p>
          <a:p>
            <a:pPr lvl="1" eaLnBrk="1" hangingPunct="1">
              <a:lnSpc>
                <a:spcPct val="90000"/>
              </a:lnSpc>
            </a:pPr>
            <a:r>
              <a:rPr lang="en-US" altLang="en-US" sz="2600" dirty="0"/>
              <a:t>Interim history</a:t>
            </a:r>
          </a:p>
          <a:p>
            <a:pPr lvl="1" eaLnBrk="1" hangingPunct="1">
              <a:lnSpc>
                <a:spcPct val="90000"/>
              </a:lnSpc>
            </a:pPr>
            <a:r>
              <a:rPr lang="en-US" altLang="en-US" sz="2600" dirty="0"/>
              <a:t>Targeted physical examination, testing </a:t>
            </a:r>
          </a:p>
          <a:p>
            <a:pPr lvl="1" eaLnBrk="1" hangingPunct="1">
              <a:lnSpc>
                <a:spcPct val="90000"/>
              </a:lnSpc>
            </a:pPr>
            <a:r>
              <a:rPr lang="en-US" altLang="en-US" sz="2600" dirty="0"/>
              <a:t>Provision of care, including </a:t>
            </a:r>
            <a:r>
              <a:rPr lang="en-US" altLang="en-US" sz="2600" dirty="0" err="1"/>
              <a:t>IPTp</a:t>
            </a:r>
            <a:r>
              <a:rPr lang="en-US" altLang="en-US" sz="2600" dirty="0"/>
              <a:t>-SP, if appropriate</a:t>
            </a:r>
          </a:p>
          <a:p>
            <a:pPr lvl="1" eaLnBrk="1" hangingPunct="1">
              <a:lnSpc>
                <a:spcPct val="90000"/>
              </a:lnSpc>
            </a:pPr>
            <a:r>
              <a:rPr lang="en-US" altLang="en-US" sz="2600" dirty="0"/>
              <a:t>Discussion of health messages (including review/revision of birth plan)</a:t>
            </a:r>
          </a:p>
          <a:p>
            <a:pPr lvl="1" eaLnBrk="1" hangingPunct="1">
              <a:lnSpc>
                <a:spcPct val="90000"/>
              </a:lnSpc>
            </a:pPr>
            <a:r>
              <a:rPr lang="en-US" altLang="en-US" sz="2600" dirty="0"/>
              <a:t>Counseling/testing for HIV, if not done previously or if woman requests it</a:t>
            </a:r>
          </a:p>
          <a:p>
            <a:pPr lvl="1" eaLnBrk="1" hangingPunct="1">
              <a:lnSpc>
                <a:spcPct val="90000"/>
              </a:lnSpc>
            </a:pPr>
            <a:r>
              <a:rPr lang="en-US" altLang="en-US" sz="2600" dirty="0"/>
              <a:t>Date set for next ANC contact</a:t>
            </a:r>
          </a:p>
        </p:txBody>
      </p:sp>
      <p:sp>
        <p:nvSpPr>
          <p:cNvPr id="6246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E39195C-88C6-485F-85F9-F30EB1DD3AF2}" type="slidenum">
              <a:rPr lang="en-US" altLang="en-US" sz="1200" smtClean="0"/>
              <a:pPr>
                <a:spcBef>
                  <a:spcPct val="0"/>
                </a:spcBef>
                <a:buFontTx/>
                <a:buNone/>
              </a:pPr>
              <a:t>62</a:t>
            </a:fld>
            <a:endParaRPr lang="en-US" altLang="en-US" sz="1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C:\Users\wbrieger\Pictures\Naija\AkwaIbom\AI_2008\AI_2008_08\DSCN1489 Akwa Ibom State Nigeria nurse  can call if need supplies, submit dat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433512"/>
            <a:ext cx="5029200" cy="4048125"/>
          </a:xfrm>
        </p:spPr>
      </p:pic>
      <p:sp>
        <p:nvSpPr>
          <p:cNvPr id="63491" name="TextBox 1"/>
          <p:cNvSpPr txBox="1">
            <a:spLocks noChangeArrowheads="1"/>
          </p:cNvSpPr>
          <p:nvPr/>
        </p:nvSpPr>
        <p:spPr bwMode="auto">
          <a:xfrm>
            <a:off x="1676400" y="5481637"/>
            <a:ext cx="3886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i="1" dirty="0">
                <a:solidFill>
                  <a:schemeClr val="bg2"/>
                </a:solidFill>
                <a:cs typeface="Arial" panose="020B0604020202020204" pitchFamily="34" charset="0"/>
              </a:rPr>
              <a:t>Photo by: William </a:t>
            </a:r>
            <a:r>
              <a:rPr lang="en-US" altLang="en-US" sz="1200" b="0" i="1" dirty="0" err="1">
                <a:solidFill>
                  <a:schemeClr val="bg2"/>
                </a:solidFill>
                <a:cs typeface="Arial" panose="020B0604020202020204" pitchFamily="34" charset="0"/>
              </a:rPr>
              <a:t>Brieger</a:t>
            </a:r>
            <a:r>
              <a:rPr lang="en-US" altLang="en-US" sz="1200" b="0" i="1" dirty="0">
                <a:solidFill>
                  <a:schemeClr val="bg2"/>
                </a:solidFill>
                <a:cs typeface="Arial" panose="020B0604020202020204" pitchFamily="34" charset="0"/>
              </a:rPr>
              <a:t>/</a:t>
            </a:r>
            <a:r>
              <a:rPr lang="en-US" altLang="en-US" sz="1200" b="0" i="1" dirty="0" err="1">
                <a:solidFill>
                  <a:schemeClr val="bg2"/>
                </a:solidFill>
                <a:cs typeface="Arial" panose="020B0604020202020204" pitchFamily="34" charset="0"/>
              </a:rPr>
              <a:t>Jhpiego</a:t>
            </a:r>
            <a:endParaRPr lang="en-US" altLang="en-US" sz="1200" b="0" i="1" dirty="0">
              <a:solidFill>
                <a:schemeClr val="bg2"/>
              </a:solidFill>
              <a:cs typeface="Arial" panose="020B0604020202020204" pitchFamily="34" charset="0"/>
            </a:endParaRPr>
          </a:p>
        </p:txBody>
      </p:sp>
      <p:sp>
        <p:nvSpPr>
          <p:cNvPr id="6349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D94D9B7F-13DA-4330-BEEE-ABC78C5293B9}" type="slidenum">
              <a:rPr lang="en-US" altLang="en-US" sz="1200" smtClean="0"/>
              <a:pPr>
                <a:spcBef>
                  <a:spcPct val="0"/>
                </a:spcBef>
                <a:buFontTx/>
                <a:buNone/>
              </a:pPr>
              <a:t>63</a:t>
            </a:fld>
            <a:endParaRPr lang="en-US" altLang="en-US" sz="1200"/>
          </a:p>
        </p:txBody>
      </p:sp>
      <p:sp>
        <p:nvSpPr>
          <p:cNvPr id="63493" name="Title 1"/>
          <p:cNvSpPr>
            <a:spLocks noGrp="1"/>
          </p:cNvSpPr>
          <p:nvPr>
            <p:ph type="title"/>
          </p:nvPr>
        </p:nvSpPr>
        <p:spPr/>
        <p:txBody>
          <a:bodyPr/>
          <a:lstStyle/>
          <a:p>
            <a:r>
              <a:rPr lang="en-US" altLang="en-US" dirty="0">
                <a:solidFill>
                  <a:schemeClr val="accent5"/>
                </a:solidFill>
                <a:cs typeface="Arial" panose="020B0604020202020204" pitchFamily="34" charset="0"/>
              </a:rPr>
              <a:t>Maintaining antenatal care records in Nigeria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Respectful Maternity Care</a:t>
            </a:r>
          </a:p>
        </p:txBody>
      </p:sp>
      <p:sp>
        <p:nvSpPr>
          <p:cNvPr id="64515" name="Content Placeholder 2"/>
          <p:cNvSpPr>
            <a:spLocks noGrp="1"/>
          </p:cNvSpPr>
          <p:nvPr>
            <p:ph idx="1"/>
          </p:nvPr>
        </p:nvSpPr>
        <p:spPr/>
        <p:txBody>
          <a:bodyPr/>
          <a:lstStyle/>
          <a:p>
            <a:pPr>
              <a:defRPr/>
            </a:pPr>
            <a:r>
              <a:rPr lang="en-US" altLang="en-US" dirty="0"/>
              <a:t>One of the major reasons that women do not attend ANC or give birth in facilities is the perceived lack of respectful treatment by providers. The White Ribbon Alliance worked with global organizations to formulate the </a:t>
            </a:r>
            <a:r>
              <a:rPr lang="en-US" altLang="en-US" i="1" dirty="0"/>
              <a:t>Respectful Maternity Care: Universal Rights of Childbearing Women</a:t>
            </a:r>
            <a:r>
              <a:rPr lang="en-US" altLang="en-US" dirty="0"/>
              <a:t> (2011) charter, which includes: </a:t>
            </a:r>
          </a:p>
          <a:p>
            <a:pPr lvl="1">
              <a:defRPr/>
            </a:pPr>
            <a:r>
              <a:rPr lang="en-US" dirty="0">
                <a:effectLst>
                  <a:glow>
                    <a:srgbClr val="000000"/>
                  </a:glow>
                  <a:outerShdw sx="0" sy="0">
                    <a:srgbClr val="000000"/>
                  </a:outerShdw>
                  <a:reflection stA="0" endPos="0" fadeDir="0" sx="0" sy="0"/>
                </a:effectLst>
              </a:rPr>
              <a:t>Freedom from harm</a:t>
            </a:r>
          </a:p>
          <a:p>
            <a:pPr lvl="1">
              <a:defRPr/>
            </a:pPr>
            <a:r>
              <a:rPr lang="en-US" dirty="0">
                <a:effectLst>
                  <a:glow>
                    <a:srgbClr val="000000"/>
                  </a:glow>
                  <a:outerShdw sx="0" sy="0">
                    <a:srgbClr val="000000"/>
                  </a:outerShdw>
                  <a:reflection stA="0" endPos="0" fadeDir="0" sx="0" sy="0"/>
                </a:effectLst>
              </a:rPr>
              <a:t>Right to information, informed consent and refusal, and respect for choices and preferences, including companionship during maternity care</a:t>
            </a:r>
          </a:p>
          <a:p>
            <a:pPr lvl="1">
              <a:defRPr/>
            </a:pPr>
            <a:r>
              <a:rPr lang="en-US" dirty="0">
                <a:effectLst>
                  <a:glow>
                    <a:srgbClr val="000000"/>
                  </a:glow>
                  <a:outerShdw sx="0" sy="0">
                    <a:srgbClr val="000000"/>
                  </a:outerShdw>
                  <a:reflection stA="0" endPos="0" fadeDir="0" sx="0" sy="0"/>
                </a:effectLst>
              </a:rPr>
              <a:t>Confidentiality and privacy</a:t>
            </a:r>
          </a:p>
          <a:p>
            <a:pPr>
              <a:defRPr/>
            </a:pPr>
            <a:endParaRPr lang="en-US" altLang="en-US" dirty="0"/>
          </a:p>
        </p:txBody>
      </p:sp>
      <p:sp>
        <p:nvSpPr>
          <p:cNvPr id="645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5C176A7-EF63-469A-A462-AE277D848394}" type="slidenum">
              <a:rPr lang="en-US" altLang="en-US" sz="1200" smtClean="0"/>
              <a:pPr>
                <a:spcBef>
                  <a:spcPct val="0"/>
                </a:spcBef>
                <a:buFontTx/>
                <a:buNone/>
              </a:pPr>
              <a:t>64</a:t>
            </a:fld>
            <a:endParaRPr lang="en-US" altLang="en-US" sz="12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a:t>Respectful Maternity Care (continued)</a:t>
            </a:r>
          </a:p>
        </p:txBody>
      </p:sp>
      <p:sp>
        <p:nvSpPr>
          <p:cNvPr id="3" name="Content Placeholder 2"/>
          <p:cNvSpPr>
            <a:spLocks noGrp="1"/>
          </p:cNvSpPr>
          <p:nvPr>
            <p:ph idx="1"/>
          </p:nvPr>
        </p:nvSpPr>
        <p:spPr>
          <a:xfrm>
            <a:off x="450850" y="1285875"/>
            <a:ext cx="8229600" cy="4886325"/>
          </a:xfrm>
        </p:spPr>
        <p:txBody>
          <a:bodyPr/>
          <a:lstStyle/>
          <a:p>
            <a:pPr lvl="1">
              <a:defRPr/>
            </a:pPr>
            <a:r>
              <a:rPr lang="en-US" dirty="0">
                <a:effectLst>
                  <a:glow>
                    <a:srgbClr val="000000"/>
                  </a:glow>
                  <a:outerShdw sx="0" sy="0">
                    <a:srgbClr val="000000"/>
                  </a:outerShdw>
                  <a:reflection stA="0" endPos="0" fadeDir="0" sx="0" sy="0"/>
                </a:effectLst>
              </a:rPr>
              <a:t>Dignity, respect</a:t>
            </a:r>
          </a:p>
          <a:p>
            <a:pPr lvl="1">
              <a:defRPr/>
            </a:pPr>
            <a:r>
              <a:rPr lang="en-US" dirty="0">
                <a:effectLst>
                  <a:glow>
                    <a:srgbClr val="000000"/>
                  </a:glow>
                  <a:outerShdw sx="0" sy="0">
                    <a:srgbClr val="000000"/>
                  </a:outerShdw>
                  <a:reflection stA="0" endPos="0" fadeDir="0" sx="0" sy="0"/>
                </a:effectLst>
              </a:rPr>
              <a:t>Equality, freedom from discrimination, and equitable care</a:t>
            </a:r>
          </a:p>
          <a:p>
            <a:pPr lvl="1">
              <a:defRPr/>
            </a:pPr>
            <a:r>
              <a:rPr lang="en-US" dirty="0">
                <a:effectLst>
                  <a:glow>
                    <a:srgbClr val="000000"/>
                  </a:glow>
                  <a:outerShdw sx="0" sy="0">
                    <a:srgbClr val="000000"/>
                  </a:outerShdw>
                  <a:reflection stA="0" endPos="0" fadeDir="0" sx="0" sy="0"/>
                </a:effectLst>
              </a:rPr>
              <a:t>Right to timely health care and to the highest attainable level of health</a:t>
            </a:r>
          </a:p>
          <a:p>
            <a:pPr lvl="1">
              <a:defRPr/>
            </a:pPr>
            <a:r>
              <a:rPr lang="en-US" dirty="0">
                <a:effectLst>
                  <a:glow>
                    <a:srgbClr val="000000"/>
                  </a:glow>
                  <a:outerShdw sx="0" sy="0">
                    <a:srgbClr val="000000"/>
                  </a:outerShdw>
                  <a:reflection stA="0" endPos="0" fadeDir="0" sx="0" sy="0"/>
                </a:effectLst>
              </a:rPr>
              <a:t>Liberty, autonomy, self-determination, and freedom from coercion</a:t>
            </a:r>
          </a:p>
          <a:p>
            <a:pPr>
              <a:defRPr/>
            </a:pPr>
            <a:endParaRPr lang="en-US" dirty="0"/>
          </a:p>
        </p:txBody>
      </p:sp>
      <p:sp>
        <p:nvSpPr>
          <p:cNvPr id="655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7D11CE9-D8D1-4C55-945D-1864E82D54C4}" type="slidenum">
              <a:rPr lang="en-US" altLang="en-US" sz="1200" smtClean="0"/>
              <a:pPr>
                <a:spcBef>
                  <a:spcPct val="0"/>
                </a:spcBef>
                <a:buFontTx/>
                <a:buNone/>
              </a:pPr>
              <a:t>65</a:t>
            </a:fld>
            <a:endParaRPr lang="en-US" altLang="en-US" sz="1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Respectful Maternity Care (continued)</a:t>
            </a:r>
          </a:p>
        </p:txBody>
      </p:sp>
      <p:sp>
        <p:nvSpPr>
          <p:cNvPr id="66563" name="Content Placeholder 2"/>
          <p:cNvSpPr>
            <a:spLocks noGrp="1"/>
          </p:cNvSpPr>
          <p:nvPr>
            <p:ph idx="1"/>
          </p:nvPr>
        </p:nvSpPr>
        <p:spPr>
          <a:xfrm>
            <a:off x="457200" y="1492250"/>
            <a:ext cx="8610600" cy="4908550"/>
          </a:xfrm>
        </p:spPr>
        <p:txBody>
          <a:bodyPr/>
          <a:lstStyle/>
          <a:p>
            <a:r>
              <a:rPr lang="en-US" altLang="en-US" sz="2250" dirty="0"/>
              <a:t>Respectful maternity care considers the woman to be an </a:t>
            </a:r>
            <a:br>
              <a:rPr lang="en-US" altLang="en-US" sz="2250" dirty="0"/>
            </a:br>
            <a:r>
              <a:rPr lang="en-US" altLang="en-US" sz="2250" dirty="0"/>
              <a:t>active participant in her health, with rights and values that must be respected. It applies to assistance by a provider throughout the continuum of care, from ANC to labor, birth, and postnatal care. </a:t>
            </a:r>
          </a:p>
          <a:p>
            <a:r>
              <a:rPr lang="en-US" altLang="en-US" sz="2250" dirty="0"/>
              <a:t>It includes the recognition of women’s preferences and needs. Active steps must be taken to ensure and monitor for respectful maternity care, prevent disrespect and abuse, and take action to address them if they occur, ideally through facility-based quality improvement approaches.</a:t>
            </a:r>
          </a:p>
          <a:p>
            <a:r>
              <a:rPr lang="en-US" altLang="en-US" sz="2250" dirty="0"/>
              <a:t>For further information on quality improvement, please refer to the WHO’s </a:t>
            </a:r>
            <a:r>
              <a:rPr lang="en-US" altLang="en-US" sz="2250" i="1" dirty="0"/>
              <a:t>Standards for Improving Quality of Maternal and Newborn Care in Health Facilities</a:t>
            </a:r>
            <a:r>
              <a:rPr lang="en-US" altLang="en-US" sz="2250" dirty="0"/>
              <a:t>. </a:t>
            </a:r>
          </a:p>
        </p:txBody>
      </p:sp>
      <p:sp>
        <p:nvSpPr>
          <p:cNvPr id="665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F4742F4-14CC-4DC0-8D6C-87E866AA29C7}" type="slidenum">
              <a:rPr lang="en-US" altLang="en-US" sz="1200" smtClean="0"/>
              <a:pPr>
                <a:spcBef>
                  <a:spcPct val="0"/>
                </a:spcBef>
                <a:buFontTx/>
                <a:buNone/>
              </a:pPr>
              <a:t>66</a:t>
            </a:fld>
            <a:endParaRPr lang="en-US" altLang="en-US" sz="12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a:t>Respectful Maternity Care (continued)</a:t>
            </a:r>
          </a:p>
        </p:txBody>
      </p:sp>
      <p:sp>
        <p:nvSpPr>
          <p:cNvPr id="67587" name="Content Placeholder 2"/>
          <p:cNvSpPr>
            <a:spLocks noGrp="1"/>
          </p:cNvSpPr>
          <p:nvPr>
            <p:ph idx="1"/>
          </p:nvPr>
        </p:nvSpPr>
        <p:spPr/>
        <p:txBody>
          <a:bodyPr/>
          <a:lstStyle/>
          <a:p>
            <a:r>
              <a:rPr lang="en-US" altLang="en-US"/>
              <a:t>Part of respectful maternity care is the use of positive interpersonal communication skills during every encounter with clients, including: </a:t>
            </a:r>
          </a:p>
          <a:p>
            <a:pPr lvl="1"/>
            <a:r>
              <a:rPr lang="en-US" altLang="en-US"/>
              <a:t>Ensuring auditory and visual privacy during the ANC contact</a:t>
            </a:r>
          </a:p>
          <a:p>
            <a:pPr lvl="1"/>
            <a:r>
              <a:rPr lang="en-US" altLang="en-US"/>
              <a:t>Speaking in a quiet, gentle tone of voice, using easily understood terms and language</a:t>
            </a:r>
          </a:p>
          <a:p>
            <a:pPr lvl="1"/>
            <a:r>
              <a:rPr lang="en-US" altLang="en-US"/>
              <a:t>Listening to the woman/family and responding appropriately (active listening)</a:t>
            </a:r>
          </a:p>
          <a:p>
            <a:pPr lvl="1"/>
            <a:r>
              <a:rPr lang="en-US" altLang="en-US"/>
              <a:t>Encouraging them to ask questions and express concerns </a:t>
            </a:r>
          </a:p>
          <a:p>
            <a:endParaRPr lang="en-US" altLang="en-US"/>
          </a:p>
        </p:txBody>
      </p:sp>
      <p:sp>
        <p:nvSpPr>
          <p:cNvPr id="675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77E6A3B4-6B1E-45AA-B07C-7C2538103E2D}" type="slidenum">
              <a:rPr lang="en-US" altLang="en-US" sz="1200" smtClean="0"/>
              <a:pPr>
                <a:spcBef>
                  <a:spcPct val="0"/>
                </a:spcBef>
                <a:buFontTx/>
                <a:buNone/>
              </a:pPr>
              <a:t>67</a:t>
            </a:fld>
            <a:endParaRPr lang="en-US" altLang="en-US" sz="12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Respectful Maternity Care (continued)</a:t>
            </a:r>
          </a:p>
        </p:txBody>
      </p:sp>
      <p:sp>
        <p:nvSpPr>
          <p:cNvPr id="3" name="Content Placeholder 2"/>
          <p:cNvSpPr>
            <a:spLocks noGrp="1"/>
          </p:cNvSpPr>
          <p:nvPr>
            <p:ph idx="1"/>
          </p:nvPr>
        </p:nvSpPr>
        <p:spPr>
          <a:xfrm>
            <a:off x="457200" y="1600200"/>
            <a:ext cx="8229600" cy="3962400"/>
          </a:xfrm>
        </p:spPr>
        <p:txBody>
          <a:bodyPr/>
          <a:lstStyle/>
          <a:p>
            <a:pPr lvl="1">
              <a:defRPr/>
            </a:pPr>
            <a:r>
              <a:rPr lang="en-US" dirty="0"/>
              <a:t>Allowing them to demonstrate understanding of information provided </a:t>
            </a:r>
          </a:p>
          <a:p>
            <a:pPr lvl="1">
              <a:defRPr/>
            </a:pPr>
            <a:r>
              <a:rPr lang="en-US" dirty="0"/>
              <a:t>Observing for unusual signs</a:t>
            </a:r>
          </a:p>
          <a:p>
            <a:pPr lvl="1">
              <a:defRPr/>
            </a:pPr>
            <a:r>
              <a:rPr lang="en-US" dirty="0"/>
              <a:t>Explaining all procedures/actions and obtaining permission before proceeding</a:t>
            </a:r>
          </a:p>
          <a:p>
            <a:pPr lvl="1">
              <a:defRPr/>
            </a:pPr>
            <a:r>
              <a:rPr lang="en-US" dirty="0"/>
              <a:t>Showing respect for cultural beliefs and social norms</a:t>
            </a:r>
          </a:p>
          <a:p>
            <a:pPr lvl="1">
              <a:defRPr/>
            </a:pPr>
            <a:r>
              <a:rPr lang="en-US" dirty="0"/>
              <a:t>Being empathetic and nonjudgmental </a:t>
            </a:r>
          </a:p>
          <a:p>
            <a:pPr lvl="1">
              <a:defRPr/>
            </a:pPr>
            <a:r>
              <a:rPr lang="en-US" dirty="0"/>
              <a:t>Avoiding distractions while conducting the contact</a:t>
            </a:r>
          </a:p>
          <a:p>
            <a:pPr lvl="1">
              <a:defRPr/>
            </a:pPr>
            <a:r>
              <a:rPr lang="en-US" dirty="0"/>
              <a:t>Thanking the client and reminding her when to come again</a:t>
            </a:r>
          </a:p>
          <a:p>
            <a:pPr marL="0" indent="0">
              <a:buFont typeface="Wingdings" panose="05000000000000000000" pitchFamily="2" charset="2"/>
              <a:buNone/>
              <a:defRPr/>
            </a:pPr>
            <a:endParaRPr lang="en-US" dirty="0"/>
          </a:p>
          <a:p>
            <a:pPr>
              <a:defRPr/>
            </a:pPr>
            <a:endParaRPr lang="en-US" dirty="0"/>
          </a:p>
        </p:txBody>
      </p:sp>
      <p:sp>
        <p:nvSpPr>
          <p:cNvPr id="686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C8CE4EE-B49D-4C10-B1ED-53CCBDDFACCD}" type="slidenum">
              <a:rPr lang="en-US" altLang="en-US" sz="1200" smtClean="0"/>
              <a:pPr>
                <a:spcBef>
                  <a:spcPct val="0"/>
                </a:spcBef>
                <a:buFontTx/>
                <a:buNone/>
              </a:pPr>
              <a:t>68</a:t>
            </a:fld>
            <a:endParaRPr lang="en-US" altLang="en-US" sz="12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a:t>Respectful Maternity Care (continued)</a:t>
            </a:r>
          </a:p>
        </p:txBody>
      </p:sp>
      <p:sp>
        <p:nvSpPr>
          <p:cNvPr id="3" name="Content Placeholder 2"/>
          <p:cNvSpPr>
            <a:spLocks noGrp="1"/>
          </p:cNvSpPr>
          <p:nvPr>
            <p:ph sz="half" idx="1"/>
          </p:nvPr>
        </p:nvSpPr>
        <p:spPr/>
        <p:txBody>
          <a:bodyPr/>
          <a:lstStyle/>
          <a:p>
            <a:pPr marL="0" indent="0">
              <a:buFont typeface="Wingdings" charset="0"/>
              <a:buNone/>
              <a:defRPr/>
            </a:pPr>
            <a:r>
              <a:rPr lang="en-US" dirty="0"/>
              <a:t>Remember: </a:t>
            </a:r>
          </a:p>
          <a:p>
            <a:pPr>
              <a:buFont typeface="Wingdings" charset="0"/>
              <a:buChar char="§"/>
              <a:defRPr/>
            </a:pPr>
            <a:r>
              <a:rPr lang="en-US" dirty="0"/>
              <a:t>Respectful care is a lifesaving skill. </a:t>
            </a:r>
          </a:p>
          <a:p>
            <a:pPr>
              <a:buFont typeface="Wingdings" charset="0"/>
              <a:buChar char="§"/>
              <a:defRPr/>
            </a:pPr>
            <a:r>
              <a:rPr lang="en-US" dirty="0"/>
              <a:t>The treatment of and care for each client should result in her choosing to return to your facility for care whenever needed.</a:t>
            </a:r>
          </a:p>
          <a:p>
            <a:pPr marL="0" indent="0">
              <a:buFont typeface="Wingdings" charset="0"/>
              <a:buNone/>
              <a:defRPr/>
            </a:pPr>
            <a:endParaRPr lang="en-US" dirty="0"/>
          </a:p>
          <a:p>
            <a:pPr marL="0" indent="0">
              <a:buFont typeface="Wingdings" charset="0"/>
              <a:buNone/>
              <a:defRPr/>
            </a:pPr>
            <a:endParaRPr lang="en-US" dirty="0"/>
          </a:p>
        </p:txBody>
      </p:sp>
      <p:pic>
        <p:nvPicPr>
          <p:cNvPr id="69636"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1676400"/>
            <a:ext cx="3600450" cy="3162300"/>
          </a:xfrm>
        </p:spPr>
      </p:pic>
      <p:sp>
        <p:nvSpPr>
          <p:cNvPr id="69637" name="TextBox 4"/>
          <p:cNvSpPr txBox="1">
            <a:spLocks noChangeArrowheads="1"/>
          </p:cNvSpPr>
          <p:nvPr/>
        </p:nvSpPr>
        <p:spPr bwMode="auto">
          <a:xfrm>
            <a:off x="4419600" y="4833937"/>
            <a:ext cx="357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dirty="0">
                <a:solidFill>
                  <a:schemeClr val="tx1"/>
                </a:solidFill>
                <a:cs typeface="Arial" panose="020B0604020202020204" pitchFamily="34" charset="0"/>
              </a:rPr>
              <a:t>Pregnant woman riding on bicycle to antenatal care contact. </a:t>
            </a:r>
            <a:br>
              <a:rPr lang="en-US" altLang="en-US" sz="1200" b="0" dirty="0">
                <a:solidFill>
                  <a:schemeClr val="tx1"/>
                </a:solidFill>
                <a:cs typeface="Arial" panose="020B0604020202020204" pitchFamily="34" charset="0"/>
              </a:rPr>
            </a:br>
            <a:r>
              <a:rPr lang="en-US" altLang="en-US" sz="1200" b="0" i="1" dirty="0">
                <a:solidFill>
                  <a:schemeClr val="tx1"/>
                </a:solidFill>
                <a:cs typeface="Arial" panose="020B0604020202020204" pitchFamily="34" charset="0"/>
              </a:rPr>
              <a:t>Photo by: Peter </a:t>
            </a:r>
            <a:r>
              <a:rPr lang="en-US" altLang="en-US" sz="1200" b="0" i="1" dirty="0" err="1">
                <a:solidFill>
                  <a:schemeClr val="tx1"/>
                </a:solidFill>
                <a:cs typeface="Arial" panose="020B0604020202020204" pitchFamily="34" charset="0"/>
              </a:rPr>
              <a:t>Chisambiro</a:t>
            </a:r>
            <a:endParaRPr lang="en-US" altLang="en-US" sz="1200" b="0" i="1" dirty="0">
              <a:solidFill>
                <a:schemeClr val="tx1"/>
              </a:solidFill>
              <a:cs typeface="Arial" panose="020B0604020202020204" pitchFamily="34" charset="0"/>
            </a:endParaRPr>
          </a:p>
        </p:txBody>
      </p:sp>
      <p:sp>
        <p:nvSpPr>
          <p:cNvPr id="6963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060F8F7-B787-4742-96F1-000B18A3D547}" type="slidenum">
              <a:rPr lang="en-US" altLang="en-US" sz="1200" smtClean="0"/>
              <a:pPr>
                <a:spcBef>
                  <a:spcPct val="0"/>
                </a:spcBef>
                <a:buFontTx/>
                <a:buNone/>
              </a:pPr>
              <a:t>69</a:t>
            </a:fld>
            <a:endParaRPr lang="en-US" altLang="en-US"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2"/>
          <p:cNvSpPr>
            <a:spLocks noGrp="1" noChangeArrowheads="1"/>
          </p:cNvSpPr>
          <p:nvPr>
            <p:ph type="title"/>
          </p:nvPr>
        </p:nvSpPr>
        <p:spPr/>
        <p:txBody>
          <a:bodyPr/>
          <a:lstStyle/>
          <a:p>
            <a:r>
              <a:rPr lang="en-US" altLang="en-US" dirty="0"/>
              <a:t>Introduction: Facts about Malaria in Pregnancy </a:t>
            </a:r>
          </a:p>
        </p:txBody>
      </p:sp>
      <p:sp>
        <p:nvSpPr>
          <p:cNvPr id="12291" name="Rectangle 1033"/>
          <p:cNvSpPr>
            <a:spLocks noGrp="1" noChangeArrowheads="1"/>
          </p:cNvSpPr>
          <p:nvPr>
            <p:ph idx="1"/>
          </p:nvPr>
        </p:nvSpPr>
        <p:spPr>
          <a:xfrm>
            <a:off x="228600" y="1447800"/>
            <a:ext cx="8610600" cy="4724400"/>
          </a:xfrm>
        </p:spPr>
        <p:txBody>
          <a:bodyPr/>
          <a:lstStyle/>
          <a:p>
            <a:r>
              <a:rPr lang="en-US" altLang="en-US" sz="2000" dirty="0"/>
              <a:t>In 2019, in 33 moderate to high transmission countries in the World Health Organization (WHO) African Region, there were an estimated 33 million pregnancies, of which 35% (12 million) were exposed to malaria infection during pregnancy.</a:t>
            </a:r>
          </a:p>
          <a:p>
            <a:r>
              <a:rPr lang="en-US" altLang="en-US" sz="2000" dirty="0"/>
              <a:t>Pregnant women and young children are most at risk. Recent data indicate that up to 20% of stillbirths in sub-Saharan Africa may be attributable to MIP (Lawn et al. 2016).</a:t>
            </a:r>
          </a:p>
          <a:p>
            <a:r>
              <a:rPr lang="en-US" altLang="en-US" sz="2000" dirty="0"/>
              <a:t>10,000 maternal deaths occur annually from malaria-related anemia, and many more are likely to be directly or indirectly due to malaria infections </a:t>
            </a:r>
            <a:br>
              <a:rPr lang="en-US" altLang="en-US" sz="2000" dirty="0"/>
            </a:br>
            <a:r>
              <a:rPr lang="en-US" altLang="en-US" sz="2000" dirty="0"/>
              <a:t>(</a:t>
            </a:r>
            <a:r>
              <a:rPr lang="en-US" altLang="en-US" sz="2000" dirty="0" err="1"/>
              <a:t>Dellicour</a:t>
            </a:r>
            <a:r>
              <a:rPr lang="en-US" altLang="en-US" sz="2000" dirty="0"/>
              <a:t> et al. 2010).</a:t>
            </a:r>
          </a:p>
          <a:p>
            <a:r>
              <a:rPr lang="en-US" altLang="en-US" sz="2000" dirty="0"/>
              <a:t>Despite a slight increase in coverage of three doses of intermittent preventive treatment (IPTp3) coverage from 31% in 2018 to 34% in 2019, coverage remains well below the global target of at least 80% and underscores the substantial number of missed opportunities, given that 62% of women receive IPTp1.</a:t>
            </a:r>
          </a:p>
          <a:p>
            <a:pPr marL="0" indent="0">
              <a:buNone/>
            </a:pPr>
            <a:endParaRPr lang="en-US" altLang="en-US" sz="2000" dirty="0"/>
          </a:p>
          <a:p>
            <a:endParaRPr lang="en-US" altLang="en-US" sz="2000" dirty="0"/>
          </a:p>
        </p:txBody>
      </p:sp>
      <p:sp>
        <p:nvSpPr>
          <p:cNvPr id="122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98D2A59-FF29-46B1-B33D-D27C3D8E0663}" type="slidenum">
              <a:rPr lang="en-US" altLang="en-US" sz="1200" smtClean="0"/>
              <a:pPr>
                <a:spcBef>
                  <a:spcPct val="0"/>
                </a:spcBef>
                <a:buFontTx/>
                <a:buNone/>
              </a:pPr>
              <a:t>7</a:t>
            </a:fld>
            <a:endParaRPr lang="en-US" altLang="en-US" sz="12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body" idx="1"/>
          </p:nvPr>
        </p:nvSpPr>
        <p:spPr>
          <a:xfrm>
            <a:off x="381000" y="2971800"/>
            <a:ext cx="7772400" cy="1500188"/>
          </a:xfrm>
        </p:spPr>
        <p:txBody>
          <a:bodyPr/>
          <a:lstStyle/>
          <a:p>
            <a:pPr eaLnBrk="1" hangingPunct="1"/>
            <a:r>
              <a:rPr lang="en-US" altLang="en-US" sz="2800"/>
              <a:t>Module 2: Malaria Transmission</a:t>
            </a:r>
          </a:p>
        </p:txBody>
      </p:sp>
      <p:sp>
        <p:nvSpPr>
          <p:cNvPr id="71683" name="Rectangle 4"/>
          <p:cNvSpPr>
            <a:spLocks noGrp="1" noChangeArrowheads="1"/>
          </p:cNvSpPr>
          <p:nvPr>
            <p:ph type="ctrTitle"/>
          </p:nvPr>
        </p:nvSpPr>
        <p:spPr/>
        <p:txBody>
          <a:bodyPr/>
          <a:lstStyle/>
          <a:p>
            <a:pPr eaLnBrk="1" hangingPunct="1"/>
            <a:r>
              <a:rPr lang="en-US" altLang="en-US" sz="2800"/>
              <a:t>Prevention and Control of Malaria in Pregnancy</a:t>
            </a:r>
          </a:p>
        </p:txBody>
      </p:sp>
      <p:sp>
        <p:nvSpPr>
          <p:cNvPr id="7168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E3FC76A-9E23-492A-828F-E82DD19DFA17}" type="slidenum">
              <a:rPr lang="en-US" altLang="en-US" sz="1200" smtClean="0"/>
              <a:pPr>
                <a:spcBef>
                  <a:spcPct val="0"/>
                </a:spcBef>
                <a:buFontTx/>
                <a:buNone/>
              </a:pPr>
              <a:t>70</a:t>
            </a:fld>
            <a:endParaRPr lang="en-US" altLang="en-US" sz="12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2"/>
          <p:cNvSpPr>
            <a:spLocks noGrp="1" noChangeArrowheads="1"/>
          </p:cNvSpPr>
          <p:nvPr>
            <p:ph type="title"/>
          </p:nvPr>
        </p:nvSpPr>
        <p:spPr>
          <a:xfrm>
            <a:off x="457200" y="228600"/>
            <a:ext cx="7239000" cy="1022350"/>
          </a:xfrm>
        </p:spPr>
        <p:txBody>
          <a:bodyPr/>
          <a:lstStyle/>
          <a:p>
            <a:r>
              <a:rPr lang="en-US" altLang="en-US"/>
              <a:t>Malaria Transmission: Module 2 Objectives</a:t>
            </a:r>
          </a:p>
        </p:txBody>
      </p:sp>
      <p:sp>
        <p:nvSpPr>
          <p:cNvPr id="72707" name="Rectangle 1033"/>
          <p:cNvSpPr>
            <a:spLocks noGrp="1" noChangeArrowheads="1"/>
          </p:cNvSpPr>
          <p:nvPr>
            <p:ph idx="1"/>
          </p:nvPr>
        </p:nvSpPr>
        <p:spPr/>
        <p:txBody>
          <a:bodyPr/>
          <a:lstStyle/>
          <a:p>
            <a:r>
              <a:rPr lang="en-US" altLang="en-US" sz="2400"/>
              <a:t>Define malaria and how it is transmitted.</a:t>
            </a:r>
          </a:p>
          <a:p>
            <a:r>
              <a:rPr lang="en-US" altLang="en-US" sz="2400"/>
              <a:t>Describe the extent of malaria in Africa in general and in your own country.</a:t>
            </a:r>
          </a:p>
          <a:p>
            <a:r>
              <a:rPr lang="en-US" altLang="en-US" sz="2400"/>
              <a:t>Compare the effects of malaria in areas of stable and unstable transmission.</a:t>
            </a:r>
          </a:p>
          <a:p>
            <a:r>
              <a:rPr lang="en-US" altLang="en-US" sz="2400"/>
              <a:t>List the effects of malaria on pregnant women, their unborn babies, and the community.</a:t>
            </a:r>
          </a:p>
          <a:p>
            <a:r>
              <a:rPr lang="en-US" altLang="en-US" sz="2400"/>
              <a:t>Describe the effects of malaria on pregnant women living with HIV/AIDS.</a:t>
            </a:r>
          </a:p>
          <a:p>
            <a:r>
              <a:rPr lang="en-US" altLang="en-US" sz="2400"/>
              <a:t>Discuss integration of MIP and PMTCT services into ANC. </a:t>
            </a:r>
          </a:p>
        </p:txBody>
      </p:sp>
      <p:sp>
        <p:nvSpPr>
          <p:cNvPr id="72708" name="TextBox 1"/>
          <p:cNvSpPr txBox="1">
            <a:spLocks noChangeArrowheads="1"/>
          </p:cNvSpPr>
          <p:nvPr/>
        </p:nvSpPr>
        <p:spPr bwMode="auto">
          <a:xfrm>
            <a:off x="-3556000" y="180975"/>
            <a:ext cx="184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endParaRPr lang="en-US" altLang="en-US">
              <a:solidFill>
                <a:schemeClr val="bg2"/>
              </a:solidFill>
              <a:latin typeface="Helvetica" panose="020B0604020202020204" pitchFamily="34" charset="0"/>
            </a:endParaRPr>
          </a:p>
        </p:txBody>
      </p:sp>
      <p:sp>
        <p:nvSpPr>
          <p:cNvPr id="727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34B845D-FBFC-4044-9D47-DB737AE9167E}" type="slidenum">
              <a:rPr lang="en-US" altLang="en-US" sz="1200" smtClean="0"/>
              <a:pPr>
                <a:spcBef>
                  <a:spcPct val="0"/>
                </a:spcBef>
                <a:buFontTx/>
                <a:buNone/>
              </a:pPr>
              <a:t>71</a:t>
            </a:fld>
            <a:endParaRPr lang="en-US" altLang="en-US" sz="12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
          <p:cNvSpPr>
            <a:spLocks noGrp="1" noChangeArrowheads="1"/>
          </p:cNvSpPr>
          <p:nvPr>
            <p:ph type="title"/>
          </p:nvPr>
        </p:nvSpPr>
        <p:spPr/>
        <p:txBody>
          <a:bodyPr/>
          <a:lstStyle/>
          <a:p>
            <a:r>
              <a:rPr lang="en-US" altLang="en-US"/>
              <a:t>Malaria Transmission: Background </a:t>
            </a:r>
          </a:p>
        </p:txBody>
      </p:sp>
      <p:sp>
        <p:nvSpPr>
          <p:cNvPr id="65539" name="Rectangle 11"/>
          <p:cNvSpPr>
            <a:spLocks noGrp="1" noChangeArrowheads="1"/>
          </p:cNvSpPr>
          <p:nvPr>
            <p:ph idx="1"/>
          </p:nvPr>
        </p:nvSpPr>
        <p:spPr>
          <a:xfrm>
            <a:off x="457200" y="1371600"/>
            <a:ext cx="8229600" cy="4419600"/>
          </a:xfrm>
        </p:spPr>
        <p:txBody>
          <a:bodyPr/>
          <a:lstStyle/>
          <a:p>
            <a:pPr marL="0" indent="0">
              <a:buFont typeface="Wingdings" charset="0"/>
              <a:buNone/>
              <a:defRPr/>
            </a:pPr>
            <a:r>
              <a:rPr lang="en-US" dirty="0"/>
              <a:t>Caused by </a:t>
            </a:r>
            <a:r>
              <a:rPr lang="en-US" i="1" dirty="0"/>
              <a:t>Plasmodium</a:t>
            </a:r>
            <a:r>
              <a:rPr lang="en-US" dirty="0"/>
              <a:t> parasites:</a:t>
            </a:r>
          </a:p>
          <a:p>
            <a:pPr>
              <a:buFont typeface="Wingdings" charset="0"/>
              <a:buChar char="§"/>
              <a:defRPr/>
            </a:pPr>
            <a:r>
              <a:rPr lang="en-US" i="1" dirty="0"/>
              <a:t>Plasmodium falciparum: </a:t>
            </a:r>
          </a:p>
          <a:p>
            <a:pPr lvl="1">
              <a:buFont typeface="Wingdings" charset="0"/>
              <a:buChar char="§"/>
              <a:defRPr/>
            </a:pPr>
            <a:r>
              <a:rPr lang="en-US" dirty="0"/>
              <a:t>These are the most common type in much of Africa.</a:t>
            </a:r>
          </a:p>
          <a:p>
            <a:pPr lvl="1">
              <a:buFont typeface="Wingdings" charset="0"/>
              <a:buChar char="§"/>
              <a:defRPr/>
            </a:pPr>
            <a:r>
              <a:rPr lang="en-US" dirty="0"/>
              <a:t>Causes the most severe disease.</a:t>
            </a:r>
          </a:p>
          <a:p>
            <a:pPr>
              <a:buFont typeface="Wingdings" charset="0"/>
              <a:buChar char="§"/>
              <a:defRPr/>
            </a:pPr>
            <a:r>
              <a:rPr lang="en-US" i="1" dirty="0"/>
              <a:t>Plasmodium vivax </a:t>
            </a:r>
          </a:p>
          <a:p>
            <a:pPr>
              <a:buFont typeface="Wingdings" charset="0"/>
              <a:buChar char="§"/>
              <a:defRPr/>
            </a:pPr>
            <a:r>
              <a:rPr lang="en-US" i="1" dirty="0"/>
              <a:t>Plasmodium </a:t>
            </a:r>
            <a:r>
              <a:rPr lang="en-US" i="1" dirty="0" err="1"/>
              <a:t>ovale</a:t>
            </a:r>
            <a:r>
              <a:rPr lang="en-US" i="1" dirty="0"/>
              <a:t> </a:t>
            </a:r>
          </a:p>
          <a:p>
            <a:pPr>
              <a:buFont typeface="Wingdings" charset="0"/>
              <a:buChar char="§"/>
              <a:defRPr/>
            </a:pPr>
            <a:r>
              <a:rPr lang="en-US" i="1" dirty="0"/>
              <a:t>Plasmodium </a:t>
            </a:r>
            <a:r>
              <a:rPr lang="en-US" i="1" dirty="0" err="1"/>
              <a:t>malariae</a:t>
            </a:r>
            <a:endParaRPr lang="en-US" i="1" dirty="0"/>
          </a:p>
          <a:p>
            <a:pPr>
              <a:buFont typeface="Wingdings" charset="0"/>
              <a:buChar char="§"/>
              <a:defRPr/>
            </a:pPr>
            <a:r>
              <a:rPr lang="en-US" i="1" dirty="0"/>
              <a:t>Plasmodium knowlesi </a:t>
            </a:r>
            <a:r>
              <a:rPr lang="en-US" dirty="0"/>
              <a:t>(occurs naturally in monkeys in Southeast Asia but is now known to cause disease in humans) </a:t>
            </a:r>
          </a:p>
          <a:p>
            <a:pPr>
              <a:buFont typeface="Wingdings" charset="0"/>
              <a:buChar char="§"/>
              <a:defRPr/>
            </a:pPr>
            <a:endParaRPr lang="en-US" i="1" dirty="0">
              <a:solidFill>
                <a:srgbClr val="2C1CFC"/>
              </a:solidFill>
            </a:endParaRPr>
          </a:p>
        </p:txBody>
      </p:sp>
      <p:sp>
        <p:nvSpPr>
          <p:cNvPr id="7373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9D6E266-46A4-473F-99E6-25D6DE40A211}" type="slidenum">
              <a:rPr lang="en-US" altLang="en-US" sz="1200" smtClean="0"/>
              <a:pPr>
                <a:spcBef>
                  <a:spcPct val="0"/>
                </a:spcBef>
                <a:buFontTx/>
                <a:buNone/>
              </a:pPr>
              <a:t>72</a:t>
            </a:fld>
            <a:endParaRPr lang="en-US" altLang="en-US" sz="12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4800" y="228600"/>
            <a:ext cx="7391400" cy="1022350"/>
          </a:xfrm>
        </p:spPr>
        <p:txBody>
          <a:bodyPr/>
          <a:lstStyle/>
          <a:p>
            <a:r>
              <a:rPr lang="en-US" altLang="en-US"/>
              <a:t>Malaria Transmission: Background (continued) </a:t>
            </a:r>
          </a:p>
        </p:txBody>
      </p:sp>
      <p:sp>
        <p:nvSpPr>
          <p:cNvPr id="74755" name="Rectangle 3"/>
          <p:cNvSpPr>
            <a:spLocks noGrp="1" noChangeArrowheads="1"/>
          </p:cNvSpPr>
          <p:nvPr>
            <p:ph idx="1"/>
          </p:nvPr>
        </p:nvSpPr>
        <p:spPr/>
        <p:txBody>
          <a:bodyPr/>
          <a:lstStyle/>
          <a:p>
            <a:r>
              <a:rPr lang="en-US" altLang="en-US" dirty="0"/>
              <a:t>Malaria is spread by female</a:t>
            </a:r>
            <a:r>
              <a:rPr lang="en-US" altLang="en-US" i="1" dirty="0"/>
              <a:t> Anopheles </a:t>
            </a:r>
            <a:r>
              <a:rPr lang="en-US" altLang="en-US" dirty="0"/>
              <a:t>mosquitoes </a:t>
            </a:r>
            <a:br>
              <a:rPr lang="en-US" altLang="en-US" dirty="0"/>
            </a:br>
            <a:r>
              <a:rPr lang="en-US" altLang="en-US" dirty="0"/>
              <a:t>infected with parasites.</a:t>
            </a:r>
          </a:p>
          <a:p>
            <a:r>
              <a:rPr lang="en-US" altLang="en-US" i="1" dirty="0"/>
              <a:t>Anopheles</a:t>
            </a:r>
            <a:r>
              <a:rPr lang="en-US" altLang="en-US" dirty="0"/>
              <a:t> mosquitoes are usually active at night.</a:t>
            </a:r>
          </a:p>
          <a:p>
            <a:r>
              <a:rPr lang="en-US" altLang="en-US" dirty="0"/>
              <a:t>Malaria parasites reproduce in human blood.</a:t>
            </a:r>
          </a:p>
          <a:p>
            <a:r>
              <a:rPr lang="en-US" altLang="en-US" dirty="0"/>
              <a:t>A mosquito bites an infected person, is infected with parasites, and then goes on to bite and infect another person.</a:t>
            </a:r>
          </a:p>
        </p:txBody>
      </p:sp>
      <p:sp>
        <p:nvSpPr>
          <p:cNvPr id="7475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A46C430-07DF-49B0-A0C8-7CC080EACBA8}" type="slidenum">
              <a:rPr lang="en-US" altLang="en-US" sz="1200" smtClean="0"/>
              <a:pPr>
                <a:spcBef>
                  <a:spcPct val="0"/>
                </a:spcBef>
                <a:buFontTx/>
                <a:buNone/>
              </a:pPr>
              <a:t>73</a:t>
            </a:fld>
            <a:endParaRPr lang="en-US" altLang="en-US" sz="12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title"/>
          </p:nvPr>
        </p:nvSpPr>
        <p:spPr/>
        <p:txBody>
          <a:bodyPr/>
          <a:lstStyle/>
          <a:p>
            <a:r>
              <a:rPr lang="en-US" altLang="en-US" i="1"/>
              <a:t>Anopheles</a:t>
            </a:r>
            <a:r>
              <a:rPr lang="en-US" altLang="en-US"/>
              <a:t> Mosquito</a:t>
            </a:r>
          </a:p>
        </p:txBody>
      </p:sp>
      <p:sp>
        <p:nvSpPr>
          <p:cNvPr id="2" name="Content Placeholder 1"/>
          <p:cNvSpPr>
            <a:spLocks noGrp="1"/>
          </p:cNvSpPr>
          <p:nvPr>
            <p:ph idx="1"/>
          </p:nvPr>
        </p:nvSpPr>
        <p:spPr>
          <a:xfrm>
            <a:off x="457200" y="1600200"/>
            <a:ext cx="7837488" cy="4343400"/>
          </a:xfrm>
        </p:spPr>
        <p:txBody>
          <a:bodyPr/>
          <a:lstStyle/>
          <a:p>
            <a:pPr marL="0" indent="0">
              <a:buFont typeface="Wingdings" charset="0"/>
              <a:buNone/>
              <a:defRPr/>
            </a:pPr>
            <a:r>
              <a:rPr lang="en-US" sz="2400" i="1" dirty="0"/>
              <a:t>Anopheles</a:t>
            </a:r>
            <a:r>
              <a:rPr lang="en-US" sz="2400" dirty="0"/>
              <a:t> mosquitoes differ from other mosquitoes in the way their body is positioned. The body of the </a:t>
            </a:r>
            <a:r>
              <a:rPr lang="en-US" sz="2400" i="1" dirty="0"/>
              <a:t>Anopheles</a:t>
            </a:r>
            <a:r>
              <a:rPr lang="en-US" sz="2400" dirty="0"/>
              <a:t> mosquito points up in the air in one line, but the body of other mosquitoes is bent, and the rear end points down.</a:t>
            </a:r>
          </a:p>
          <a:p>
            <a:pPr>
              <a:buFont typeface="Wingdings" charset="0"/>
              <a:buChar char="§"/>
              <a:defRPr/>
            </a:pPr>
            <a:endParaRPr lang="en-US" dirty="0"/>
          </a:p>
        </p:txBody>
      </p:sp>
      <p:pic>
        <p:nvPicPr>
          <p:cNvPr id="75780" name="Picture 6" descr="ento3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5638" y="3188145"/>
            <a:ext cx="5980611" cy="272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C996DCF-84E9-4553-A4B5-C6F26CFF6794}" type="slidenum">
              <a:rPr lang="en-US" altLang="en-US" sz="1200" smtClean="0"/>
              <a:pPr>
                <a:spcBef>
                  <a:spcPct val="0"/>
                </a:spcBef>
                <a:buFontTx/>
                <a:buNone/>
              </a:pPr>
              <a:t>74</a:t>
            </a:fld>
            <a:endParaRPr lang="en-US" altLang="en-US" sz="1200"/>
          </a:p>
        </p:txBody>
      </p:sp>
      <p:sp>
        <p:nvSpPr>
          <p:cNvPr id="3" name="TextBox 2"/>
          <p:cNvSpPr txBox="1"/>
          <p:nvPr/>
        </p:nvSpPr>
        <p:spPr>
          <a:xfrm>
            <a:off x="457200" y="5715000"/>
            <a:ext cx="1676400" cy="230832"/>
          </a:xfrm>
          <a:prstGeom prst="rect">
            <a:avLst/>
          </a:prstGeom>
          <a:noFill/>
        </p:spPr>
        <p:txBody>
          <a:bodyPr wrap="square" rtlCol="0">
            <a:spAutoFit/>
          </a:bodyPr>
          <a:lstStyle/>
          <a:p>
            <a:r>
              <a:rPr lang="en-US" sz="900" dirty="0">
                <a:latin typeface="Gill Sans MT" panose="020B0502020104020203" pitchFamily="34" charset="0"/>
              </a:rPr>
              <a:t>Source: WHO 2004C.</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r>
              <a:rPr lang="en-US" altLang="en-US"/>
              <a:t>Factors Affecting Transmission</a:t>
            </a:r>
          </a:p>
        </p:txBody>
      </p:sp>
      <p:sp>
        <p:nvSpPr>
          <p:cNvPr id="76803" name="Rectangle 5"/>
          <p:cNvSpPr>
            <a:spLocks noGrp="1" noChangeArrowheads="1"/>
          </p:cNvSpPr>
          <p:nvPr>
            <p:ph idx="1"/>
          </p:nvPr>
        </p:nvSpPr>
        <p:spPr/>
        <p:txBody>
          <a:bodyPr/>
          <a:lstStyle/>
          <a:p>
            <a:r>
              <a:rPr lang="en-US" altLang="en-US"/>
              <a:t>Breeding sites</a:t>
            </a:r>
          </a:p>
          <a:p>
            <a:r>
              <a:rPr lang="en-US" altLang="en-US"/>
              <a:t>Type of vector</a:t>
            </a:r>
            <a:endParaRPr lang="en-US" altLang="en-US">
              <a:solidFill>
                <a:srgbClr val="2C1CFC"/>
              </a:solidFill>
            </a:endParaRPr>
          </a:p>
          <a:p>
            <a:r>
              <a:rPr lang="en-US" altLang="en-US"/>
              <a:t>Parasites </a:t>
            </a:r>
          </a:p>
          <a:p>
            <a:r>
              <a:rPr lang="en-US" altLang="en-US"/>
              <a:t>Climate</a:t>
            </a:r>
          </a:p>
          <a:p>
            <a:r>
              <a:rPr lang="en-US" altLang="en-US"/>
              <a:t>Population</a:t>
            </a:r>
          </a:p>
        </p:txBody>
      </p:sp>
      <p:sp>
        <p:nvSpPr>
          <p:cNvPr id="7680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F152ABB4-2E91-4F00-8B88-3AABDDFE4D84}" type="slidenum">
              <a:rPr lang="en-US" altLang="en-US" sz="1200" smtClean="0"/>
              <a:pPr>
                <a:spcBef>
                  <a:spcPct val="0"/>
                </a:spcBef>
                <a:buFontTx/>
                <a:buNone/>
              </a:pPr>
              <a:t>75</a:t>
            </a:fld>
            <a:endParaRPr lang="en-US" altLang="en-US" sz="12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lstStyle/>
          <a:p>
            <a:r>
              <a:rPr lang="en-US" altLang="en-US"/>
              <a:t>Breeding Sites</a:t>
            </a:r>
          </a:p>
        </p:txBody>
      </p:sp>
      <p:sp>
        <p:nvSpPr>
          <p:cNvPr id="77827" name="Rectangle 5"/>
          <p:cNvSpPr>
            <a:spLocks noGrp="1" noChangeArrowheads="1"/>
          </p:cNvSpPr>
          <p:nvPr>
            <p:ph idx="1"/>
          </p:nvPr>
        </p:nvSpPr>
        <p:spPr/>
        <p:txBody>
          <a:bodyPr/>
          <a:lstStyle/>
          <a:p>
            <a:r>
              <a:rPr lang="en-US" altLang="en-US" dirty="0"/>
              <a:t>Stagnant or slow-flowing bodies of water:</a:t>
            </a:r>
          </a:p>
          <a:p>
            <a:pPr lvl="1"/>
            <a:r>
              <a:rPr lang="en-US" altLang="en-US" dirty="0"/>
              <a:t>Small ponds, ditches, pits, and canals</a:t>
            </a:r>
          </a:p>
          <a:p>
            <a:pPr lvl="1"/>
            <a:r>
              <a:rPr lang="en-US" altLang="en-US" dirty="0"/>
              <a:t>Swamps, reservoirs, and rice fields</a:t>
            </a:r>
          </a:p>
          <a:p>
            <a:pPr lvl="1"/>
            <a:r>
              <a:rPr lang="en-US" altLang="en-US" dirty="0"/>
              <a:t>Pools of water after rain</a:t>
            </a:r>
          </a:p>
          <a:p>
            <a:pPr lvl="1"/>
            <a:r>
              <a:rPr lang="en-US" altLang="en-US" dirty="0"/>
              <a:t>Uncovered water tanks</a:t>
            </a:r>
          </a:p>
          <a:p>
            <a:pPr lvl="1"/>
            <a:r>
              <a:rPr lang="en-US" altLang="en-US" dirty="0"/>
              <a:t>Streams with slow-flowing water along banks</a:t>
            </a:r>
          </a:p>
          <a:p>
            <a:pPr lvl="1"/>
            <a:r>
              <a:rPr lang="en-US" altLang="en-US" dirty="0"/>
              <a:t>Water-filled animal hoof prints</a:t>
            </a:r>
          </a:p>
          <a:p>
            <a:pPr lvl="1"/>
            <a:r>
              <a:rPr lang="en-US" altLang="en-US" dirty="0"/>
              <a:t>Objects that collect water: empty tins, containers</a:t>
            </a:r>
          </a:p>
          <a:p>
            <a:pPr lvl="1"/>
            <a:r>
              <a:rPr lang="en-US" altLang="en-US" dirty="0"/>
              <a:t>Holes in tree trunks</a:t>
            </a:r>
            <a:endParaRPr lang="en-US" altLang="en-US" dirty="0">
              <a:solidFill>
                <a:srgbClr val="2C1CFC"/>
              </a:solidFill>
            </a:endParaRPr>
          </a:p>
        </p:txBody>
      </p:sp>
      <p:sp>
        <p:nvSpPr>
          <p:cNvPr id="7782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087884E-A006-487D-A826-7895F8BD21CC}" type="slidenum">
              <a:rPr lang="en-US" altLang="en-US" sz="1200" smtClean="0"/>
              <a:pPr>
                <a:spcBef>
                  <a:spcPct val="0"/>
                </a:spcBef>
                <a:buFontTx/>
                <a:buNone/>
              </a:pPr>
              <a:t>76</a:t>
            </a:fld>
            <a:endParaRPr lang="en-US" altLang="en-US" sz="12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defRPr/>
            </a:pPr>
            <a:r>
              <a:rPr lang="en-US" altLang="en-US" dirty="0">
                <a:solidFill>
                  <a:schemeClr val="accent3">
                    <a:lumMod val="75000"/>
                  </a:schemeClr>
                </a:solidFill>
              </a:rPr>
              <a:t>Types of Vector</a:t>
            </a:r>
          </a:p>
        </p:txBody>
      </p:sp>
      <p:sp>
        <p:nvSpPr>
          <p:cNvPr id="78851" name="Content Placeholder 2"/>
          <p:cNvSpPr>
            <a:spLocks noGrp="1"/>
          </p:cNvSpPr>
          <p:nvPr>
            <p:ph idx="1"/>
          </p:nvPr>
        </p:nvSpPr>
        <p:spPr>
          <a:xfrm>
            <a:off x="457200" y="1600200"/>
            <a:ext cx="8229600" cy="2895600"/>
          </a:xfrm>
        </p:spPr>
        <p:txBody>
          <a:bodyPr/>
          <a:lstStyle/>
          <a:p>
            <a:r>
              <a:rPr lang="en-US" altLang="en-US" dirty="0"/>
              <a:t>The principal vector is the </a:t>
            </a:r>
            <a:r>
              <a:rPr lang="en-US" altLang="en-US" i="1" dirty="0"/>
              <a:t>Anopheles</a:t>
            </a:r>
            <a:r>
              <a:rPr lang="en-US" altLang="en-US" dirty="0"/>
              <a:t> mosquito.</a:t>
            </a:r>
          </a:p>
          <a:p>
            <a:r>
              <a:rPr lang="en-US" altLang="en-US" dirty="0"/>
              <a:t>Different</a:t>
            </a:r>
            <a:r>
              <a:rPr lang="en-US" altLang="en-US" i="1" dirty="0"/>
              <a:t> Anopheles </a:t>
            </a:r>
            <a:r>
              <a:rPr lang="en-US" altLang="en-US" dirty="0"/>
              <a:t>species exist in different parts of the world.</a:t>
            </a:r>
          </a:p>
          <a:p>
            <a:r>
              <a:rPr lang="en-US" altLang="en-US" dirty="0"/>
              <a:t>Some </a:t>
            </a:r>
            <a:r>
              <a:rPr lang="en-US" altLang="en-US" i="1" dirty="0"/>
              <a:t>Anopheles</a:t>
            </a:r>
            <a:r>
              <a:rPr lang="en-US" altLang="en-US" dirty="0"/>
              <a:t> species are more efficient in transmitting malaria than others.</a:t>
            </a:r>
          </a:p>
        </p:txBody>
      </p:sp>
      <p:sp>
        <p:nvSpPr>
          <p:cNvPr id="788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C489952-14BE-430F-9BD1-5C57E7BE03AD}" type="slidenum">
              <a:rPr lang="en-US" altLang="en-US" sz="1200" smtClean="0"/>
              <a:pPr>
                <a:spcBef>
                  <a:spcPct val="0"/>
                </a:spcBef>
                <a:buFontTx/>
                <a:buNone/>
              </a:pPr>
              <a:t>77</a:t>
            </a:fld>
            <a:endParaRPr lang="en-US" altLang="en-US" sz="12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p:txBody>
          <a:bodyPr/>
          <a:lstStyle/>
          <a:p>
            <a:r>
              <a:rPr lang="en-US" altLang="en-US" dirty="0"/>
              <a:t>Parasites and Climate</a:t>
            </a:r>
          </a:p>
        </p:txBody>
      </p:sp>
      <p:sp>
        <p:nvSpPr>
          <p:cNvPr id="79875" name="Rectangle 5"/>
          <p:cNvSpPr>
            <a:spLocks noGrp="1" noChangeArrowheads="1"/>
          </p:cNvSpPr>
          <p:nvPr>
            <p:ph idx="1"/>
          </p:nvPr>
        </p:nvSpPr>
        <p:spPr/>
        <p:txBody>
          <a:bodyPr/>
          <a:lstStyle/>
          <a:p>
            <a:r>
              <a:rPr lang="en-US" altLang="en-US" dirty="0"/>
              <a:t>Enough parasites must exist in the human population </a:t>
            </a:r>
            <a:br>
              <a:rPr lang="en-US" altLang="en-US" dirty="0"/>
            </a:br>
            <a:r>
              <a:rPr lang="en-US" altLang="en-US" dirty="0"/>
              <a:t>to infect the mosquito.</a:t>
            </a:r>
          </a:p>
          <a:p>
            <a:r>
              <a:rPr lang="en-US" altLang="en-US" dirty="0"/>
              <a:t>The environmental</a:t>
            </a:r>
            <a:r>
              <a:rPr lang="en-US" altLang="en-US" dirty="0">
                <a:solidFill>
                  <a:srgbClr val="2C1CFC"/>
                </a:solidFill>
              </a:rPr>
              <a:t> </a:t>
            </a:r>
            <a:r>
              <a:rPr lang="en-US" altLang="en-US" dirty="0"/>
              <a:t>temperature must average at least </a:t>
            </a:r>
            <a:br>
              <a:rPr lang="en-US" altLang="en-US" dirty="0"/>
            </a:br>
            <a:r>
              <a:rPr lang="en-US" altLang="en-US" dirty="0"/>
              <a:t>18–20</a:t>
            </a:r>
            <a:r>
              <a:rPr lang="en-US" altLang="en-US" dirty="0">
                <a:latin typeface="Arial Narrow" panose="020B0606020202030204" pitchFamily="34" charset="0"/>
                <a:sym typeface="Symbol" panose="05050102010706020507" pitchFamily="18" charset="2"/>
              </a:rPr>
              <a:t></a:t>
            </a:r>
            <a:r>
              <a:rPr lang="en-US" altLang="en-US" dirty="0"/>
              <a:t>C and humidity must stay above 60% for the mosquito to survive and the parasite to develop. </a:t>
            </a:r>
          </a:p>
          <a:p>
            <a:r>
              <a:rPr lang="en-US" altLang="en-US" dirty="0"/>
              <a:t>The warmer the weather, the faster the development of the parasite. </a:t>
            </a:r>
          </a:p>
        </p:txBody>
      </p:sp>
      <p:sp>
        <p:nvSpPr>
          <p:cNvPr id="7987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28808F7-F4E7-46A0-A1D7-4E1B333F7B71}" type="slidenum">
              <a:rPr lang="en-US" altLang="en-US" sz="1200" smtClean="0"/>
              <a:pPr>
                <a:spcBef>
                  <a:spcPct val="0"/>
                </a:spcBef>
                <a:buFontTx/>
                <a:buNone/>
              </a:pPr>
              <a:t>78</a:t>
            </a:fld>
            <a:endParaRPr lang="en-US" altLang="en-US" sz="12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p:txBody>
          <a:bodyPr/>
          <a:lstStyle/>
          <a:p>
            <a:r>
              <a:rPr lang="en-US" altLang="en-US"/>
              <a:t>Population</a:t>
            </a:r>
          </a:p>
        </p:txBody>
      </p:sp>
      <p:sp>
        <p:nvSpPr>
          <p:cNvPr id="80899" name="Rectangle 5"/>
          <p:cNvSpPr>
            <a:spLocks noGrp="1" noChangeArrowheads="1"/>
          </p:cNvSpPr>
          <p:nvPr>
            <p:ph idx="1"/>
          </p:nvPr>
        </p:nvSpPr>
        <p:spPr>
          <a:xfrm>
            <a:off x="457200" y="1600200"/>
            <a:ext cx="7696200" cy="4343400"/>
          </a:xfrm>
        </p:spPr>
        <p:txBody>
          <a:bodyPr/>
          <a:lstStyle/>
          <a:p>
            <a:r>
              <a:rPr lang="en-US" altLang="en-US"/>
              <a:t>In Africa, </a:t>
            </a:r>
            <a:r>
              <a:rPr lang="en-US" altLang="en-US" i="1"/>
              <a:t>Anopheles</a:t>
            </a:r>
            <a:r>
              <a:rPr lang="en-US" altLang="en-US"/>
              <a:t> mosquitoes do not fly farther than about 1–2 km from their breeding sites unless they are aided by wind.</a:t>
            </a:r>
          </a:p>
          <a:p>
            <a:r>
              <a:rPr lang="en-US" altLang="en-US"/>
              <a:t>People must be near or within a short distance of these breeding sites to be bitten by the infected mosquito. </a:t>
            </a:r>
          </a:p>
        </p:txBody>
      </p:sp>
      <p:sp>
        <p:nvSpPr>
          <p:cNvPr id="8090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D58F911D-AD8D-4391-B211-ADB3D1442260}" type="slidenum">
              <a:rPr lang="en-US" altLang="en-US" sz="1200" smtClean="0"/>
              <a:pPr>
                <a:spcBef>
                  <a:spcPct val="0"/>
                </a:spcBef>
                <a:buFontTx/>
                <a:buNone/>
              </a:pPr>
              <a:t>79</a:t>
            </a:fld>
            <a:endParaRPr lang="en-US" altLang="en-US"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FC0C0-F3B6-41C1-988E-1B5C4BF70931}"/>
              </a:ext>
            </a:extLst>
          </p:cNvPr>
          <p:cNvSpPr>
            <a:spLocks noGrp="1"/>
          </p:cNvSpPr>
          <p:nvPr>
            <p:ph type="title"/>
          </p:nvPr>
        </p:nvSpPr>
        <p:spPr/>
        <p:txBody>
          <a:bodyPr/>
          <a:lstStyle/>
          <a:p>
            <a:r>
              <a:rPr lang="en-US" dirty="0"/>
              <a:t>Endemicity: Plasmodium falciparum: global map (2020)</a:t>
            </a:r>
          </a:p>
        </p:txBody>
      </p:sp>
      <p:pic>
        <p:nvPicPr>
          <p:cNvPr id="5" name="Content Placeholder 4">
            <a:extLst>
              <a:ext uri="{FF2B5EF4-FFF2-40B4-BE49-F238E27FC236}">
                <a16:creationId xmlns:a16="http://schemas.microsoft.com/office/drawing/2014/main" id="{DE079CA9-0274-4194-8C41-C75B23C89A7F}"/>
              </a:ext>
            </a:extLst>
          </p:cNvPr>
          <p:cNvPicPr>
            <a:picLocks noGrp="1" noChangeAspect="1"/>
          </p:cNvPicPr>
          <p:nvPr>
            <p:ph idx="1"/>
          </p:nvPr>
        </p:nvPicPr>
        <p:blipFill>
          <a:blip r:embed="rId2"/>
          <a:stretch>
            <a:fillRect/>
          </a:stretch>
        </p:blipFill>
        <p:spPr>
          <a:xfrm>
            <a:off x="1295400" y="1676400"/>
            <a:ext cx="6248400" cy="3352800"/>
          </a:xfrm>
          <a:prstGeom prst="rect">
            <a:avLst/>
          </a:prstGeom>
        </p:spPr>
      </p:pic>
      <p:sp>
        <p:nvSpPr>
          <p:cNvPr id="4" name="Slide Number Placeholder 3">
            <a:extLst>
              <a:ext uri="{FF2B5EF4-FFF2-40B4-BE49-F238E27FC236}">
                <a16:creationId xmlns:a16="http://schemas.microsoft.com/office/drawing/2014/main" id="{7D9846D7-B5ED-41C4-BD1D-E1D04275CEB9}"/>
              </a:ext>
            </a:extLst>
          </p:cNvPr>
          <p:cNvSpPr>
            <a:spLocks noGrp="1"/>
          </p:cNvSpPr>
          <p:nvPr>
            <p:ph type="sldNum" sz="quarter" idx="10"/>
          </p:nvPr>
        </p:nvSpPr>
        <p:spPr/>
        <p:txBody>
          <a:bodyPr/>
          <a:lstStyle/>
          <a:p>
            <a:pPr>
              <a:defRPr/>
            </a:pPr>
            <a:fld id="{30D9B30A-00EF-4D70-B78D-14D2234BBD62}" type="slidenum">
              <a:rPr lang="en-US" altLang="en-US" smtClean="0"/>
              <a:pPr>
                <a:defRPr/>
              </a:pPr>
              <a:t>8</a:t>
            </a:fld>
            <a:endParaRPr lang="en-US" altLang="en-US"/>
          </a:p>
        </p:txBody>
      </p:sp>
      <p:pic>
        <p:nvPicPr>
          <p:cNvPr id="10" name="Picture 9">
            <a:extLst>
              <a:ext uri="{FF2B5EF4-FFF2-40B4-BE49-F238E27FC236}">
                <a16:creationId xmlns:a16="http://schemas.microsoft.com/office/drawing/2014/main" id="{5A05BAD4-D538-4F17-9A82-B29BE03FA1E6}"/>
              </a:ext>
            </a:extLst>
          </p:cNvPr>
          <p:cNvPicPr>
            <a:picLocks noChangeAspect="1"/>
          </p:cNvPicPr>
          <p:nvPr/>
        </p:nvPicPr>
        <p:blipFill>
          <a:blip r:embed="rId3"/>
          <a:stretch>
            <a:fillRect/>
          </a:stretch>
        </p:blipFill>
        <p:spPr>
          <a:xfrm>
            <a:off x="2590800" y="5029200"/>
            <a:ext cx="4267200" cy="1066799"/>
          </a:xfrm>
          <a:prstGeom prst="rect">
            <a:avLst/>
          </a:prstGeom>
        </p:spPr>
      </p:pic>
      <p:sp>
        <p:nvSpPr>
          <p:cNvPr id="11" name="TextBox 10">
            <a:extLst>
              <a:ext uri="{FF2B5EF4-FFF2-40B4-BE49-F238E27FC236}">
                <a16:creationId xmlns:a16="http://schemas.microsoft.com/office/drawing/2014/main" id="{A247E206-9936-4F54-96E4-16791F9FEE99}"/>
              </a:ext>
            </a:extLst>
          </p:cNvPr>
          <p:cNvSpPr txBox="1"/>
          <p:nvPr/>
        </p:nvSpPr>
        <p:spPr>
          <a:xfrm>
            <a:off x="5330614" y="6290846"/>
            <a:ext cx="1493519" cy="338554"/>
          </a:xfrm>
          <a:prstGeom prst="rect">
            <a:avLst/>
          </a:prstGeom>
          <a:noFill/>
        </p:spPr>
        <p:txBody>
          <a:bodyPr wrap="square" rtlCol="0">
            <a:spAutoFit/>
          </a:bodyPr>
          <a:lstStyle/>
          <a:p>
            <a:r>
              <a:rPr lang="en-US" sz="1600" dirty="0"/>
              <a:t>CDC 2020</a:t>
            </a:r>
          </a:p>
        </p:txBody>
      </p:sp>
    </p:spTree>
    <p:extLst>
      <p:ext uri="{BB962C8B-B14F-4D97-AF65-F5344CB8AC3E}">
        <p14:creationId xmlns:p14="http://schemas.microsoft.com/office/powerpoint/2010/main" val="1513506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6"/>
          <p:cNvSpPr>
            <a:spLocks noGrp="1" noChangeArrowheads="1"/>
          </p:cNvSpPr>
          <p:nvPr>
            <p:ph type="title"/>
          </p:nvPr>
        </p:nvSpPr>
        <p:spPr/>
        <p:txBody>
          <a:bodyPr/>
          <a:lstStyle/>
          <a:p>
            <a:r>
              <a:rPr lang="en-US" altLang="en-US"/>
              <a:t>Populations Most Affected by Malaria</a:t>
            </a:r>
          </a:p>
        </p:txBody>
      </p:sp>
      <p:sp>
        <p:nvSpPr>
          <p:cNvPr id="81923" name="Rectangle 7"/>
          <p:cNvSpPr>
            <a:spLocks noGrp="1" noChangeArrowheads="1"/>
          </p:cNvSpPr>
          <p:nvPr>
            <p:ph idx="1"/>
          </p:nvPr>
        </p:nvSpPr>
        <p:spPr/>
        <p:txBody>
          <a:bodyPr/>
          <a:lstStyle/>
          <a:p>
            <a:r>
              <a:rPr lang="en-US" altLang="en-US" sz="2400"/>
              <a:t>Pregnant women:</a:t>
            </a:r>
          </a:p>
          <a:p>
            <a:pPr lvl="1"/>
            <a:r>
              <a:rPr lang="en-US" altLang="en-US" sz="2000"/>
              <a:t>Are more likely than nonpregnant women to become infected and develop signs and symptoms.</a:t>
            </a:r>
          </a:p>
          <a:p>
            <a:pPr lvl="1"/>
            <a:r>
              <a:rPr lang="en-US" altLang="en-US" sz="2000"/>
              <a:t>Women in first or second pregnancies are more at risk.</a:t>
            </a:r>
          </a:p>
          <a:p>
            <a:r>
              <a:rPr lang="en-US" altLang="en-US" sz="2400"/>
              <a:t>Children under 5 years of age:</a:t>
            </a:r>
          </a:p>
          <a:p>
            <a:pPr lvl="1"/>
            <a:r>
              <a:rPr lang="en-US" altLang="en-US" sz="2000"/>
              <a:t>About 90% of malaria deaths occur in Africa, and the majority are among children under 5 years old (WHO 2014b).</a:t>
            </a:r>
          </a:p>
          <a:p>
            <a:r>
              <a:rPr lang="en-US" altLang="en-US" sz="2400"/>
              <a:t>Unborn babies</a:t>
            </a:r>
          </a:p>
          <a:p>
            <a:r>
              <a:rPr lang="en-US" altLang="en-US" sz="2400"/>
              <a:t>Immigrants from low-transmission areas</a:t>
            </a:r>
          </a:p>
          <a:p>
            <a:r>
              <a:rPr lang="en-US" altLang="en-US" sz="2400"/>
              <a:t>HIV-infected people          </a:t>
            </a:r>
          </a:p>
        </p:txBody>
      </p:sp>
      <p:sp>
        <p:nvSpPr>
          <p:cNvPr id="8192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8E454CA-CC4A-4D19-B77A-21392CF8CD04}" type="slidenum">
              <a:rPr lang="en-US" altLang="en-US" sz="1200" smtClean="0"/>
              <a:pPr>
                <a:spcBef>
                  <a:spcPct val="0"/>
                </a:spcBef>
                <a:buFontTx/>
                <a:buNone/>
              </a:pPr>
              <a:t>80</a:t>
            </a:fld>
            <a:endParaRPr lang="en-US" altLang="en-US" sz="12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title"/>
          </p:nvPr>
        </p:nvSpPr>
        <p:spPr/>
        <p:txBody>
          <a:bodyPr/>
          <a:lstStyle/>
          <a:p>
            <a:r>
              <a:rPr lang="en-US" altLang="en-US"/>
              <a:t>Transmission Levels: Stable Transmission Areas</a:t>
            </a:r>
          </a:p>
        </p:txBody>
      </p:sp>
      <p:sp>
        <p:nvSpPr>
          <p:cNvPr id="82947" name="Rectangle 7"/>
          <p:cNvSpPr>
            <a:spLocks noGrp="1" noChangeArrowheads="1"/>
          </p:cNvSpPr>
          <p:nvPr>
            <p:ph idx="1"/>
          </p:nvPr>
        </p:nvSpPr>
        <p:spPr>
          <a:xfrm>
            <a:off x="457200" y="1600200"/>
            <a:ext cx="7696200" cy="4343400"/>
          </a:xfrm>
        </p:spPr>
        <p:txBody>
          <a:bodyPr/>
          <a:lstStyle/>
          <a:p>
            <a:r>
              <a:rPr lang="en-US" altLang="en-US" sz="2300" dirty="0"/>
              <a:t>Stable transmission areas are places where populations are continuously exposed to a fairly constant rate of malaria infection</a:t>
            </a:r>
            <a:r>
              <a:rPr lang="en-US" altLang="en-US" sz="2300" dirty="0">
                <a:solidFill>
                  <a:srgbClr val="2C1CFC"/>
                </a:solidFill>
              </a:rPr>
              <a:t>.</a:t>
            </a:r>
          </a:p>
          <a:p>
            <a:r>
              <a:rPr lang="en-US" altLang="en-US" sz="2300" dirty="0"/>
              <a:t>Immunity </a:t>
            </a:r>
            <a:r>
              <a:rPr lang="en-US" altLang="en-US" sz="2300" dirty="0">
                <a:solidFill>
                  <a:schemeClr val="tx1"/>
                </a:solidFill>
              </a:rPr>
              <a:t>develops</a:t>
            </a:r>
            <a:r>
              <a:rPr lang="en-US" altLang="en-US" sz="2300" dirty="0"/>
              <a:t> during childhood.</a:t>
            </a:r>
          </a:p>
          <a:p>
            <a:r>
              <a:rPr lang="en-US" altLang="en-US" sz="2300" dirty="0"/>
              <a:t>Adolescents and adults are partially immune, although they may have a few parasites in their blood.</a:t>
            </a:r>
          </a:p>
          <a:p>
            <a:r>
              <a:rPr lang="en-US" altLang="en-US" sz="2300" dirty="0"/>
              <a:t>Immunity is reduced in pregnancy and can be lost if someone moves out of the high-transmission area for a long time.</a:t>
            </a:r>
          </a:p>
          <a:p>
            <a:r>
              <a:rPr lang="en-US" altLang="en-US" sz="2300" dirty="0"/>
              <a:t>Pregnant women and children in areas of stable transmission have the highest risk of becoming ill from malaria.</a:t>
            </a:r>
          </a:p>
        </p:txBody>
      </p:sp>
      <p:sp>
        <p:nvSpPr>
          <p:cNvPr id="8294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F1A68BF-2FE8-4EC4-AABF-9A708863E795}" type="slidenum">
              <a:rPr lang="en-US" altLang="en-US" sz="1200" smtClean="0"/>
              <a:pPr>
                <a:spcBef>
                  <a:spcPct val="0"/>
                </a:spcBef>
                <a:buFontTx/>
                <a:buNone/>
              </a:pPr>
              <a:t>81</a:t>
            </a:fld>
            <a:endParaRPr lang="en-US" altLang="en-US" sz="12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a:t>Stable Transmission</a:t>
            </a:r>
          </a:p>
        </p:txBody>
      </p:sp>
      <p:sp>
        <p:nvSpPr>
          <p:cNvPr id="8397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C9D13ED-DD09-4D38-9DB1-4BFAC5271D79}" type="slidenum">
              <a:rPr lang="en-US" altLang="en-US" sz="1200" smtClean="0"/>
              <a:pPr>
                <a:spcBef>
                  <a:spcPct val="0"/>
                </a:spcBef>
                <a:buFontTx/>
                <a:buNone/>
              </a:pPr>
              <a:t>82</a:t>
            </a:fld>
            <a:endParaRPr lang="en-US" altLang="en-US" sz="1200"/>
          </a:p>
        </p:txBody>
      </p:sp>
      <p:grpSp>
        <p:nvGrpSpPr>
          <p:cNvPr id="83972" name="Group 2"/>
          <p:cNvGrpSpPr>
            <a:grpSpLocks/>
          </p:cNvGrpSpPr>
          <p:nvPr/>
        </p:nvGrpSpPr>
        <p:grpSpPr bwMode="auto">
          <a:xfrm>
            <a:off x="322572" y="1752600"/>
            <a:ext cx="8535988" cy="4253719"/>
            <a:chOff x="927430" y="1382285"/>
            <a:chExt cx="7467600" cy="4383223"/>
          </a:xfrm>
        </p:grpSpPr>
        <p:sp>
          <p:nvSpPr>
            <p:cNvPr id="5" name="Rectangle 8"/>
            <p:cNvSpPr>
              <a:spLocks noChangeArrowheads="1"/>
            </p:cNvSpPr>
            <p:nvPr/>
          </p:nvSpPr>
          <p:spPr bwMode="auto">
            <a:xfrm>
              <a:off x="927430" y="1574508"/>
              <a:ext cx="7467600" cy="4191000"/>
            </a:xfrm>
            <a:prstGeom prst="rect">
              <a:avLst/>
            </a:prstGeom>
            <a:noFill/>
            <a:ln w="9525">
              <a:noFill/>
              <a:miter lim="800000"/>
              <a:headEnd/>
              <a:tailEnd/>
            </a:ln>
          </p:spPr>
          <p:txBody>
            <a:bodyPr/>
            <a:lstStyle/>
            <a:p>
              <a:pPr algn="ctr">
                <a:defRPr/>
              </a:pPr>
              <a:endParaRPr lang="en-US" sz="1400" dirty="0">
                <a:latin typeface="Gill Sans MT" panose="020B0502020104020203" pitchFamily="34" charset="0"/>
                <a:ea typeface="MS PGothic" charset="0"/>
                <a:cs typeface="Arial" panose="020B0604020202020204" pitchFamily="34" charset="0"/>
              </a:endParaRPr>
            </a:p>
          </p:txBody>
        </p:sp>
        <p:sp>
          <p:nvSpPr>
            <p:cNvPr id="83986" name="Text Box 9"/>
            <p:cNvSpPr txBox="1">
              <a:spLocks noChangeArrowheads="1"/>
            </p:cNvSpPr>
            <p:nvPr/>
          </p:nvSpPr>
          <p:spPr bwMode="auto">
            <a:xfrm>
              <a:off x="1575130" y="1382285"/>
              <a:ext cx="6172200" cy="342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2000" b="0" dirty="0">
                  <a:solidFill>
                    <a:schemeClr val="bg2"/>
                  </a:solidFill>
                </a:rPr>
                <a:t>Possible outcomes of a malaria infection</a:t>
              </a:r>
              <a:endParaRPr lang="en-US" altLang="en-US" sz="2000" dirty="0">
                <a:solidFill>
                  <a:schemeClr val="bg2"/>
                </a:solidFill>
              </a:endParaRPr>
            </a:p>
          </p:txBody>
        </p:sp>
        <p:sp>
          <p:nvSpPr>
            <p:cNvPr id="83987" name="Text Box 10"/>
            <p:cNvSpPr txBox="1">
              <a:spLocks noChangeArrowheads="1"/>
            </p:cNvSpPr>
            <p:nvPr/>
          </p:nvSpPr>
          <p:spPr bwMode="auto">
            <a:xfrm>
              <a:off x="5911577" y="2708295"/>
              <a:ext cx="2037116" cy="317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600" b="0" dirty="0">
                  <a:solidFill>
                    <a:schemeClr val="bg2"/>
                  </a:solidFill>
                </a:rPr>
                <a:t>Asymptomatic infection</a:t>
              </a:r>
              <a:endParaRPr lang="en-US" altLang="en-US" sz="1600" dirty="0">
                <a:solidFill>
                  <a:schemeClr val="bg2"/>
                </a:solidFill>
              </a:endParaRPr>
            </a:p>
          </p:txBody>
        </p:sp>
        <p:sp>
          <p:nvSpPr>
            <p:cNvPr id="83988" name="Text Box 11"/>
            <p:cNvSpPr txBox="1">
              <a:spLocks noChangeArrowheads="1"/>
            </p:cNvSpPr>
            <p:nvPr/>
          </p:nvSpPr>
          <p:spPr bwMode="auto">
            <a:xfrm>
              <a:off x="4721056" y="4449301"/>
              <a:ext cx="1190763" cy="3093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400" b="0" dirty="0">
                  <a:solidFill>
                    <a:schemeClr val="bg2"/>
                  </a:solidFill>
                </a:rPr>
                <a:t>Anemia</a:t>
              </a:r>
              <a:endParaRPr lang="en-US" altLang="en-US" sz="1400" dirty="0">
                <a:solidFill>
                  <a:schemeClr val="bg2"/>
                </a:solidFill>
              </a:endParaRPr>
            </a:p>
          </p:txBody>
        </p:sp>
        <p:sp>
          <p:nvSpPr>
            <p:cNvPr id="83989" name="Text Box 12"/>
            <p:cNvSpPr txBox="1">
              <a:spLocks noChangeArrowheads="1"/>
            </p:cNvSpPr>
            <p:nvPr/>
          </p:nvSpPr>
          <p:spPr bwMode="auto">
            <a:xfrm>
              <a:off x="4435909" y="5386801"/>
              <a:ext cx="1672947" cy="2749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400" b="0" dirty="0">
                  <a:solidFill>
                    <a:schemeClr val="bg2"/>
                  </a:solidFill>
                </a:rPr>
                <a:t>Maternal morbidity</a:t>
              </a:r>
              <a:endParaRPr lang="en-US" altLang="en-US" sz="1400" dirty="0">
                <a:solidFill>
                  <a:schemeClr val="bg2"/>
                </a:solidFill>
              </a:endParaRPr>
            </a:p>
          </p:txBody>
        </p:sp>
        <p:sp>
          <p:nvSpPr>
            <p:cNvPr id="83990" name="Text Box 13"/>
            <p:cNvSpPr txBox="1">
              <a:spLocks noChangeArrowheads="1"/>
            </p:cNvSpPr>
            <p:nvPr/>
          </p:nvSpPr>
          <p:spPr bwMode="auto">
            <a:xfrm>
              <a:off x="6445626" y="4821706"/>
              <a:ext cx="1629206" cy="3171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400" b="0" dirty="0">
                  <a:solidFill>
                    <a:schemeClr val="bg2"/>
                  </a:solidFill>
                </a:rPr>
                <a:t>Low birthweight</a:t>
              </a:r>
              <a:endParaRPr lang="en-US" altLang="en-US" sz="1400" dirty="0">
                <a:solidFill>
                  <a:schemeClr val="bg2"/>
                </a:solidFill>
              </a:endParaRPr>
            </a:p>
          </p:txBody>
        </p:sp>
        <p:sp>
          <p:nvSpPr>
            <p:cNvPr id="83991" name="Line 14"/>
            <p:cNvSpPr>
              <a:spLocks noChangeShapeType="1"/>
            </p:cNvSpPr>
            <p:nvPr/>
          </p:nvSpPr>
          <p:spPr bwMode="auto">
            <a:xfrm>
              <a:off x="5169701" y="1788248"/>
              <a:ext cx="1275925" cy="920046"/>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3992" name="Text Box 15"/>
            <p:cNvSpPr txBox="1">
              <a:spLocks noChangeArrowheads="1"/>
            </p:cNvSpPr>
            <p:nvPr/>
          </p:nvSpPr>
          <p:spPr bwMode="auto">
            <a:xfrm>
              <a:off x="1120455" y="2703259"/>
              <a:ext cx="2684083" cy="3488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5720" rIns="45720">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spcAft>
                  <a:spcPts val="200"/>
                </a:spcAft>
                <a:buSzPct val="80000"/>
                <a:buFontTx/>
                <a:buNone/>
              </a:pPr>
              <a:r>
                <a:rPr lang="en-US" altLang="en-US" sz="1600" b="0" dirty="0">
                  <a:solidFill>
                    <a:schemeClr val="tx1"/>
                  </a:solidFill>
                </a:rPr>
                <a:t>Disease with signs and symptoms</a:t>
              </a:r>
            </a:p>
          </p:txBody>
        </p:sp>
        <p:sp>
          <p:nvSpPr>
            <p:cNvPr id="83993" name="Text Box 16"/>
            <p:cNvSpPr txBox="1">
              <a:spLocks noChangeArrowheads="1"/>
            </p:cNvSpPr>
            <p:nvPr/>
          </p:nvSpPr>
          <p:spPr bwMode="auto">
            <a:xfrm>
              <a:off x="5793800" y="3372838"/>
              <a:ext cx="2231331" cy="5175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400" b="0" dirty="0">
                  <a:solidFill>
                    <a:schemeClr val="bg2"/>
                  </a:solidFill>
                </a:rPr>
                <a:t>Placental sequestration</a:t>
              </a:r>
            </a:p>
            <a:p>
              <a:pPr algn="ctr">
                <a:spcBef>
                  <a:spcPct val="0"/>
                </a:spcBef>
                <a:buFontTx/>
                <a:buNone/>
              </a:pPr>
              <a:r>
                <a:rPr lang="en-US" altLang="en-US" sz="1400" b="0" dirty="0">
                  <a:solidFill>
                    <a:schemeClr val="bg2"/>
                  </a:solidFill>
                </a:rPr>
                <a:t>Altered placental integrity</a:t>
              </a:r>
              <a:endParaRPr lang="en-US" altLang="en-US" sz="1400" dirty="0">
                <a:solidFill>
                  <a:schemeClr val="bg2"/>
                </a:solidFill>
              </a:endParaRPr>
            </a:p>
          </p:txBody>
        </p:sp>
        <p:sp>
          <p:nvSpPr>
            <p:cNvPr id="83994" name="Text Box 17"/>
            <p:cNvSpPr txBox="1">
              <a:spLocks noChangeArrowheads="1"/>
            </p:cNvSpPr>
            <p:nvPr/>
          </p:nvSpPr>
          <p:spPr bwMode="auto">
            <a:xfrm>
              <a:off x="6409017" y="4173702"/>
              <a:ext cx="1702426" cy="393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400" b="0" dirty="0">
                  <a:solidFill>
                    <a:schemeClr val="bg2"/>
                  </a:solidFill>
                </a:rPr>
                <a:t>Less nutrient transport</a:t>
              </a:r>
              <a:endParaRPr lang="en-US" altLang="en-US" sz="1400" dirty="0">
                <a:solidFill>
                  <a:schemeClr val="bg2"/>
                </a:solidFill>
              </a:endParaRPr>
            </a:p>
          </p:txBody>
        </p:sp>
        <p:sp>
          <p:nvSpPr>
            <p:cNvPr id="83995" name="Text Box 18"/>
            <p:cNvSpPr txBox="1">
              <a:spLocks noChangeArrowheads="1"/>
            </p:cNvSpPr>
            <p:nvPr/>
          </p:nvSpPr>
          <p:spPr bwMode="auto">
            <a:xfrm>
              <a:off x="6427753" y="5377618"/>
              <a:ext cx="1664954" cy="2841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400" b="0" dirty="0">
                  <a:solidFill>
                    <a:schemeClr val="bg2"/>
                  </a:solidFill>
                </a:rPr>
                <a:t>Higher infant mortality</a:t>
              </a:r>
              <a:endParaRPr lang="en-US" altLang="en-US" sz="1400" dirty="0">
                <a:solidFill>
                  <a:schemeClr val="bg2"/>
                </a:solidFill>
              </a:endParaRPr>
            </a:p>
          </p:txBody>
        </p:sp>
        <p:sp>
          <p:nvSpPr>
            <p:cNvPr id="83996" name="Line 19"/>
            <p:cNvSpPr>
              <a:spLocks noChangeShapeType="1"/>
            </p:cNvSpPr>
            <p:nvPr/>
          </p:nvSpPr>
          <p:spPr bwMode="auto">
            <a:xfrm>
              <a:off x="6911516" y="3024452"/>
              <a:ext cx="0" cy="365125"/>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3997" name="Line 22"/>
            <p:cNvSpPr>
              <a:spLocks noChangeShapeType="1"/>
            </p:cNvSpPr>
            <p:nvPr/>
          </p:nvSpPr>
          <p:spPr bwMode="auto">
            <a:xfrm>
              <a:off x="7253161" y="5138854"/>
              <a:ext cx="4167" cy="247948"/>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3998" name="Line 23"/>
            <p:cNvSpPr>
              <a:spLocks noChangeShapeType="1"/>
            </p:cNvSpPr>
            <p:nvPr/>
          </p:nvSpPr>
          <p:spPr bwMode="auto">
            <a:xfrm>
              <a:off x="2445122" y="3052121"/>
              <a:ext cx="0" cy="360103"/>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83973" name="Line 14"/>
          <p:cNvSpPr>
            <a:spLocks noChangeShapeType="1"/>
          </p:cNvSpPr>
          <p:nvPr/>
        </p:nvSpPr>
        <p:spPr bwMode="auto">
          <a:xfrm flipH="1">
            <a:off x="2590797" y="2120265"/>
            <a:ext cx="1351987" cy="914281"/>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3974" name="Line 22"/>
          <p:cNvSpPr>
            <a:spLocks noChangeShapeType="1"/>
          </p:cNvSpPr>
          <p:nvPr/>
        </p:nvSpPr>
        <p:spPr bwMode="auto">
          <a:xfrm>
            <a:off x="7558088" y="4212293"/>
            <a:ext cx="0" cy="261937"/>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5" name="TextBox 24"/>
          <p:cNvSpPr txBox="1"/>
          <p:nvPr/>
        </p:nvSpPr>
        <p:spPr>
          <a:xfrm>
            <a:off x="1143000" y="3733800"/>
            <a:ext cx="1790043" cy="338554"/>
          </a:xfrm>
          <a:prstGeom prst="rect">
            <a:avLst/>
          </a:prstGeom>
          <a:noFill/>
          <a:ln>
            <a:noFill/>
          </a:ln>
        </p:spPr>
        <p:txBody>
          <a:bodyPr wrap="square">
            <a:spAutoFit/>
          </a:bodyPr>
          <a:lstStyle/>
          <a:p>
            <a:pPr algn="ctr">
              <a:defRPr/>
            </a:pPr>
            <a:r>
              <a:rPr lang="en-US" sz="1400" b="0" dirty="0">
                <a:ln w="6350">
                  <a:solidFill>
                    <a:schemeClr val="tx1"/>
                  </a:solidFill>
                </a:ln>
                <a:latin typeface="Gill Sans MT" panose="020B0502020104020203" pitchFamily="34" charset="0"/>
                <a:cs typeface="Arial" panose="020B0604020202020204" pitchFamily="34" charset="0"/>
              </a:rPr>
              <a:t>Severe </a:t>
            </a:r>
            <a:r>
              <a:rPr lang="en-US" sz="1600" b="0" dirty="0">
                <a:ln w="6350">
                  <a:solidFill>
                    <a:schemeClr val="tx1"/>
                  </a:solidFill>
                </a:ln>
                <a:latin typeface="Gill Sans MT" panose="020B0502020104020203" pitchFamily="34" charset="0"/>
                <a:cs typeface="Arial" panose="020B0604020202020204" pitchFamily="34" charset="0"/>
              </a:rPr>
              <a:t>disease</a:t>
            </a:r>
            <a:endParaRPr lang="en-US" sz="1400" b="0" dirty="0">
              <a:ln w="6350">
                <a:solidFill>
                  <a:schemeClr val="tx1"/>
                </a:solidFill>
              </a:ln>
              <a:latin typeface="Gill Sans MT" panose="020B0502020104020203" pitchFamily="34" charset="0"/>
              <a:cs typeface="Arial" panose="020B0604020202020204" pitchFamily="34" charset="0"/>
            </a:endParaRPr>
          </a:p>
        </p:txBody>
      </p:sp>
      <p:sp>
        <p:nvSpPr>
          <p:cNvPr id="26" name="TextBox 25"/>
          <p:cNvSpPr txBox="1"/>
          <p:nvPr/>
        </p:nvSpPr>
        <p:spPr>
          <a:xfrm>
            <a:off x="533400" y="4649369"/>
            <a:ext cx="1420812" cy="584200"/>
          </a:xfrm>
          <a:prstGeom prst="rect">
            <a:avLst/>
          </a:prstGeom>
          <a:noFill/>
          <a:ln>
            <a:noFill/>
          </a:ln>
        </p:spPr>
        <p:txBody>
          <a:bodyPr>
            <a:spAutoFit/>
          </a:bodyPr>
          <a:lstStyle/>
          <a:p>
            <a:pPr algn="ctr">
              <a:defRPr/>
            </a:pPr>
            <a:r>
              <a:rPr lang="en-US" sz="1600" b="0" dirty="0">
                <a:latin typeface="Gill Sans MT" panose="020B0502020104020203" pitchFamily="34" charset="0"/>
                <a:cs typeface="Arial" panose="020B0604020202020204" pitchFamily="34" charset="0"/>
              </a:rPr>
              <a:t>Spontaneous abortion</a:t>
            </a:r>
          </a:p>
        </p:txBody>
      </p:sp>
      <p:sp>
        <p:nvSpPr>
          <p:cNvPr id="27" name="TextBox 26"/>
          <p:cNvSpPr txBox="1"/>
          <p:nvPr/>
        </p:nvSpPr>
        <p:spPr>
          <a:xfrm>
            <a:off x="2107879" y="4649369"/>
            <a:ext cx="1419225" cy="584200"/>
          </a:xfrm>
          <a:prstGeom prst="rect">
            <a:avLst/>
          </a:prstGeom>
          <a:noFill/>
          <a:ln>
            <a:noFill/>
          </a:ln>
        </p:spPr>
        <p:txBody>
          <a:bodyPr>
            <a:spAutoFit/>
          </a:bodyPr>
          <a:lstStyle/>
          <a:p>
            <a:pPr algn="ctr">
              <a:defRPr/>
            </a:pPr>
            <a:r>
              <a:rPr lang="en-US" sz="1600" b="0" dirty="0">
                <a:latin typeface="Gill Sans MT" panose="020B0502020104020203" pitchFamily="34" charset="0"/>
                <a:cs typeface="Arial" panose="020B0604020202020204" pitchFamily="34" charset="0"/>
              </a:rPr>
              <a:t>Maternal and fetal death</a:t>
            </a:r>
          </a:p>
        </p:txBody>
      </p:sp>
      <p:sp>
        <p:nvSpPr>
          <p:cNvPr id="83978" name="Line 22"/>
          <p:cNvSpPr>
            <a:spLocks noChangeShapeType="1"/>
          </p:cNvSpPr>
          <p:nvPr/>
        </p:nvSpPr>
        <p:spPr bwMode="auto">
          <a:xfrm flipH="1">
            <a:off x="1315082" y="4083264"/>
            <a:ext cx="639129" cy="531209"/>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3979" name="Line 22"/>
          <p:cNvSpPr>
            <a:spLocks noChangeShapeType="1"/>
          </p:cNvSpPr>
          <p:nvPr/>
        </p:nvSpPr>
        <p:spPr bwMode="auto">
          <a:xfrm>
            <a:off x="2107879" y="4083264"/>
            <a:ext cx="667704" cy="531209"/>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3980" name="TextBox 45"/>
          <p:cNvSpPr txBox="1">
            <a:spLocks noChangeArrowheads="1"/>
          </p:cNvSpPr>
          <p:nvPr/>
        </p:nvSpPr>
        <p:spPr bwMode="auto">
          <a:xfrm>
            <a:off x="654050" y="2286000"/>
            <a:ext cx="2470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400" b="0" dirty="0">
                <a:solidFill>
                  <a:srgbClr val="FF0000"/>
                </a:solidFill>
                <a:cs typeface="Arial" panose="020B0604020202020204" pitchFamily="34" charset="0"/>
              </a:rPr>
              <a:t>A small proportion develop signs and symptoms </a:t>
            </a:r>
          </a:p>
        </p:txBody>
      </p:sp>
      <p:sp>
        <p:nvSpPr>
          <p:cNvPr id="83981" name="TextBox 46"/>
          <p:cNvSpPr txBox="1">
            <a:spLocks noChangeArrowheads="1"/>
          </p:cNvSpPr>
          <p:nvPr/>
        </p:nvSpPr>
        <p:spPr bwMode="auto">
          <a:xfrm>
            <a:off x="6032500" y="2295525"/>
            <a:ext cx="2882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400" b="0" dirty="0">
                <a:solidFill>
                  <a:srgbClr val="FF0000"/>
                </a:solidFill>
                <a:cs typeface="Arial" panose="020B0604020202020204" pitchFamily="34" charset="0"/>
              </a:rPr>
              <a:t>A large proportion are immune and have no signs and symptoms</a:t>
            </a:r>
          </a:p>
        </p:txBody>
      </p:sp>
      <p:sp>
        <p:nvSpPr>
          <p:cNvPr id="83982" name="Line 22"/>
          <p:cNvSpPr>
            <a:spLocks noChangeShapeType="1"/>
          </p:cNvSpPr>
          <p:nvPr/>
        </p:nvSpPr>
        <p:spPr bwMode="auto">
          <a:xfrm>
            <a:off x="7548563" y="4868568"/>
            <a:ext cx="9525" cy="222250"/>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3983" name="Line 22"/>
          <p:cNvSpPr>
            <a:spLocks noChangeShapeType="1"/>
          </p:cNvSpPr>
          <p:nvPr/>
        </p:nvSpPr>
        <p:spPr bwMode="auto">
          <a:xfrm flipH="1">
            <a:off x="5404650" y="4186575"/>
            <a:ext cx="1453349" cy="464599"/>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3984" name="Line 22"/>
          <p:cNvSpPr>
            <a:spLocks noChangeShapeType="1"/>
          </p:cNvSpPr>
          <p:nvPr/>
        </p:nvSpPr>
        <p:spPr bwMode="auto">
          <a:xfrm flipH="1">
            <a:off x="5329782" y="5090401"/>
            <a:ext cx="10535" cy="539487"/>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1" name="TextBox 30"/>
          <p:cNvSpPr txBox="1"/>
          <p:nvPr/>
        </p:nvSpPr>
        <p:spPr>
          <a:xfrm>
            <a:off x="457200" y="5715000"/>
            <a:ext cx="1676400" cy="230832"/>
          </a:xfrm>
          <a:prstGeom prst="rect">
            <a:avLst/>
          </a:prstGeom>
          <a:noFill/>
        </p:spPr>
        <p:txBody>
          <a:bodyPr wrap="square" rtlCol="0">
            <a:spAutoFit/>
          </a:bodyPr>
          <a:lstStyle/>
          <a:p>
            <a:r>
              <a:rPr lang="en-US" sz="900" dirty="0">
                <a:latin typeface="Gill Sans MT" panose="020B0502020104020203" pitchFamily="34" charset="0"/>
              </a:rPr>
              <a:t>Adapted from WHO 2004c.</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title"/>
          </p:nvPr>
        </p:nvSpPr>
        <p:spPr/>
        <p:txBody>
          <a:bodyPr/>
          <a:lstStyle/>
          <a:p>
            <a:r>
              <a:rPr lang="en-US" altLang="en-US"/>
              <a:t>Transmission Levels: Unstable Transmission Areas</a:t>
            </a:r>
          </a:p>
        </p:txBody>
      </p:sp>
      <p:sp>
        <p:nvSpPr>
          <p:cNvPr id="84995" name="Rectangle 7"/>
          <p:cNvSpPr>
            <a:spLocks noGrp="1" noChangeArrowheads="1"/>
          </p:cNvSpPr>
          <p:nvPr>
            <p:ph idx="1"/>
          </p:nvPr>
        </p:nvSpPr>
        <p:spPr/>
        <p:txBody>
          <a:bodyPr/>
          <a:lstStyle/>
          <a:p>
            <a:r>
              <a:rPr lang="en-US" altLang="en-US" dirty="0"/>
              <a:t>Population is not exposed to malaria very often.</a:t>
            </a:r>
          </a:p>
          <a:p>
            <a:r>
              <a:rPr lang="en-US" altLang="en-US" dirty="0"/>
              <a:t>Malaria is sometimes seasonal (e.g., rainy season).</a:t>
            </a:r>
          </a:p>
          <a:p>
            <a:r>
              <a:rPr lang="en-US" altLang="en-US" dirty="0"/>
              <a:t>Population develops little or no immunity.</a:t>
            </a:r>
          </a:p>
          <a:p>
            <a:r>
              <a:rPr lang="en-US" altLang="en-US" dirty="0"/>
              <a:t>Children and adults, including pregnant and </a:t>
            </a:r>
            <a:r>
              <a:rPr lang="en-US" altLang="en-US" dirty="0" err="1"/>
              <a:t>nonpregnant</a:t>
            </a:r>
            <a:r>
              <a:rPr lang="en-US" altLang="en-US" dirty="0"/>
              <a:t> women, are all equally susceptible to malaria.</a:t>
            </a:r>
          </a:p>
          <a:p>
            <a:endParaRPr lang="en-US" altLang="en-US" dirty="0"/>
          </a:p>
        </p:txBody>
      </p:sp>
      <p:sp>
        <p:nvSpPr>
          <p:cNvPr id="849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9B78A33C-56A9-4518-BCE8-8489F91EE4C6}" type="slidenum">
              <a:rPr lang="en-US" altLang="en-US" sz="1200" smtClean="0"/>
              <a:pPr>
                <a:spcBef>
                  <a:spcPct val="0"/>
                </a:spcBef>
                <a:buFontTx/>
                <a:buNone/>
              </a:pPr>
              <a:t>83</a:t>
            </a:fld>
            <a:endParaRPr lang="en-US" altLang="en-US" sz="12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title"/>
          </p:nvPr>
        </p:nvSpPr>
        <p:spPr/>
        <p:txBody>
          <a:bodyPr/>
          <a:lstStyle/>
          <a:p>
            <a:r>
              <a:rPr lang="en-US" altLang="en-US"/>
              <a:t>Transmission Levels: Unstable Transmission Areas (continued) </a:t>
            </a:r>
          </a:p>
        </p:txBody>
      </p:sp>
      <p:sp>
        <p:nvSpPr>
          <p:cNvPr id="86019" name="Rectangle 7"/>
          <p:cNvSpPr>
            <a:spLocks noGrp="1" noChangeArrowheads="1"/>
          </p:cNvSpPr>
          <p:nvPr>
            <p:ph idx="1"/>
          </p:nvPr>
        </p:nvSpPr>
        <p:spPr/>
        <p:txBody>
          <a:bodyPr/>
          <a:lstStyle/>
          <a:p>
            <a:r>
              <a:rPr lang="en-US" altLang="en-US" dirty="0"/>
              <a:t>MIP can be very serious, and complications may occur </a:t>
            </a:r>
            <a:br>
              <a:rPr lang="en-US" altLang="en-US" dirty="0"/>
            </a:br>
            <a:r>
              <a:rPr lang="en-US" altLang="en-US" dirty="0"/>
              <a:t>in a short time. </a:t>
            </a:r>
          </a:p>
          <a:p>
            <a:r>
              <a:rPr lang="en-US" altLang="en-US" dirty="0"/>
              <a:t>Pregnant women usually present with fever, clinical signs or symptoms, and sometimes severe malaria, which is </a:t>
            </a:r>
            <a:br>
              <a:rPr lang="en-US" altLang="en-US" dirty="0"/>
            </a:br>
            <a:r>
              <a:rPr lang="en-US" altLang="en-US" dirty="0"/>
              <a:t>life threatening.</a:t>
            </a:r>
          </a:p>
          <a:p>
            <a:r>
              <a:rPr lang="en-US" altLang="en-US" dirty="0"/>
              <a:t>Common outcomes of malaria infection in unstable </a:t>
            </a:r>
            <a:br>
              <a:rPr lang="en-US" altLang="en-US" dirty="0"/>
            </a:br>
            <a:r>
              <a:rPr lang="en-US" altLang="en-US" dirty="0"/>
              <a:t>areas include:</a:t>
            </a:r>
          </a:p>
          <a:p>
            <a:pPr lvl="1"/>
            <a:r>
              <a:rPr lang="en-US" altLang="en-US" dirty="0"/>
              <a:t>Abortion</a:t>
            </a:r>
          </a:p>
          <a:p>
            <a:pPr lvl="1"/>
            <a:r>
              <a:rPr lang="en-US" altLang="en-US" dirty="0"/>
              <a:t>Stillbirth</a:t>
            </a:r>
          </a:p>
          <a:p>
            <a:pPr lvl="1"/>
            <a:r>
              <a:rPr lang="en-US" altLang="en-US" dirty="0"/>
              <a:t>Low birthweight</a:t>
            </a:r>
          </a:p>
        </p:txBody>
      </p:sp>
      <p:sp>
        <p:nvSpPr>
          <p:cNvPr id="860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ECDE9C01-DD5D-407A-8314-5A43115A4C4F}" type="slidenum">
              <a:rPr lang="en-US" altLang="en-US" sz="1200" smtClean="0"/>
              <a:pPr>
                <a:spcBef>
                  <a:spcPct val="0"/>
                </a:spcBef>
                <a:buFontTx/>
                <a:buNone/>
              </a:pPr>
              <a:t>84</a:t>
            </a:fld>
            <a:endParaRPr lang="en-US" altLang="en-US" sz="12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
          <p:cNvSpPr>
            <a:spLocks noGrp="1" noChangeArrowheads="1"/>
          </p:cNvSpPr>
          <p:nvPr>
            <p:ph type="title"/>
          </p:nvPr>
        </p:nvSpPr>
        <p:spPr/>
        <p:txBody>
          <a:bodyPr/>
          <a:lstStyle/>
          <a:p>
            <a:r>
              <a:rPr lang="en-US" altLang="en-US" dirty="0"/>
              <a:t>Unstable Transmission</a:t>
            </a:r>
          </a:p>
        </p:txBody>
      </p:sp>
      <p:sp>
        <p:nvSpPr>
          <p:cNvPr id="87043" name="Rectangle 5"/>
          <p:cNvSpPr>
            <a:spLocks noChangeArrowheads="1"/>
          </p:cNvSpPr>
          <p:nvPr/>
        </p:nvSpPr>
        <p:spPr bwMode="auto">
          <a:xfrm>
            <a:off x="877888" y="5772150"/>
            <a:ext cx="2632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200" b="0" dirty="0">
                <a:solidFill>
                  <a:schemeClr val="tx1"/>
                </a:solidFill>
                <a:cs typeface="Arial" panose="020B0604020202020204" pitchFamily="34" charset="0"/>
              </a:rPr>
              <a:t>Source: WHO 2004.</a:t>
            </a:r>
          </a:p>
        </p:txBody>
      </p:sp>
      <p:grpSp>
        <p:nvGrpSpPr>
          <p:cNvPr id="87044" name="Group 3"/>
          <p:cNvGrpSpPr>
            <a:grpSpLocks/>
          </p:cNvGrpSpPr>
          <p:nvPr/>
        </p:nvGrpSpPr>
        <p:grpSpPr bwMode="auto">
          <a:xfrm>
            <a:off x="764381" y="1581150"/>
            <a:ext cx="7236619" cy="4191000"/>
            <a:chOff x="324643" y="1581322"/>
            <a:chExt cx="7236619" cy="4191000"/>
          </a:xfrm>
        </p:grpSpPr>
        <p:sp>
          <p:nvSpPr>
            <p:cNvPr id="77829" name="Rectangle 11"/>
            <p:cNvSpPr>
              <a:spLocks noChangeArrowheads="1"/>
            </p:cNvSpPr>
            <p:nvPr/>
          </p:nvSpPr>
          <p:spPr bwMode="auto">
            <a:xfrm>
              <a:off x="492125" y="1581322"/>
              <a:ext cx="7069137" cy="4191000"/>
            </a:xfrm>
            <a:prstGeom prst="rect">
              <a:avLst/>
            </a:prstGeom>
            <a:noFill/>
            <a:ln w="9525">
              <a:noFill/>
              <a:miter lim="800000"/>
              <a:headEnd/>
              <a:tailEnd/>
            </a:ln>
          </p:spPr>
          <p:txBody>
            <a:bodyPr/>
            <a:lstStyle/>
            <a:p>
              <a:pPr algn="ctr">
                <a:defRPr/>
              </a:pPr>
              <a:endParaRPr lang="en-US" dirty="0">
                <a:latin typeface="Helvetica" charset="0"/>
                <a:ea typeface="MS PGothic" charset="0"/>
                <a:cs typeface="MS PGothic" charset="0"/>
              </a:endParaRPr>
            </a:p>
          </p:txBody>
        </p:sp>
        <p:sp>
          <p:nvSpPr>
            <p:cNvPr id="87047" name="Text Box 12"/>
            <p:cNvSpPr txBox="1">
              <a:spLocks noChangeArrowheads="1"/>
            </p:cNvSpPr>
            <p:nvPr/>
          </p:nvSpPr>
          <p:spPr bwMode="auto">
            <a:xfrm>
              <a:off x="685800" y="1804988"/>
              <a:ext cx="35591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800" b="0" dirty="0">
                  <a:solidFill>
                    <a:schemeClr val="bg2"/>
                  </a:solidFill>
                </a:rPr>
                <a:t>Acquired immunity: low or none</a:t>
              </a:r>
              <a:endParaRPr lang="en-US" altLang="en-US" sz="1800" dirty="0">
                <a:solidFill>
                  <a:schemeClr val="bg2"/>
                </a:solidFill>
              </a:endParaRPr>
            </a:p>
          </p:txBody>
        </p:sp>
        <p:sp>
          <p:nvSpPr>
            <p:cNvPr id="87048" name="Text Box 13"/>
            <p:cNvSpPr txBox="1">
              <a:spLocks noChangeArrowheads="1"/>
            </p:cNvSpPr>
            <p:nvPr/>
          </p:nvSpPr>
          <p:spPr bwMode="auto">
            <a:xfrm>
              <a:off x="858838" y="2497138"/>
              <a:ext cx="29511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800" b="0" dirty="0">
                  <a:solidFill>
                    <a:schemeClr val="bg2"/>
                  </a:solidFill>
                </a:rPr>
                <a:t>Clinical illness</a:t>
              </a:r>
              <a:endParaRPr lang="en-US" altLang="en-US" sz="1800" dirty="0">
                <a:solidFill>
                  <a:schemeClr val="bg2"/>
                </a:solidFill>
              </a:endParaRPr>
            </a:p>
          </p:txBody>
        </p:sp>
        <p:sp>
          <p:nvSpPr>
            <p:cNvPr id="87049" name="Text Box 14"/>
            <p:cNvSpPr txBox="1">
              <a:spLocks noChangeArrowheads="1"/>
            </p:cNvSpPr>
            <p:nvPr/>
          </p:nvSpPr>
          <p:spPr bwMode="auto">
            <a:xfrm>
              <a:off x="858838" y="3189288"/>
              <a:ext cx="29511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800" b="0" dirty="0">
                  <a:solidFill>
                    <a:schemeClr val="bg2"/>
                  </a:solidFill>
                </a:rPr>
                <a:t>Severe disease</a:t>
              </a:r>
              <a:endParaRPr lang="en-US" altLang="en-US" sz="1800" dirty="0">
                <a:solidFill>
                  <a:schemeClr val="bg2"/>
                </a:solidFill>
              </a:endParaRPr>
            </a:p>
          </p:txBody>
        </p:sp>
        <p:sp>
          <p:nvSpPr>
            <p:cNvPr id="87050" name="Text Box 15"/>
            <p:cNvSpPr txBox="1">
              <a:spLocks noChangeArrowheads="1"/>
            </p:cNvSpPr>
            <p:nvPr/>
          </p:nvSpPr>
          <p:spPr bwMode="auto">
            <a:xfrm>
              <a:off x="324643" y="4850483"/>
              <a:ext cx="2093913" cy="374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800" b="0" dirty="0">
                  <a:solidFill>
                    <a:schemeClr val="bg2"/>
                  </a:solidFill>
                </a:rPr>
                <a:t>Risk to mother</a:t>
              </a:r>
              <a:endParaRPr lang="en-US" altLang="en-US" sz="1800" dirty="0">
                <a:solidFill>
                  <a:schemeClr val="bg2"/>
                </a:solidFill>
              </a:endParaRPr>
            </a:p>
          </p:txBody>
        </p:sp>
        <p:sp>
          <p:nvSpPr>
            <p:cNvPr id="87051" name="Text Box 16"/>
            <p:cNvSpPr txBox="1">
              <a:spLocks noChangeArrowheads="1"/>
            </p:cNvSpPr>
            <p:nvPr/>
          </p:nvSpPr>
          <p:spPr bwMode="auto">
            <a:xfrm>
              <a:off x="2362200" y="4862513"/>
              <a:ext cx="2092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lgn="ctr">
                <a:spcBef>
                  <a:spcPct val="0"/>
                </a:spcBef>
                <a:buFontTx/>
                <a:buNone/>
              </a:pPr>
              <a:r>
                <a:rPr lang="en-US" altLang="en-US" sz="1800" b="0" dirty="0">
                  <a:solidFill>
                    <a:schemeClr val="bg2"/>
                  </a:solidFill>
                </a:rPr>
                <a:t>Risk to fetus</a:t>
              </a:r>
              <a:endParaRPr lang="en-US" altLang="en-US" sz="1800" dirty="0">
                <a:solidFill>
                  <a:schemeClr val="bg2"/>
                </a:solidFill>
              </a:endParaRPr>
            </a:p>
          </p:txBody>
        </p:sp>
        <p:sp>
          <p:nvSpPr>
            <p:cNvPr id="87052" name="Line 17"/>
            <p:cNvSpPr>
              <a:spLocks noChangeShapeType="1"/>
            </p:cNvSpPr>
            <p:nvPr/>
          </p:nvSpPr>
          <p:spPr bwMode="auto">
            <a:xfrm>
              <a:off x="2333625" y="2112963"/>
              <a:ext cx="0" cy="330200"/>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7053" name="Text Box 18"/>
            <p:cNvSpPr txBox="1">
              <a:spLocks noChangeArrowheads="1"/>
            </p:cNvSpPr>
            <p:nvPr/>
          </p:nvSpPr>
          <p:spPr bwMode="auto">
            <a:xfrm>
              <a:off x="3616325" y="3071813"/>
              <a:ext cx="3944937" cy="12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marL="280988" indent="-280988">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spcAft>
                  <a:spcPts val="200"/>
                </a:spcAft>
                <a:buSzPct val="80000"/>
                <a:buFont typeface="Webdings" panose="05030102010509060703" pitchFamily="18" charset="2"/>
                <a:buChar char="="/>
              </a:pPr>
              <a:r>
                <a:rPr lang="en-US" altLang="en-US" sz="1800" dirty="0">
                  <a:solidFill>
                    <a:schemeClr val="bg2"/>
                  </a:solidFill>
                </a:rPr>
                <a:t>All pregnancies are at risk.</a:t>
              </a:r>
            </a:p>
            <a:p>
              <a:pPr>
                <a:spcBef>
                  <a:spcPct val="0"/>
                </a:spcBef>
                <a:spcAft>
                  <a:spcPts val="200"/>
                </a:spcAft>
                <a:buSzPct val="80000"/>
                <a:buFont typeface="Webdings" panose="05030102010509060703" pitchFamily="18" charset="2"/>
                <a:buChar char="="/>
              </a:pPr>
              <a:r>
                <a:rPr lang="en-US" altLang="en-US" sz="1800" dirty="0">
                  <a:solidFill>
                    <a:schemeClr val="bg2"/>
                  </a:solidFill>
                </a:rPr>
                <a:t>Key intervention strategies: disease recognition and case management</a:t>
              </a:r>
            </a:p>
          </p:txBody>
        </p:sp>
        <p:sp>
          <p:nvSpPr>
            <p:cNvPr id="87054" name="Line 22"/>
            <p:cNvSpPr>
              <a:spLocks noChangeShapeType="1"/>
            </p:cNvSpPr>
            <p:nvPr/>
          </p:nvSpPr>
          <p:spPr bwMode="auto">
            <a:xfrm>
              <a:off x="2333625" y="2847975"/>
              <a:ext cx="0" cy="365125"/>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7055" name="Line 26"/>
            <p:cNvSpPr>
              <a:spLocks noChangeShapeType="1"/>
            </p:cNvSpPr>
            <p:nvPr/>
          </p:nvSpPr>
          <p:spPr bwMode="auto">
            <a:xfrm flipH="1">
              <a:off x="1371600" y="3568700"/>
              <a:ext cx="955675" cy="1231900"/>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87056" name="Line 29"/>
            <p:cNvSpPr>
              <a:spLocks noChangeShapeType="1"/>
            </p:cNvSpPr>
            <p:nvPr/>
          </p:nvSpPr>
          <p:spPr bwMode="auto">
            <a:xfrm>
              <a:off x="2438400" y="3568700"/>
              <a:ext cx="955675" cy="1231900"/>
            </a:xfrm>
            <a:prstGeom prst="line">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8704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82618A2-E028-43DD-8A95-AC8D26E0A2A9}" type="slidenum">
              <a:rPr lang="en-US" altLang="en-US" sz="1200" smtClean="0"/>
              <a:pPr>
                <a:spcBef>
                  <a:spcPct val="0"/>
                </a:spcBef>
                <a:buFontTx/>
                <a:buNone/>
              </a:pPr>
              <a:t>85</a:t>
            </a:fld>
            <a:endParaRPr lang="en-US" altLang="en-US" sz="12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8"/>
          <p:cNvSpPr>
            <a:spLocks noGrp="1" noChangeArrowheads="1"/>
          </p:cNvSpPr>
          <p:nvPr>
            <p:ph type="title"/>
          </p:nvPr>
        </p:nvSpPr>
        <p:spPr/>
        <p:txBody>
          <a:bodyPr/>
          <a:lstStyle/>
          <a:p>
            <a:r>
              <a:rPr lang="en-US" altLang="en-US"/>
              <a:t>Transmission Levels: Mixed Transmission Areas</a:t>
            </a:r>
          </a:p>
        </p:txBody>
      </p:sp>
      <p:sp>
        <p:nvSpPr>
          <p:cNvPr id="78851" name="Rectangle 9"/>
          <p:cNvSpPr>
            <a:spLocks noGrp="1" noChangeArrowheads="1"/>
          </p:cNvSpPr>
          <p:nvPr>
            <p:ph idx="1"/>
          </p:nvPr>
        </p:nvSpPr>
        <p:spPr/>
        <p:txBody>
          <a:bodyPr/>
          <a:lstStyle/>
          <a:p>
            <a:pPr>
              <a:buFont typeface="Wingdings" charset="0"/>
              <a:buChar char="§"/>
              <a:defRPr/>
            </a:pPr>
            <a:r>
              <a:rPr lang="en-US" dirty="0"/>
              <a:t>Different levels of transmission can occur within a country or region. </a:t>
            </a:r>
          </a:p>
          <a:p>
            <a:pPr>
              <a:buFont typeface="Wingdings" charset="0"/>
              <a:buChar char="§"/>
              <a:defRPr/>
            </a:pPr>
            <a:r>
              <a:rPr lang="en-US" dirty="0"/>
              <a:t>Within a </a:t>
            </a:r>
            <a:r>
              <a:rPr lang="en-US" dirty="0" err="1"/>
              <a:t>malarious</a:t>
            </a:r>
            <a:r>
              <a:rPr lang="en-US" dirty="0"/>
              <a:t> region (such as southern Africa), </a:t>
            </a:r>
            <a:br>
              <a:rPr lang="en-US" dirty="0"/>
            </a:br>
            <a:r>
              <a:rPr lang="en-US" dirty="0"/>
              <a:t>there can also be malaria-free areas.</a:t>
            </a:r>
          </a:p>
          <a:p>
            <a:pPr>
              <a:buFont typeface="Wingdings" charset="0"/>
              <a:buChar char="§"/>
              <a:defRPr/>
            </a:pPr>
            <a:r>
              <a:rPr lang="en-US" dirty="0"/>
              <a:t>Factors affecting transmission include temperature, humidity, and altitude.</a:t>
            </a:r>
          </a:p>
          <a:p>
            <a:pPr lvl="1">
              <a:buFont typeface="Wingdings" charset="0"/>
              <a:buChar char="§"/>
              <a:defRPr/>
            </a:pPr>
            <a:r>
              <a:rPr lang="en-US" dirty="0"/>
              <a:t>The life span of the mosquito is increased with high humidity, while cold weather (below 16</a:t>
            </a:r>
            <a:r>
              <a:rPr lang="en-US" kern="0" dirty="0">
                <a:latin typeface="Dotum" panose="020B0600000101010101" pitchFamily="34" charset="-127"/>
                <a:ea typeface="Dotum" panose="020B0600000101010101" pitchFamily="34" charset="-127"/>
              </a:rPr>
              <a:t>°</a:t>
            </a:r>
            <a:r>
              <a:rPr lang="en-US" dirty="0"/>
              <a:t>C) slows the development of the malaria parasite.</a:t>
            </a:r>
          </a:p>
        </p:txBody>
      </p:sp>
      <p:sp>
        <p:nvSpPr>
          <p:cNvPr id="890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42542F9C-A3B4-4B7B-B050-474F63383477}" type="slidenum">
              <a:rPr lang="en-US" altLang="en-US" sz="1200" smtClean="0"/>
              <a:pPr>
                <a:spcBef>
                  <a:spcPct val="0"/>
                </a:spcBef>
                <a:buFontTx/>
                <a:buNone/>
              </a:pPr>
              <a:t>86</a:t>
            </a:fld>
            <a:endParaRPr lang="en-US" altLang="en-US" sz="12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p:txBody>
          <a:bodyPr/>
          <a:lstStyle/>
          <a:p>
            <a:r>
              <a:rPr lang="en-US" altLang="en-US"/>
              <a:t>Effects of Malaria on Pregnant Women</a:t>
            </a:r>
          </a:p>
        </p:txBody>
      </p:sp>
      <p:sp>
        <p:nvSpPr>
          <p:cNvPr id="90115" name="Rectangle 5"/>
          <p:cNvSpPr>
            <a:spLocks noGrp="1" noChangeArrowheads="1"/>
          </p:cNvSpPr>
          <p:nvPr>
            <p:ph idx="1"/>
          </p:nvPr>
        </p:nvSpPr>
        <p:spPr/>
        <p:txBody>
          <a:bodyPr/>
          <a:lstStyle/>
          <a:p>
            <a:r>
              <a:rPr lang="en-US" altLang="en-US" sz="2400" dirty="0"/>
              <a:t>All pregnant women in malaria-endemic areas are at risk.</a:t>
            </a:r>
          </a:p>
          <a:p>
            <a:r>
              <a:rPr lang="en-US" altLang="en-US" sz="2400" dirty="0"/>
              <a:t>The placenta becomes susceptible to malaria infection at </a:t>
            </a:r>
            <a:br>
              <a:rPr lang="en-US" altLang="en-US" sz="2400" dirty="0"/>
            </a:br>
            <a:r>
              <a:rPr lang="en-US" altLang="en-US" sz="2400" dirty="0"/>
              <a:t>the end of the first trimester (Walker et al. 2014).</a:t>
            </a:r>
          </a:p>
          <a:p>
            <a:r>
              <a:rPr lang="en-US" altLang="en-US" sz="2400" dirty="0"/>
              <a:t>Parasites attack and destroy red blood cells.</a:t>
            </a:r>
          </a:p>
          <a:p>
            <a:r>
              <a:rPr lang="en-US" altLang="en-US" sz="2400" dirty="0"/>
              <a:t>Malaria causes up to 25% of anemia in pregnancy </a:t>
            </a:r>
            <a:br>
              <a:rPr lang="en-US" altLang="en-US" sz="2400" dirty="0"/>
            </a:br>
            <a:r>
              <a:rPr lang="en-US" altLang="en-US" sz="2400" dirty="0"/>
              <a:t>(</a:t>
            </a:r>
            <a:r>
              <a:rPr lang="en-US" altLang="en-US" sz="2400" dirty="0" err="1"/>
              <a:t>Schantz</a:t>
            </a:r>
            <a:r>
              <a:rPr lang="en-US" altLang="en-US" sz="2400" dirty="0"/>
              <a:t>-Dunn and </a:t>
            </a:r>
            <a:r>
              <a:rPr lang="en-US" altLang="en-US" sz="2400" dirty="0" err="1"/>
              <a:t>Nour</a:t>
            </a:r>
            <a:r>
              <a:rPr lang="en-US" altLang="en-US" sz="2400" dirty="0"/>
              <a:t> 2009).</a:t>
            </a:r>
          </a:p>
          <a:p>
            <a:r>
              <a:rPr lang="en-US" altLang="en-US" sz="2400" dirty="0"/>
              <a:t>Malaria can cause severe anemia.</a:t>
            </a:r>
          </a:p>
          <a:p>
            <a:r>
              <a:rPr lang="en-US" altLang="en-US" sz="2400" dirty="0"/>
              <a:t>In Africa, malaria-related anemia causes up to 10,000 maternal deaths per year (ALMA 2009).</a:t>
            </a:r>
          </a:p>
        </p:txBody>
      </p:sp>
      <p:sp>
        <p:nvSpPr>
          <p:cNvPr id="9011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5174730-879A-41E6-891C-A07D60C8F38A}" type="slidenum">
              <a:rPr lang="en-US" altLang="en-US" sz="1200" smtClean="0"/>
              <a:pPr>
                <a:spcBef>
                  <a:spcPct val="0"/>
                </a:spcBef>
                <a:buFontTx/>
                <a:buNone/>
              </a:pPr>
              <a:t>87</a:t>
            </a:fld>
            <a:endParaRPr lang="en-US" altLang="en-US" sz="12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8"/>
          <p:cNvSpPr>
            <a:spLocks noGrp="1" noChangeArrowheads="1"/>
          </p:cNvSpPr>
          <p:nvPr>
            <p:ph type="title"/>
          </p:nvPr>
        </p:nvSpPr>
        <p:spPr/>
        <p:txBody>
          <a:bodyPr/>
          <a:lstStyle/>
          <a:p>
            <a:r>
              <a:rPr lang="en-US" altLang="en-US"/>
              <a:t>Effects of Malaria on Pregnant Women (continued) </a:t>
            </a:r>
          </a:p>
        </p:txBody>
      </p:sp>
      <p:sp>
        <p:nvSpPr>
          <p:cNvPr id="91139" name="Rectangle 9"/>
          <p:cNvSpPr>
            <a:spLocks noGrp="1" noChangeArrowheads="1"/>
          </p:cNvSpPr>
          <p:nvPr>
            <p:ph idx="1"/>
          </p:nvPr>
        </p:nvSpPr>
        <p:spPr/>
        <p:txBody>
          <a:bodyPr/>
          <a:lstStyle/>
          <a:p>
            <a:r>
              <a:rPr lang="en-US" altLang="en-US" sz="2400" dirty="0"/>
              <a:t>Approximately 11% of newborn deaths in malaria-endemic African countries are due to low birthweight resulting from </a:t>
            </a:r>
            <a:br>
              <a:rPr lang="en-US" altLang="en-US" sz="2400" dirty="0"/>
            </a:br>
            <a:r>
              <a:rPr lang="en-US" altLang="en-US" sz="2400" i="1" dirty="0"/>
              <a:t>P. falciparum </a:t>
            </a:r>
            <a:r>
              <a:rPr lang="en-US" altLang="en-US" sz="2400" dirty="0"/>
              <a:t>infections during pregnancy.</a:t>
            </a:r>
          </a:p>
          <a:p>
            <a:r>
              <a:rPr lang="en-US" altLang="en-US" sz="2400" dirty="0"/>
              <a:t>Effects range from mild to severe, depending on the </a:t>
            </a:r>
            <a:br>
              <a:rPr lang="en-US" altLang="en-US" sz="2400" dirty="0"/>
            </a:br>
            <a:r>
              <a:rPr lang="en-US" altLang="en-US" sz="2400" dirty="0"/>
              <a:t>level of malaria transmission in a particular setting </a:t>
            </a:r>
            <a:br>
              <a:rPr lang="en-US" altLang="en-US" sz="2400" dirty="0"/>
            </a:br>
            <a:r>
              <a:rPr lang="en-US" altLang="en-US" sz="2400" dirty="0"/>
              <a:t>and the pregnant woman’</a:t>
            </a:r>
            <a:r>
              <a:rPr lang="en-US" altLang="ja-JP" sz="2400" dirty="0"/>
              <a:t>s level of immunity.</a:t>
            </a:r>
          </a:p>
          <a:p>
            <a:r>
              <a:rPr lang="en-US" altLang="en-US" sz="2400" dirty="0"/>
              <a:t>The level of immunity depends on several factors:</a:t>
            </a:r>
          </a:p>
          <a:p>
            <a:pPr lvl="1"/>
            <a:r>
              <a:rPr lang="en-US" altLang="en-US" sz="2000" dirty="0"/>
              <a:t>Intensity of malaria transmission</a:t>
            </a:r>
          </a:p>
          <a:p>
            <a:pPr lvl="1"/>
            <a:r>
              <a:rPr lang="en-US" altLang="en-US" sz="2000" dirty="0"/>
              <a:t>Number of previous pregnancies</a:t>
            </a:r>
          </a:p>
          <a:p>
            <a:pPr lvl="1"/>
            <a:r>
              <a:rPr lang="en-US" altLang="en-US" sz="2000" dirty="0"/>
              <a:t>Presence of other conditions, such as HIV, which can lower a woman’s immune response during pregnancy</a:t>
            </a:r>
          </a:p>
        </p:txBody>
      </p:sp>
      <p:sp>
        <p:nvSpPr>
          <p:cNvPr id="9114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D969D87-EFAC-4F49-8066-00CB3007ECC5}" type="slidenum">
              <a:rPr lang="en-US" altLang="en-US" sz="1200" smtClean="0"/>
              <a:pPr>
                <a:spcBef>
                  <a:spcPct val="0"/>
                </a:spcBef>
                <a:buFontTx/>
                <a:buNone/>
              </a:pPr>
              <a:t>88</a:t>
            </a:fld>
            <a:endParaRPr lang="en-US" altLang="en-US" sz="12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title"/>
          </p:nvPr>
        </p:nvSpPr>
        <p:spPr/>
        <p:txBody>
          <a:bodyPr/>
          <a:lstStyle/>
          <a:p>
            <a:r>
              <a:rPr lang="en-US" altLang="en-US"/>
              <a:t>Co-Infections: HIV/AIDS during Pregnancy</a:t>
            </a:r>
          </a:p>
        </p:txBody>
      </p:sp>
      <p:sp>
        <p:nvSpPr>
          <p:cNvPr id="92163" name="Rectangle 7"/>
          <p:cNvSpPr>
            <a:spLocks noGrp="1" noChangeArrowheads="1"/>
          </p:cNvSpPr>
          <p:nvPr>
            <p:ph idx="1"/>
          </p:nvPr>
        </p:nvSpPr>
        <p:spPr/>
        <p:txBody>
          <a:bodyPr/>
          <a:lstStyle/>
          <a:p>
            <a:r>
              <a:rPr lang="en-US" altLang="en-US" dirty="0"/>
              <a:t>Reduces a woman</a:t>
            </a:r>
            <a:r>
              <a:rPr lang="en-US" altLang="ja-JP" dirty="0"/>
              <a:t>’s resistance to malaria.</a:t>
            </a:r>
          </a:p>
          <a:p>
            <a:r>
              <a:rPr lang="en-US" altLang="en-US" dirty="0"/>
              <a:t>Causes malaria treatment to be less effective.</a:t>
            </a:r>
          </a:p>
          <a:p>
            <a:r>
              <a:rPr lang="en-US" altLang="en-US" dirty="0"/>
              <a:t>Increases:</a:t>
            </a:r>
          </a:p>
          <a:p>
            <a:pPr lvl="1"/>
            <a:r>
              <a:rPr lang="en-US" altLang="en-US" dirty="0"/>
              <a:t>Risk of malaria-related problems in pregnancy</a:t>
            </a:r>
          </a:p>
          <a:p>
            <a:pPr lvl="1"/>
            <a:r>
              <a:rPr lang="en-US" altLang="en-US" dirty="0"/>
              <a:t>Likelihood of developing clinical malaria and death</a:t>
            </a:r>
          </a:p>
          <a:p>
            <a:pPr lvl="1"/>
            <a:r>
              <a:rPr lang="en-US" altLang="en-US" dirty="0"/>
              <a:t>Risk of intrauterine growth restriction</a:t>
            </a:r>
          </a:p>
          <a:p>
            <a:pPr lvl="1"/>
            <a:r>
              <a:rPr lang="en-US" altLang="en-US" dirty="0"/>
              <a:t>Risk of preterm birth</a:t>
            </a:r>
          </a:p>
          <a:p>
            <a:pPr lvl="1"/>
            <a:r>
              <a:rPr lang="en-US" altLang="en-US" dirty="0"/>
              <a:t>Risk of maternal anemia</a:t>
            </a:r>
          </a:p>
        </p:txBody>
      </p:sp>
      <p:sp>
        <p:nvSpPr>
          <p:cNvPr id="921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05CDF231-A097-4681-93E2-DA9D2B084F9E}" type="slidenum">
              <a:rPr lang="en-US" altLang="en-US" sz="1200" smtClean="0"/>
              <a:pPr>
                <a:spcBef>
                  <a:spcPct val="0"/>
                </a:spcBef>
                <a:buFontTx/>
                <a:buNone/>
              </a:pPr>
              <a:t>89</a:t>
            </a:fld>
            <a:endParaRPr lang="en-US" alt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38"/>
          <p:cNvSpPr>
            <a:spLocks noGrp="1" noChangeArrowheads="1"/>
          </p:cNvSpPr>
          <p:nvPr>
            <p:ph type="title"/>
          </p:nvPr>
        </p:nvSpPr>
        <p:spPr>
          <a:xfrm>
            <a:off x="457200" y="453159"/>
            <a:ext cx="7391400" cy="762000"/>
          </a:xfrm>
        </p:spPr>
        <p:txBody>
          <a:bodyPr/>
          <a:lstStyle/>
          <a:p>
            <a:r>
              <a:rPr lang="en-US" altLang="en-US" dirty="0"/>
              <a:t>Facts: Global Response to Malaria Control </a:t>
            </a:r>
          </a:p>
        </p:txBody>
      </p:sp>
      <p:sp>
        <p:nvSpPr>
          <p:cNvPr id="15363" name="Rectangle 1039"/>
          <p:cNvSpPr>
            <a:spLocks noGrp="1" noChangeArrowheads="1"/>
          </p:cNvSpPr>
          <p:nvPr>
            <p:ph idx="1"/>
          </p:nvPr>
        </p:nvSpPr>
        <p:spPr/>
        <p:txBody>
          <a:bodyPr/>
          <a:lstStyle/>
          <a:p>
            <a:r>
              <a:rPr lang="en-US" altLang="en-US" sz="2400" dirty="0"/>
              <a:t>Roll Back Malaria (RBM) was launched by WHO, </a:t>
            </a:r>
            <a:br>
              <a:rPr lang="en-US" altLang="en-US" sz="2400" dirty="0"/>
            </a:br>
            <a:r>
              <a:rPr lang="en-US" altLang="en-US" sz="2400" dirty="0"/>
              <a:t>UNICEF, the United Nations Development </a:t>
            </a:r>
            <a:r>
              <a:rPr lang="en-US" altLang="en-US" sz="2400" dirty="0" err="1"/>
              <a:t>Programme</a:t>
            </a:r>
            <a:r>
              <a:rPr lang="en-US" altLang="en-US" sz="2400" dirty="0"/>
              <a:t>, and the World Bank in 1998 to provide a coordinated global approach to fight malaria.</a:t>
            </a:r>
          </a:p>
          <a:p>
            <a:r>
              <a:rPr lang="en-US" altLang="en-US" sz="2400" dirty="0"/>
              <a:t>RBM comprises more than 500 partners: governments, private groups, research organizations, civil society, and media.</a:t>
            </a:r>
          </a:p>
          <a:p>
            <a:r>
              <a:rPr lang="en-US" altLang="en-US" sz="2400" dirty="0"/>
              <a:t>Vision: by 2030 reduce malaria incidence and mortality rates globally by at least 90% compared with 2015 levels and eliminate malaria in a further 35 countries compared to 2015. </a:t>
            </a:r>
          </a:p>
          <a:p>
            <a:pPr marL="0" indent="0">
              <a:buNone/>
            </a:pPr>
            <a:r>
              <a:rPr lang="en-US" altLang="en-US" sz="2400" dirty="0">
                <a:solidFill>
                  <a:srgbClr val="00B050"/>
                </a:solidFill>
              </a:rPr>
              <a:t>(</a:t>
            </a:r>
            <a:r>
              <a:rPr lang="en-US" altLang="en-US" sz="2000" dirty="0">
                <a:solidFill>
                  <a:srgbClr val="00B050"/>
                </a:solidFill>
              </a:rPr>
              <a:t>Free advocacy resources and tools: http://rollbackmalaria.com/)</a:t>
            </a:r>
          </a:p>
          <a:p>
            <a:pPr marL="0" indent="0">
              <a:buNone/>
            </a:pPr>
            <a:endParaRPr lang="en-US" altLang="en-US" sz="2400" dirty="0"/>
          </a:p>
        </p:txBody>
      </p:sp>
      <p:sp>
        <p:nvSpPr>
          <p:cNvPr id="153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2FD6FAA4-2365-4676-B4C6-043E8795D852}" type="slidenum">
              <a:rPr lang="en-US" altLang="en-US" sz="1200" smtClean="0"/>
              <a:pPr>
                <a:spcBef>
                  <a:spcPct val="0"/>
                </a:spcBef>
                <a:buFontTx/>
                <a:buNone/>
              </a:pPr>
              <a:t>9</a:t>
            </a:fld>
            <a:endParaRPr lang="en-US" altLang="en-US" sz="12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8"/>
          <p:cNvSpPr>
            <a:spLocks noGrp="1" noChangeArrowheads="1"/>
          </p:cNvSpPr>
          <p:nvPr>
            <p:ph type="title"/>
          </p:nvPr>
        </p:nvSpPr>
        <p:spPr/>
        <p:txBody>
          <a:bodyPr/>
          <a:lstStyle/>
          <a:p>
            <a:r>
              <a:rPr lang="en-US" altLang="en-US"/>
              <a:t>Co-Infections: HIV/AIDS during Pregnancy (continued)</a:t>
            </a:r>
          </a:p>
        </p:txBody>
      </p:sp>
      <p:sp>
        <p:nvSpPr>
          <p:cNvPr id="93187" name="Rectangle 9"/>
          <p:cNvSpPr>
            <a:spLocks noGrp="1" noChangeArrowheads="1"/>
          </p:cNvSpPr>
          <p:nvPr>
            <p:ph idx="1"/>
          </p:nvPr>
        </p:nvSpPr>
        <p:spPr>
          <a:xfrm>
            <a:off x="457200" y="1905000"/>
            <a:ext cx="8229600" cy="4038600"/>
          </a:xfrm>
        </p:spPr>
        <p:txBody>
          <a:bodyPr/>
          <a:lstStyle/>
          <a:p>
            <a:r>
              <a:rPr lang="en-US" altLang="en-US" dirty="0"/>
              <a:t>Pregnant women who are co-infected with HIV/AIDS and malaria are at a very high risk for anemia and malaria infection of the placenta. </a:t>
            </a:r>
          </a:p>
          <a:p>
            <a:r>
              <a:rPr lang="en-US" altLang="en-US" dirty="0"/>
              <a:t>Their newborns are therefore more likely to have low birthweight and die during infancy. </a:t>
            </a:r>
          </a:p>
        </p:txBody>
      </p:sp>
      <p:sp>
        <p:nvSpPr>
          <p:cNvPr id="931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87A33AE7-CA52-4483-A251-D1327D9C0832}" type="slidenum">
              <a:rPr lang="en-US" altLang="en-US" sz="1200" smtClean="0"/>
              <a:pPr>
                <a:spcBef>
                  <a:spcPct val="0"/>
                </a:spcBef>
                <a:buFontTx/>
                <a:buNone/>
              </a:pPr>
              <a:t>90</a:t>
            </a:fld>
            <a:endParaRPr lang="en-US" altLang="en-US" sz="12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dirty="0"/>
              <a:t>Integration of MIP and PMTCT Services into ANC </a:t>
            </a:r>
          </a:p>
        </p:txBody>
      </p:sp>
      <p:sp>
        <p:nvSpPr>
          <p:cNvPr id="94211" name="Content Placeholder 6"/>
          <p:cNvSpPr>
            <a:spLocks noGrp="1"/>
          </p:cNvSpPr>
          <p:nvPr>
            <p:ph idx="1"/>
          </p:nvPr>
        </p:nvSpPr>
        <p:spPr/>
        <p:txBody>
          <a:bodyPr/>
          <a:lstStyle/>
          <a:p>
            <a:r>
              <a:rPr lang="en-US" altLang="en-US" dirty="0"/>
              <a:t>Collaboration between reproductive health programs and HIV/AIDS and malaria control programs is essential so that prevention and treatment of malaria and HIV/AIDS occur at every ANC contact. </a:t>
            </a:r>
          </a:p>
          <a:p>
            <a:r>
              <a:rPr lang="en-US" altLang="en-US" dirty="0"/>
              <a:t>Appropriate diagnostic tools for diseases and for </a:t>
            </a:r>
            <a:r>
              <a:rPr lang="en-US" altLang="en-US" dirty="0" err="1"/>
              <a:t>antiretrovirals</a:t>
            </a:r>
            <a:r>
              <a:rPr lang="en-US" altLang="en-US" dirty="0"/>
              <a:t> and antimalarial medications should be available at all levels of the health care system.</a:t>
            </a:r>
          </a:p>
          <a:p>
            <a:r>
              <a:rPr lang="en-US" altLang="en-US" dirty="0"/>
              <a:t>Additional research on interactions between antiretroviral and antimalarial drugs is urgently needed. </a:t>
            </a:r>
          </a:p>
        </p:txBody>
      </p:sp>
      <p:sp>
        <p:nvSpPr>
          <p:cNvPr id="9421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A56420E5-0023-4E29-AE3C-6E64C35BF15A}" type="slidenum">
              <a:rPr lang="en-US" altLang="en-US" sz="1200" smtClean="0"/>
              <a:pPr>
                <a:spcBef>
                  <a:spcPct val="0"/>
                </a:spcBef>
                <a:buFontTx/>
                <a:buNone/>
              </a:pPr>
              <a:t>91</a:t>
            </a:fld>
            <a:endParaRPr lang="en-US" altLang="en-US" sz="12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Grp="1" noChangeArrowheads="1"/>
          </p:cNvSpPr>
          <p:nvPr>
            <p:ph type="title"/>
          </p:nvPr>
        </p:nvSpPr>
        <p:spPr/>
        <p:txBody>
          <a:bodyPr/>
          <a:lstStyle/>
          <a:p>
            <a:r>
              <a:rPr lang="en-US" altLang="en-US"/>
              <a:t>Integrating Malaria and HIV Services: WHO Recommendations</a:t>
            </a:r>
          </a:p>
        </p:txBody>
      </p:sp>
      <p:sp>
        <p:nvSpPr>
          <p:cNvPr id="95235" name="Rectangle 9"/>
          <p:cNvSpPr>
            <a:spLocks noGrp="1" noChangeArrowheads="1"/>
          </p:cNvSpPr>
          <p:nvPr>
            <p:ph idx="1"/>
          </p:nvPr>
        </p:nvSpPr>
        <p:spPr>
          <a:xfrm>
            <a:off x="533400" y="1600200"/>
            <a:ext cx="7924800" cy="4191000"/>
          </a:xfrm>
        </p:spPr>
        <p:txBody>
          <a:bodyPr/>
          <a:lstStyle/>
          <a:p>
            <a:r>
              <a:rPr lang="en-US" altLang="en-US" sz="2400" dirty="0"/>
              <a:t>Protection by ITNs is a high priority.</a:t>
            </a:r>
          </a:p>
          <a:p>
            <a:pPr lvl="1"/>
            <a:r>
              <a:rPr lang="en-US" altLang="en-US" sz="2000" dirty="0"/>
              <a:t>Ensure that HIV-infected women who are also at risk for malaria receive </a:t>
            </a:r>
            <a:r>
              <a:rPr lang="en-US" altLang="en-US" sz="2000" dirty="0" err="1"/>
              <a:t>IPTp</a:t>
            </a:r>
            <a:r>
              <a:rPr lang="en-US" altLang="en-US" sz="2000" dirty="0"/>
              <a:t>-SP as early as possible in the second trimester, if they are not already taking co-</a:t>
            </a:r>
            <a:r>
              <a:rPr lang="en-US" altLang="en-US" sz="2000" dirty="0" err="1"/>
              <a:t>trimoxazole</a:t>
            </a:r>
            <a:r>
              <a:rPr lang="en-US" altLang="en-US" sz="2000" dirty="0"/>
              <a:t> prophylaxis.</a:t>
            </a:r>
          </a:p>
          <a:p>
            <a:r>
              <a:rPr lang="en-US" altLang="en-US" sz="2200" b="1" dirty="0"/>
              <a:t>Do not </a:t>
            </a:r>
            <a:r>
              <a:rPr lang="en-US" altLang="en-US" sz="2200" dirty="0"/>
              <a:t>give SP to clients on daily co-</a:t>
            </a:r>
            <a:r>
              <a:rPr lang="en-US" altLang="en-US" sz="2200" dirty="0" err="1"/>
              <a:t>trimoxazole</a:t>
            </a:r>
            <a:r>
              <a:rPr lang="en-US" altLang="en-US" sz="2200" dirty="0"/>
              <a:t>.</a:t>
            </a:r>
          </a:p>
          <a:p>
            <a:pPr lvl="1"/>
            <a:r>
              <a:rPr lang="en-US" altLang="en-US" sz="2000" dirty="0"/>
              <a:t>In adults living with HIV/AIDS, daily prophylaxis with co-</a:t>
            </a:r>
            <a:r>
              <a:rPr lang="en-US" altLang="en-US" sz="2000" dirty="0" err="1"/>
              <a:t>trimoxazole</a:t>
            </a:r>
            <a:r>
              <a:rPr lang="en-US" altLang="en-US" sz="2000" dirty="0"/>
              <a:t> has shown promise in preventing some infections, including malaria (</a:t>
            </a:r>
            <a:r>
              <a:rPr lang="en-US" altLang="en-US" sz="2000" dirty="0" err="1"/>
              <a:t>Anglar</a:t>
            </a:r>
            <a:r>
              <a:rPr lang="en-US" altLang="en-US" sz="2000" dirty="0"/>
              <a:t> et al. 1999; </a:t>
            </a:r>
            <a:r>
              <a:rPr lang="en-US" altLang="en-US" sz="2000" dirty="0" err="1"/>
              <a:t>Suthar</a:t>
            </a:r>
            <a:r>
              <a:rPr lang="en-US" altLang="en-US" sz="2000" dirty="0"/>
              <a:t> et al. 2012). Some programs are already using this approach. </a:t>
            </a:r>
          </a:p>
          <a:p>
            <a:pPr lvl="1"/>
            <a:endParaRPr lang="en-US" altLang="en-US" sz="2000" dirty="0"/>
          </a:p>
        </p:txBody>
      </p:sp>
      <p:sp>
        <p:nvSpPr>
          <p:cNvPr id="952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505F66A4-F696-4277-B85E-3CF2D8DE422F}" type="slidenum">
              <a:rPr lang="en-US" altLang="en-US" sz="1200" smtClean="0"/>
              <a:pPr>
                <a:spcBef>
                  <a:spcPct val="0"/>
                </a:spcBef>
                <a:buFontTx/>
                <a:buNone/>
              </a:pPr>
              <a:t>92</a:t>
            </a:fld>
            <a:endParaRPr lang="en-US" altLang="en-US" sz="12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a:t>Integrating Malaria and HIV Services: WHO Recommendations (continued)</a:t>
            </a:r>
          </a:p>
        </p:txBody>
      </p:sp>
      <p:sp>
        <p:nvSpPr>
          <p:cNvPr id="96259" name="Content Placeholder 2"/>
          <p:cNvSpPr>
            <a:spLocks noGrp="1"/>
          </p:cNvSpPr>
          <p:nvPr>
            <p:ph idx="1"/>
          </p:nvPr>
        </p:nvSpPr>
        <p:spPr/>
        <p:txBody>
          <a:bodyPr/>
          <a:lstStyle/>
          <a:p>
            <a:r>
              <a:rPr lang="en-US" altLang="en-US" sz="2400" dirty="0"/>
              <a:t>Reproductive health programs should collaborate with </a:t>
            </a:r>
            <a:br>
              <a:rPr lang="en-US" altLang="en-US" sz="2400" dirty="0"/>
            </a:br>
            <a:r>
              <a:rPr lang="en-US" altLang="en-US" sz="2400" dirty="0"/>
              <a:t>HIV/AIDS </a:t>
            </a:r>
            <a:r>
              <a:rPr lang="en-US" altLang="en-US" sz="2400" i="1" dirty="0"/>
              <a:t>and</a:t>
            </a:r>
            <a:r>
              <a:rPr lang="en-US" altLang="en-US" sz="2400" dirty="0"/>
              <a:t> malaria control programs to ensure an integrated service delivery plan. </a:t>
            </a:r>
          </a:p>
          <a:p>
            <a:pPr lvl="1"/>
            <a:r>
              <a:rPr lang="en-US" altLang="en-US" sz="2000" dirty="0"/>
              <a:t>Must ensure harmonization of national policies, guidelines, and training materials to avoid provider confusion and support coordinated implementation of services.</a:t>
            </a:r>
          </a:p>
          <a:p>
            <a:r>
              <a:rPr lang="en-US" altLang="en-US" sz="2400" dirty="0"/>
              <a:t>Counsel and give care directed at preventing and treating HIV/AIDS </a:t>
            </a:r>
            <a:r>
              <a:rPr lang="en-US" altLang="en-US" sz="2400" i="1" dirty="0"/>
              <a:t>and</a:t>
            </a:r>
            <a:r>
              <a:rPr lang="en-US" altLang="en-US" sz="2400" dirty="0"/>
              <a:t> malaria.</a:t>
            </a:r>
          </a:p>
          <a:p>
            <a:r>
              <a:rPr lang="en-US" altLang="en-US" sz="2400" dirty="0"/>
              <a:t>Appropriate diagnostic tools for both diseases, and antiretrovirals and antimalarials, should be available at all levels of health care system. Follow country guidelines.</a:t>
            </a:r>
          </a:p>
        </p:txBody>
      </p:sp>
      <p:sp>
        <p:nvSpPr>
          <p:cNvPr id="962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331BDF93-FF3D-4245-83CA-4DB23198ECCD}" type="slidenum">
              <a:rPr lang="en-US" altLang="en-US" sz="1200" smtClean="0"/>
              <a:pPr>
                <a:spcBef>
                  <a:spcPct val="0"/>
                </a:spcBef>
                <a:buFontTx/>
                <a:buNone/>
              </a:pPr>
              <a:t>93</a:t>
            </a:fld>
            <a:endParaRPr lang="en-US" altLang="en-US" sz="12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a:t>HIV/AIDS and Infant Feeding</a:t>
            </a:r>
          </a:p>
        </p:txBody>
      </p:sp>
      <p:sp>
        <p:nvSpPr>
          <p:cNvPr id="97283" name="Content Placeholder 2"/>
          <p:cNvSpPr>
            <a:spLocks noGrp="1"/>
          </p:cNvSpPr>
          <p:nvPr>
            <p:ph idx="1"/>
          </p:nvPr>
        </p:nvSpPr>
        <p:spPr>
          <a:xfrm>
            <a:off x="457200" y="1676400"/>
            <a:ext cx="8229600" cy="3733800"/>
          </a:xfrm>
        </p:spPr>
        <p:txBody>
          <a:bodyPr/>
          <a:lstStyle/>
          <a:p>
            <a:r>
              <a:rPr lang="en-US" altLang="en-US" sz="2400" dirty="0"/>
              <a:t>In 2016, WHO released </a:t>
            </a:r>
            <a:r>
              <a:rPr lang="en-US" altLang="en-US" sz="2400" i="1" dirty="0"/>
              <a:t>Guideline: Updates on HIV and Infant Feeding </a:t>
            </a:r>
            <a:r>
              <a:rPr lang="en-US" altLang="en-US" sz="2400" dirty="0"/>
              <a:t>(WHO 2016b), which includes the following recommendations:</a:t>
            </a:r>
          </a:p>
          <a:p>
            <a:pPr lvl="1"/>
            <a:r>
              <a:rPr lang="en-US" altLang="en-US" sz="2200" dirty="0"/>
              <a:t>Women living with HIV/AIDS should breastfeed for at least 12 months and may continue breastfeeding for up to 24 months or longer (similar to the general population) while being fully supported for antiretroviral therapy adherence (see the WHO </a:t>
            </a:r>
            <a:r>
              <a:rPr lang="en-US" altLang="en-US" sz="2200" i="1" dirty="0"/>
              <a:t>Consolidated Guidelines on the Use of Antiretroviral Drugs for Treating and Preventing HIV Infection </a:t>
            </a:r>
            <a:r>
              <a:rPr lang="en-US" altLang="en-US" sz="2200" dirty="0"/>
              <a:t>[WHO 2016a]).</a:t>
            </a:r>
          </a:p>
        </p:txBody>
      </p:sp>
      <p:sp>
        <p:nvSpPr>
          <p:cNvPr id="9728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01D29A5C-EE5D-4A60-97E0-EB8396E2DA1C}" type="slidenum">
              <a:rPr lang="en-US" altLang="en-US" sz="1200" smtClean="0"/>
              <a:pPr>
                <a:spcBef>
                  <a:spcPct val="0"/>
                </a:spcBef>
                <a:buFontTx/>
                <a:buNone/>
              </a:pPr>
              <a:t>94</a:t>
            </a:fld>
            <a:endParaRPr lang="en-US" altLang="en-US" sz="12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a:t>HIV/AIDS and Infant Feeding (continued)</a:t>
            </a:r>
          </a:p>
        </p:txBody>
      </p:sp>
      <p:sp>
        <p:nvSpPr>
          <p:cNvPr id="98307" name="Content Placeholder 2"/>
          <p:cNvSpPr>
            <a:spLocks noGrp="1"/>
          </p:cNvSpPr>
          <p:nvPr>
            <p:ph idx="1"/>
          </p:nvPr>
        </p:nvSpPr>
        <p:spPr/>
        <p:txBody>
          <a:bodyPr/>
          <a:lstStyle/>
          <a:p>
            <a:pPr lvl="1"/>
            <a:r>
              <a:rPr lang="en-US" altLang="en-US" sz="2200" dirty="0"/>
              <a:t>In settings where health services provide and support </a:t>
            </a:r>
            <a:br>
              <a:rPr lang="en-US" altLang="en-US" sz="2200" dirty="0"/>
            </a:br>
            <a:r>
              <a:rPr lang="en-US" altLang="en-US" sz="2200" dirty="0"/>
              <a:t>lifelong antiretroviral therapy, including adherence counseling, and promote and support breastfeeding among women living with HIV/AIDS, the duration of breastfeeding should not be restricted. </a:t>
            </a:r>
          </a:p>
          <a:p>
            <a:pPr lvl="1"/>
            <a:r>
              <a:rPr lang="en-US" altLang="en-US" sz="2200" dirty="0"/>
              <a:t>Women known to be living with HIV/AIDS (and whose infants are HIV uninfected or of unknown HIV status) should exclusively breastfeed their infants for the first 6 months of life, introducing appropriate complementary foods thereafter and continuing breastfeeding. Breastfeeding should then only stop once a nutritionally adequate and safe diet without breast milk can be provided.</a:t>
            </a:r>
          </a:p>
          <a:p>
            <a:pPr lvl="1"/>
            <a:endParaRPr lang="en-US" altLang="en-US" dirty="0"/>
          </a:p>
        </p:txBody>
      </p:sp>
      <p:sp>
        <p:nvSpPr>
          <p:cNvPr id="983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DD69C164-66D3-48B1-856C-CF2F1B11C9F5}" type="slidenum">
              <a:rPr lang="en-US" altLang="en-US" sz="1200" smtClean="0"/>
              <a:pPr>
                <a:spcBef>
                  <a:spcPct val="0"/>
                </a:spcBef>
                <a:buFontTx/>
                <a:buNone/>
              </a:pPr>
              <a:t>95</a:t>
            </a:fld>
            <a:endParaRPr lang="en-US" altLang="en-US" sz="12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a:t>HIV/AIDS and Infant Feeding (continued)</a:t>
            </a:r>
          </a:p>
        </p:txBody>
      </p:sp>
      <p:sp>
        <p:nvSpPr>
          <p:cNvPr id="99331" name="Content Placeholder 2"/>
          <p:cNvSpPr>
            <a:spLocks noGrp="1"/>
          </p:cNvSpPr>
          <p:nvPr>
            <p:ph idx="1"/>
          </p:nvPr>
        </p:nvSpPr>
        <p:spPr/>
        <p:txBody>
          <a:bodyPr/>
          <a:lstStyle/>
          <a:p>
            <a:pPr lvl="1"/>
            <a:r>
              <a:rPr lang="en-US" altLang="en-US" dirty="0"/>
              <a:t>National and local health authorities should actively coordinate and implement services in health facilities and activities in workplaces, communities, and homes to protect, promote, and support breastfeeding among women living with HIV/AIDS. </a:t>
            </a:r>
          </a:p>
          <a:p>
            <a:pPr lvl="1"/>
            <a:r>
              <a:rPr lang="en-US" altLang="en-US" dirty="0"/>
              <a:t>Health care providers and women living with HIV can be reassured that </a:t>
            </a:r>
            <a:r>
              <a:rPr lang="en-US" altLang="en-US" sz="2600" dirty="0"/>
              <a:t>antiretroviral therapy</a:t>
            </a:r>
            <a:r>
              <a:rPr lang="en-US" altLang="en-US" dirty="0"/>
              <a:t> reduces the risk of postnatal HIV transmission in the context of mixed feeding. Although exclusive breastfeeding is recommended, practicing mixed feeding is not a reason to stop breastfeeding in the presence of antiretroviral drugs.</a:t>
            </a:r>
          </a:p>
          <a:p>
            <a:endParaRPr lang="en-US" altLang="en-US" dirty="0"/>
          </a:p>
        </p:txBody>
      </p:sp>
      <p:sp>
        <p:nvSpPr>
          <p:cNvPr id="993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6ACC9152-846A-484C-A0ED-8548799DAD11}" type="slidenum">
              <a:rPr lang="en-US" altLang="en-US" sz="1200" smtClean="0"/>
              <a:pPr>
                <a:spcBef>
                  <a:spcPct val="0"/>
                </a:spcBef>
                <a:buFontTx/>
                <a:buNone/>
              </a:pPr>
              <a:t>96</a:t>
            </a:fld>
            <a:endParaRPr lang="en-US" altLang="en-US" sz="12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228600"/>
            <a:ext cx="7391400" cy="1022350"/>
          </a:xfrm>
        </p:spPr>
        <p:txBody>
          <a:bodyPr/>
          <a:lstStyle/>
          <a:p>
            <a:r>
              <a:rPr lang="en-US" altLang="en-US" dirty="0"/>
              <a:t>HIV/AIDS and Infant Feeding (continued)</a:t>
            </a:r>
          </a:p>
        </p:txBody>
      </p:sp>
      <p:sp>
        <p:nvSpPr>
          <p:cNvPr id="100355" name="Content Placeholder 2"/>
          <p:cNvSpPr>
            <a:spLocks noGrp="1"/>
          </p:cNvSpPr>
          <p:nvPr>
            <p:ph idx="1"/>
          </p:nvPr>
        </p:nvSpPr>
        <p:spPr>
          <a:xfrm>
            <a:off x="457200" y="1447800"/>
            <a:ext cx="8229600" cy="4343400"/>
          </a:xfrm>
        </p:spPr>
        <p:txBody>
          <a:bodyPr/>
          <a:lstStyle/>
          <a:p>
            <a:r>
              <a:rPr lang="en-GB" altLang="en-US" sz="2400" dirty="0"/>
              <a:t>Women who </a:t>
            </a:r>
            <a:r>
              <a:rPr lang="en-GB" altLang="en-US" sz="2400" b="1" i="1" dirty="0"/>
              <a:t>are not </a:t>
            </a:r>
            <a:r>
              <a:rPr lang="en-GB" altLang="en-US" sz="2400" dirty="0"/>
              <a:t>HIV-infected or whose HIV status </a:t>
            </a:r>
            <a:br>
              <a:rPr lang="en-GB" altLang="en-US" sz="2400" dirty="0"/>
            </a:br>
            <a:r>
              <a:rPr lang="en-GB" altLang="en-US" sz="2400" dirty="0"/>
              <a:t>is unknown should be: </a:t>
            </a:r>
          </a:p>
          <a:p>
            <a:pPr lvl="1"/>
            <a:r>
              <a:rPr lang="en-GB" altLang="en-US" sz="2000" dirty="0" err="1"/>
              <a:t>Counseled</a:t>
            </a:r>
            <a:r>
              <a:rPr lang="en-GB" altLang="en-US" sz="2000" dirty="0"/>
              <a:t> to exclusively breastfeed their infants for the first </a:t>
            </a:r>
            <a:br>
              <a:rPr lang="en-GB" altLang="en-US" sz="2000" dirty="0"/>
            </a:br>
            <a:r>
              <a:rPr lang="en-GB" altLang="en-US" sz="2000" dirty="0"/>
              <a:t>6 months.</a:t>
            </a:r>
          </a:p>
          <a:p>
            <a:pPr lvl="1"/>
            <a:r>
              <a:rPr lang="en-GB" altLang="en-US" sz="2000" dirty="0" err="1"/>
              <a:t>Counseled</a:t>
            </a:r>
            <a:r>
              <a:rPr lang="en-GB" altLang="en-US" sz="2000" dirty="0"/>
              <a:t> to introduce complementary foods while continuing breastfeeding for 24 months or beyond.</a:t>
            </a:r>
          </a:p>
          <a:p>
            <a:pPr lvl="1"/>
            <a:r>
              <a:rPr lang="en-GB" altLang="en-US" sz="2000" dirty="0"/>
              <a:t>Offered HIV testing if their HIV status is unknown</a:t>
            </a:r>
            <a:r>
              <a:rPr lang="en-US" altLang="en-US" sz="2000" dirty="0"/>
              <a:t>.</a:t>
            </a:r>
          </a:p>
          <a:p>
            <a:pPr lvl="1"/>
            <a:r>
              <a:rPr lang="en-GB" altLang="en-US" sz="2000" dirty="0" err="1"/>
              <a:t>Counseled</a:t>
            </a:r>
            <a:r>
              <a:rPr lang="en-GB" altLang="en-US" sz="2000" dirty="0"/>
              <a:t> about ways to prevent HIV infection and about available services, such as family planning.</a:t>
            </a:r>
            <a:r>
              <a:rPr lang="en-US" altLang="en-US" sz="2000" dirty="0"/>
              <a:t> </a:t>
            </a:r>
          </a:p>
          <a:p>
            <a:r>
              <a:rPr lang="en-US" altLang="en-US" sz="2400" dirty="0"/>
              <a:t>In addition, health messages should be delivered to the general population so optimal breastfeeding information is understood (WHO 2010a). </a:t>
            </a:r>
          </a:p>
        </p:txBody>
      </p:sp>
      <p:sp>
        <p:nvSpPr>
          <p:cNvPr id="10035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C9339E8C-C79D-46D3-A7C0-7D7B0533DB7A}" type="slidenum">
              <a:rPr lang="en-US" altLang="en-US" sz="1200" smtClean="0"/>
              <a:pPr>
                <a:spcBef>
                  <a:spcPct val="0"/>
                </a:spcBef>
                <a:buFontTx/>
                <a:buNone/>
              </a:pPr>
              <a:t>97</a:t>
            </a:fld>
            <a:endParaRPr lang="en-US" altLang="en-US" sz="12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p:txBody>
          <a:bodyPr/>
          <a:lstStyle/>
          <a:p>
            <a:r>
              <a:rPr lang="en-US" altLang="en-US"/>
              <a:t>Other Conditions in Pregnancy: Sickle Cell Trait </a:t>
            </a:r>
          </a:p>
        </p:txBody>
      </p:sp>
      <p:sp>
        <p:nvSpPr>
          <p:cNvPr id="101379" name="Rectangle 7"/>
          <p:cNvSpPr>
            <a:spLocks noGrp="1" noChangeArrowheads="1"/>
          </p:cNvSpPr>
          <p:nvPr>
            <p:ph idx="1"/>
          </p:nvPr>
        </p:nvSpPr>
        <p:spPr>
          <a:xfrm>
            <a:off x="457200" y="1447800"/>
            <a:ext cx="8229600" cy="4343400"/>
          </a:xfrm>
        </p:spPr>
        <p:txBody>
          <a:bodyPr/>
          <a:lstStyle/>
          <a:p>
            <a:r>
              <a:rPr lang="en-US" altLang="en-US" sz="2400" dirty="0"/>
              <a:t>According to the Centers for Disease Control and Prevention’s birth cohort studies, sickle cell trait provides 60% protection against overall mortality from malaria.</a:t>
            </a:r>
            <a:r>
              <a:rPr lang="en-US" altLang="en-US" sz="2400" baseline="30000" dirty="0"/>
              <a:t> </a:t>
            </a:r>
            <a:r>
              <a:rPr lang="en-US" altLang="en-US" sz="2400" dirty="0"/>
              <a:t>Most of this protection occurs between the ages of 2 and 16 months, before the onset of clinical immunity in areas with intense transmission of malaria.</a:t>
            </a:r>
          </a:p>
          <a:p>
            <a:r>
              <a:rPr lang="en-US" altLang="en-US" sz="2400" dirty="0"/>
              <a:t>Despite the fact that they have protection, it is still important for those with sickle cell trait to take </a:t>
            </a:r>
            <a:r>
              <a:rPr lang="en-US" altLang="en-US" sz="2400" dirty="0" err="1"/>
              <a:t>IPTp</a:t>
            </a:r>
            <a:r>
              <a:rPr lang="en-US" altLang="en-US" sz="2400" dirty="0"/>
              <a:t>-SP and use ITNs and other preventive measures, such as indoor residual spraying (IRS), for malaria transmission control (World Health Assembly 2006). </a:t>
            </a:r>
          </a:p>
        </p:txBody>
      </p:sp>
      <p:sp>
        <p:nvSpPr>
          <p:cNvPr id="10138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19C6AB55-9721-4496-AA33-6BAFCCAFC721}" type="slidenum">
              <a:rPr lang="en-US" altLang="en-US" sz="1200" smtClean="0"/>
              <a:pPr>
                <a:spcBef>
                  <a:spcPct val="0"/>
                </a:spcBef>
                <a:buFontTx/>
                <a:buNone/>
              </a:pPr>
              <a:t>98</a:t>
            </a:fld>
            <a:endParaRPr lang="en-US" altLang="en-US" sz="12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a:t>Sickle Cell Disease</a:t>
            </a:r>
          </a:p>
        </p:txBody>
      </p:sp>
      <p:sp>
        <p:nvSpPr>
          <p:cNvPr id="102403" name="Content Placeholder 2"/>
          <p:cNvSpPr>
            <a:spLocks noGrp="1"/>
          </p:cNvSpPr>
          <p:nvPr>
            <p:ph idx="1"/>
          </p:nvPr>
        </p:nvSpPr>
        <p:spPr>
          <a:xfrm>
            <a:off x="457200" y="1371600"/>
            <a:ext cx="8229600" cy="4343400"/>
          </a:xfrm>
        </p:spPr>
        <p:txBody>
          <a:bodyPr/>
          <a:lstStyle/>
          <a:p>
            <a:r>
              <a:rPr lang="en-US" altLang="en-US" dirty="0"/>
              <a:t>People with sickle cell disease have two abnormal hemoglobin genes in their red blood cells. </a:t>
            </a:r>
          </a:p>
          <a:p>
            <a:r>
              <a:rPr lang="en-US" altLang="en-US" dirty="0"/>
              <a:t>In general, women with sickle cell disease are at higher risk of pregnancy complications. Pregnancy can worsen sickle cell disease, and sickle cell disease can worsen pregnancy outcomes. </a:t>
            </a:r>
          </a:p>
          <a:p>
            <a:r>
              <a:rPr lang="en-US" altLang="en-US" dirty="0"/>
              <a:t>Daily folic acid supplementation (with 1 mg or 5 mg orally) is often prescribed for women with sickle cell disease before and during pregnancy to help them replenish stores lost due to the hemolysis (destruction of red blood cells) caused by sickle cell disease. </a:t>
            </a:r>
          </a:p>
          <a:p>
            <a:endParaRPr lang="en-US" altLang="en-US" dirty="0"/>
          </a:p>
        </p:txBody>
      </p:sp>
      <p:sp>
        <p:nvSpPr>
          <p:cNvPr id="1024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600">
                <a:solidFill>
                  <a:srgbClr val="305B75"/>
                </a:solidFill>
                <a:latin typeface="Gill Sans MT" panose="020B0502020104020203" pitchFamily="34" charset="0"/>
                <a:ea typeface="MS PGothic" panose="020B0600070205080204" pitchFamily="34" charset="-128"/>
              </a:defRPr>
            </a:lvl1pPr>
            <a:lvl2pPr marL="742950" indent="-285750">
              <a:spcBef>
                <a:spcPct val="20000"/>
              </a:spcBef>
              <a:buClr>
                <a:srgbClr val="718C3F"/>
              </a:buClr>
              <a:buSzPct val="80000"/>
              <a:buFont typeface="Wingdings" panose="05000000000000000000" pitchFamily="2" charset="2"/>
              <a:buChar char="§"/>
              <a:defRPr sz="2400">
                <a:solidFill>
                  <a:srgbClr val="305B75"/>
                </a:solidFill>
                <a:latin typeface="Gill Sans MT" panose="020B0502020104020203" pitchFamily="34" charset="0"/>
                <a:ea typeface="MS PGothic" panose="020B0600070205080204" pitchFamily="34" charset="-128"/>
              </a:defRPr>
            </a:lvl2pPr>
            <a:lvl3pPr marL="1143000" indent="-228600">
              <a:spcBef>
                <a:spcPct val="20000"/>
              </a:spcBef>
              <a:buClr>
                <a:srgbClr val="718C3F"/>
              </a:buClr>
              <a:buFont typeface="Arial" panose="020B0604020202020204" pitchFamily="34" charset="0"/>
              <a:buChar char="•"/>
              <a:defRPr sz="2200">
                <a:solidFill>
                  <a:srgbClr val="305B75"/>
                </a:solidFill>
                <a:latin typeface="Gill Sans MT" panose="020B0502020104020203" pitchFamily="34" charset="0"/>
                <a:ea typeface="MS PGothic" panose="020B0600070205080204" pitchFamily="34" charset="-128"/>
              </a:defRPr>
            </a:lvl3pPr>
            <a:lvl4pPr marL="1600200" indent="-228600">
              <a:spcBef>
                <a:spcPct val="20000"/>
              </a:spcBef>
              <a:buClr>
                <a:srgbClr val="718C3F"/>
              </a:buClr>
              <a:buSzPct val="80000"/>
              <a:buFont typeface="Arial" panose="020B0604020202020204" pitchFamily="34" charset="0"/>
              <a:buChar char="•"/>
              <a:defRPr sz="2000">
                <a:solidFill>
                  <a:srgbClr val="305B75"/>
                </a:solidFill>
                <a:latin typeface="Gill Sans MT" panose="020B0502020104020203" pitchFamily="34" charset="0"/>
                <a:ea typeface="MS PGothic" panose="020B0600070205080204" pitchFamily="34" charset="-128"/>
              </a:defRPr>
            </a:lvl4pPr>
            <a:lvl5pPr marL="2057400" indent="-228600">
              <a:spcBef>
                <a:spcPct val="20000"/>
              </a:spcBef>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5pPr>
            <a:lvl6pPr marL="25146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6pPr>
            <a:lvl7pPr marL="29718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7pPr>
            <a:lvl8pPr marL="34290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8pPr>
            <a:lvl9pPr marL="3886200" indent="-228600" eaLnBrk="0" fontAlgn="base" hangingPunct="0">
              <a:spcBef>
                <a:spcPct val="20000"/>
              </a:spcBef>
              <a:spcAft>
                <a:spcPct val="0"/>
              </a:spcAft>
              <a:buClr>
                <a:srgbClr val="718C3F"/>
              </a:buClr>
              <a:buFont typeface="Symbol" panose="05050102010706020507" pitchFamily="18" charset="2"/>
              <a:buChar char=""/>
              <a:defRPr>
                <a:solidFill>
                  <a:srgbClr val="305B75"/>
                </a:solidFill>
                <a:latin typeface="Gill Sans MT" panose="020B0502020104020203" pitchFamily="34" charset="0"/>
                <a:ea typeface="MS PGothic" panose="020B0600070205080204" pitchFamily="34" charset="-128"/>
              </a:defRPr>
            </a:lvl9pPr>
          </a:lstStyle>
          <a:p>
            <a:pPr>
              <a:spcBef>
                <a:spcPct val="0"/>
              </a:spcBef>
              <a:buFontTx/>
              <a:buNone/>
            </a:pPr>
            <a:fld id="{B1047DC8-4AD7-46FA-B4A1-7FDE55424929}" type="slidenum">
              <a:rPr lang="en-US" altLang="en-US" sz="1200" smtClean="0"/>
              <a:pPr>
                <a:spcBef>
                  <a:spcPct val="0"/>
                </a:spcBef>
                <a:buFontTx/>
                <a:buNone/>
              </a:pPr>
              <a:t>99</a:t>
            </a:fld>
            <a:endParaRPr lang="en-US" altLang="en-US" sz="1200"/>
          </a:p>
        </p:txBody>
      </p:sp>
    </p:spTree>
  </p:cSld>
  <p:clrMapOvr>
    <a:masterClrMapping/>
  </p:clrMapOvr>
</p:sld>
</file>

<file path=ppt/theme/theme1.xml><?xml version="1.0" encoding="utf-8"?>
<a:theme xmlns:a="http://schemas.openxmlformats.org/drawingml/2006/main" name="Malaria">
  <a:themeElements>
    <a:clrScheme name="Custom 2">
      <a:dk1>
        <a:srgbClr val="305B75"/>
      </a:dk1>
      <a:lt1>
        <a:sysClr val="window" lastClr="FFFFFF"/>
      </a:lt1>
      <a:dk2>
        <a:srgbClr val="305B75"/>
      </a:dk2>
      <a:lt2>
        <a:srgbClr val="305B75"/>
      </a:lt2>
      <a:accent1>
        <a:srgbClr val="61B1E3"/>
      </a:accent1>
      <a:accent2>
        <a:srgbClr val="9B5A97"/>
      </a:accent2>
      <a:accent3>
        <a:srgbClr val="99C525"/>
      </a:accent3>
      <a:accent4>
        <a:srgbClr val="8064A2"/>
      </a:accent4>
      <a:accent5>
        <a:srgbClr val="718C3F"/>
      </a:accent5>
      <a:accent6>
        <a:srgbClr val="E980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2106FF49F45749B838EBD7E9DF83E2" ma:contentTypeVersion="11" ma:contentTypeDescription="Create a new document." ma:contentTypeScope="" ma:versionID="6bc3d6c409030ba70d8e92fc49428833">
  <xsd:schema xmlns:xsd="http://www.w3.org/2001/XMLSchema" xmlns:xs="http://www.w3.org/2001/XMLSchema" xmlns:p="http://schemas.microsoft.com/office/2006/metadata/properties" xmlns:ns2="c2c32457-7daa-4654-abf7-0e0ce8b05ec4" xmlns:ns3="7049752a-bb09-446b-b7db-4d727a256657" targetNamespace="http://schemas.microsoft.com/office/2006/metadata/properties" ma:root="true" ma:fieldsID="49527d35df3552466b83ec518bb3dc74" ns2:_="" ns3:_="">
    <xsd:import namespace="c2c32457-7daa-4654-abf7-0e0ce8b05ec4"/>
    <xsd:import namespace="7049752a-bb09-446b-b7db-4d727a2566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c32457-7daa-4654-abf7-0e0ce8b05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9752a-bb09-446b-b7db-4d727a2566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9DD6A7-F22C-4A1E-A127-B80C3E16F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c32457-7daa-4654-abf7-0e0ce8b05ec4"/>
    <ds:schemaRef ds:uri="7049752a-bb09-446b-b7db-4d727a2566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9C3EEB-A33C-4234-8914-DBE3FFB20E81}">
  <ds:schemaRefs>
    <ds:schemaRef ds:uri="http://schemas.microsoft.com/sharepoint/v3/contenttype/forms"/>
  </ds:schemaRefs>
</ds:datastoreItem>
</file>

<file path=customXml/itemProps3.xml><?xml version="1.0" encoding="utf-8"?>
<ds:datastoreItem xmlns:ds="http://schemas.openxmlformats.org/officeDocument/2006/customXml" ds:itemID="{DEF7A8E1-BB94-4909-9C78-EB2581DAACF2}">
  <ds:schemaRefs>
    <ds:schemaRef ds:uri="a727d5f1-50d5-4e70-92e1-7a84c16401fb"/>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purl.org/dc/terms/"/>
    <ds:schemaRef ds:uri="ac87a440-5df4-4752-88e0-0e2edb4de0b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27406</TotalTime>
  <Words>14016</Words>
  <Application>Microsoft Macintosh PowerPoint</Application>
  <PresentationFormat>On-screen Show (4:3)</PresentationFormat>
  <Paragraphs>1278</Paragraphs>
  <Slides>206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206</vt:i4>
      </vt:variant>
    </vt:vector>
  </HeadingPairs>
  <TitlesOfParts>
    <vt:vector size="218" baseType="lpstr">
      <vt:lpstr>Dotum</vt:lpstr>
      <vt:lpstr>Arial</vt:lpstr>
      <vt:lpstr>Arial Narrow</vt:lpstr>
      <vt:lpstr>Calibri</vt:lpstr>
      <vt:lpstr>Gill Sans MT</vt:lpstr>
      <vt:lpstr>Helvetica</vt:lpstr>
      <vt:lpstr>Symbol</vt:lpstr>
      <vt:lpstr>Times New Roman</vt:lpstr>
      <vt:lpstr>Trajan Pro</vt:lpstr>
      <vt:lpstr>Webdings</vt:lpstr>
      <vt:lpstr>Wingdings</vt:lpstr>
      <vt:lpstr>Malaria</vt:lpstr>
      <vt:lpstr>Prevention and Control of Malaria in Pregnancy</vt:lpstr>
      <vt:lpstr>PowerPoint Presentation</vt:lpstr>
      <vt:lpstr>Malaria in Pregnancy: Workshop Purpose</vt:lpstr>
      <vt:lpstr>MIP: Workshop Purpose (continued)</vt:lpstr>
      <vt:lpstr>Workshop Specifics</vt:lpstr>
      <vt:lpstr>Introduction:  Facts about Malaria</vt:lpstr>
      <vt:lpstr>Introduction: Facts about Malaria in Pregnancy </vt:lpstr>
      <vt:lpstr>Endemicity: Plasmodium falciparum: global map (2020)</vt:lpstr>
      <vt:lpstr>Facts: Global Response to Malaria Control </vt:lpstr>
      <vt:lpstr>Global Response to Malaria Control (continued)</vt:lpstr>
      <vt:lpstr>Global Response to Malaria Control (continued)</vt:lpstr>
      <vt:lpstr>Global Response to Malaria Control (continued)</vt:lpstr>
      <vt:lpstr>Prevention and Control of MIP</vt:lpstr>
      <vt:lpstr>ANC: Module 1 Learning Objectives</vt:lpstr>
      <vt:lpstr>Group Education in ANC Clinic in Ghana</vt:lpstr>
      <vt:lpstr> Improving the Experience of ANC: The 2016 WHO Recommendations</vt:lpstr>
      <vt:lpstr>Background: Revised WHO Recommendations for ANC</vt:lpstr>
      <vt:lpstr>Content of the 2016 WHO Recommendations  for ANC</vt:lpstr>
      <vt:lpstr>Focused ANC versus Current WHO Recommendations</vt:lpstr>
      <vt:lpstr>Timing of ANC Contacts</vt:lpstr>
      <vt:lpstr>Settings for ANC</vt:lpstr>
      <vt:lpstr>Components of ANC</vt:lpstr>
      <vt:lpstr>Risk Identification </vt:lpstr>
      <vt:lpstr>Prevention and Management of Pregnancy-Related or Concurrent Diseases</vt:lpstr>
      <vt:lpstr>Prevention and Management of Pregnancy-Related or Concurrent Diseases (continued)</vt:lpstr>
      <vt:lpstr>Health Education and Health Promotion </vt:lpstr>
      <vt:lpstr>Health Education and Health Promotion (continued)</vt:lpstr>
      <vt:lpstr>Health Education and Health Promotion (continued)</vt:lpstr>
      <vt:lpstr>Health Education and Health Promotion (continued)</vt:lpstr>
      <vt:lpstr>Health Education and Health Promotion (continued)</vt:lpstr>
      <vt:lpstr>Health Promotion Messages Specific to MIP</vt:lpstr>
      <vt:lpstr>Health Promotion Messages Specific to MIP (continued)</vt:lpstr>
      <vt:lpstr>Health Promotion Messages Specific to MIP (continued)</vt:lpstr>
      <vt:lpstr>Health Promotion Messages Specific to MIP (continued)</vt:lpstr>
      <vt:lpstr>Other Vital Components of ANC</vt:lpstr>
      <vt:lpstr>Other Vital Components of ANC (continued)</vt:lpstr>
      <vt:lpstr>Other Vital Components of ANC (continued)</vt:lpstr>
      <vt:lpstr>Other Vital Components of ANC (continued)</vt:lpstr>
      <vt:lpstr>        Scheduling and Timing of Antenatal Contacts</vt:lpstr>
      <vt:lpstr>Scheduling and Timing of Antenatal Contacts (continued)</vt:lpstr>
      <vt:lpstr>Scheduling and Timing of Antenatal Contacts (continued)</vt:lpstr>
      <vt:lpstr>Nigerian Federal Ministry of Health Poster</vt:lpstr>
      <vt:lpstr>Scheduling and Timing of Antenatal Contacts (continued)</vt:lpstr>
      <vt:lpstr>Scheduling and Timing of Antenatal Contacts (continued)</vt:lpstr>
      <vt:lpstr>Scheduling and Timing of Antenatal Contacts (continued)</vt:lpstr>
      <vt:lpstr>Scheduling and Timing of Antenatal Contacts (continued)</vt:lpstr>
      <vt:lpstr>ANC in the context of the COVID-19 pandemic</vt:lpstr>
      <vt:lpstr>ANC in the context of the COVID-19 pandemic: important considerations</vt:lpstr>
      <vt:lpstr>ANC in the context of the COVID-19 pandemic:  important considerations (continued)</vt:lpstr>
      <vt:lpstr>ANC in the context of the COVID-19 pandemic:  offsite triage</vt:lpstr>
      <vt:lpstr>ANC in the context of the COVID-19 pandemic:  onsite screening and triage</vt:lpstr>
      <vt:lpstr>ANC in the context of the COVID-19 pandemic:  onsite screening and triage (continued)</vt:lpstr>
      <vt:lpstr>ANC in the context of the COVID-19 pandemic:  onsite screening and triage; considerations specific to ANC services</vt:lpstr>
      <vt:lpstr>ANC in the context of the COVID-19 pandemic:  considerations specific to ANC services (continued)</vt:lpstr>
      <vt:lpstr>ANC in the context of the COVID-19 pandemic: considerations specific to ANC services (continued)</vt:lpstr>
      <vt:lpstr>ANC in the context of the COVID-19 pandemic:  considerations specific to ANC services (continued)</vt:lpstr>
      <vt:lpstr>ANC in the context of the COVID-19 pandemic:  considerations specific to ANC services (continued)</vt:lpstr>
      <vt:lpstr>ANC in the context of the COVID-19 pandemic:  considerations specific to ANC services (continued)</vt:lpstr>
      <vt:lpstr> Recordkeeping for Antenatal Contacts and Malaria Prevention Activities</vt:lpstr>
      <vt:lpstr>Recordkeeping Responsibilities</vt:lpstr>
      <vt:lpstr>Recordkeeping Procedure</vt:lpstr>
      <vt:lpstr>Recordkeeping Procedure (continued) </vt:lpstr>
      <vt:lpstr>Maintaining antenatal care records in Nigeria</vt:lpstr>
      <vt:lpstr>Respectful Maternity Care</vt:lpstr>
      <vt:lpstr>Respectful Maternity Care (continued)</vt:lpstr>
      <vt:lpstr>Respectful Maternity Care (continued)</vt:lpstr>
      <vt:lpstr>Respectful Maternity Care (continued)</vt:lpstr>
      <vt:lpstr>Respectful Maternity Care (continued)</vt:lpstr>
      <vt:lpstr>Respectful Maternity Care (continued)</vt:lpstr>
      <vt:lpstr>Prevention and Control of Malaria in Pregnancy</vt:lpstr>
      <vt:lpstr>Malaria Transmission: Module 2 Objectives</vt:lpstr>
      <vt:lpstr>Malaria Transmission: Background </vt:lpstr>
      <vt:lpstr>Malaria Transmission: Background (continued) </vt:lpstr>
      <vt:lpstr>Anopheles Mosquito</vt:lpstr>
      <vt:lpstr>Factors Affecting Transmission</vt:lpstr>
      <vt:lpstr>Breeding Sites</vt:lpstr>
      <vt:lpstr>Types of Vector</vt:lpstr>
      <vt:lpstr>Parasites and Climate</vt:lpstr>
      <vt:lpstr>Population</vt:lpstr>
      <vt:lpstr>Populations Most Affected by Malaria</vt:lpstr>
      <vt:lpstr>Transmission Levels: Stable Transmission Areas</vt:lpstr>
      <vt:lpstr>Stable Transmission</vt:lpstr>
      <vt:lpstr>Transmission Levels: Unstable Transmission Areas</vt:lpstr>
      <vt:lpstr>Transmission Levels: Unstable Transmission Areas (continued) </vt:lpstr>
      <vt:lpstr>Unstable Transmission</vt:lpstr>
      <vt:lpstr>Transmission Levels: Mixed Transmission Areas</vt:lpstr>
      <vt:lpstr>Effects of Malaria on Pregnant Women</vt:lpstr>
      <vt:lpstr>Effects of Malaria on Pregnant Women (continued) </vt:lpstr>
      <vt:lpstr>Co-Infections: HIV/AIDS during Pregnancy</vt:lpstr>
      <vt:lpstr>Co-Infections: HIV/AIDS during Pregnancy (continued)</vt:lpstr>
      <vt:lpstr>Integration of MIP and PMTCT Services into ANC </vt:lpstr>
      <vt:lpstr>Integrating Malaria and HIV Services: WHO Recommendations</vt:lpstr>
      <vt:lpstr>Integrating Malaria and HIV Services: WHO Recommendations (continued)</vt:lpstr>
      <vt:lpstr>HIV/AIDS and Infant Feeding</vt:lpstr>
      <vt:lpstr>HIV/AIDS and Infant Feeding (continued)</vt:lpstr>
      <vt:lpstr>HIV/AIDS and Infant Feeding (continued)</vt:lpstr>
      <vt:lpstr>HIV/AIDS and Infant Feeding (continued)</vt:lpstr>
      <vt:lpstr>Other Conditions in Pregnancy: Sickle Cell Trait </vt:lpstr>
      <vt:lpstr>Sickle Cell Disease</vt:lpstr>
      <vt:lpstr>Sickle Cell Disease (continued)</vt:lpstr>
      <vt:lpstr>Effects of Malaria on Fetus</vt:lpstr>
      <vt:lpstr>Effects of Malaria on Communities</vt:lpstr>
      <vt:lpstr>Summary: Malaria Transmission</vt:lpstr>
      <vt:lpstr>Prevention and Control of Malaria in Pregnancy</vt:lpstr>
      <vt:lpstr>Malaria Prevention: Module 3 Objectives</vt:lpstr>
      <vt:lpstr>WHO/AFRO Malaria Prevention Strategy</vt:lpstr>
      <vt:lpstr>WHO: Three-Pronged Approach</vt:lpstr>
      <vt:lpstr>Evidence for WHO’s Three-Pronged Approach </vt:lpstr>
      <vt:lpstr>Module Section 3.1</vt:lpstr>
      <vt:lpstr>Mother receiving insecticide-treated net  in Angola</vt:lpstr>
      <vt:lpstr>ITNs</vt:lpstr>
      <vt:lpstr>ITNs (continued) </vt:lpstr>
      <vt:lpstr>Antenatal care nurse with an insecticide-treated net in Mozambique</vt:lpstr>
      <vt:lpstr>ITNs versus Untreated Nets</vt:lpstr>
      <vt:lpstr>Mother and infant using a bed net in  Akwa Ibom State, Nigeria</vt:lpstr>
      <vt:lpstr>Benefits of ITNs</vt:lpstr>
      <vt:lpstr>Community Benefits of ITNs</vt:lpstr>
      <vt:lpstr>Where to Find ITNs</vt:lpstr>
      <vt:lpstr>How to Use ITNs</vt:lpstr>
      <vt:lpstr>ITNs</vt:lpstr>
      <vt:lpstr>Caring for ITNs</vt:lpstr>
      <vt:lpstr>LLINs</vt:lpstr>
      <vt:lpstr>LLINs (continued)</vt:lpstr>
      <vt:lpstr> Module Section 3.2</vt:lpstr>
      <vt:lpstr>ANC provision of IPTp-SP by DOT in Senegal</vt:lpstr>
      <vt:lpstr>IPTp-SP</vt:lpstr>
      <vt:lpstr>Expected Benefits of IPTp-SP per WHO Policy Brief on IPTp-SP (2013c)</vt:lpstr>
      <vt:lpstr>Expected Benefits of IPTp-SP (continued)</vt:lpstr>
      <vt:lpstr>SP Resistance and IPTp-SP</vt:lpstr>
      <vt:lpstr>Past Recommendations for IPTp-SP: Dose and Timing (WHO 2004)</vt:lpstr>
      <vt:lpstr>Current Recommendations for IPT-SP: Dose  and Timing (WHO 2013c)</vt:lpstr>
      <vt:lpstr>Giving IPTp-SP in Mozambique</vt:lpstr>
      <vt:lpstr>Before Giving IPTp-SP</vt:lpstr>
      <vt:lpstr>Instructions for Giving IPTp-SP</vt:lpstr>
      <vt:lpstr>IPTp: Contraindications to SP</vt:lpstr>
      <vt:lpstr>IPTp-SP and Folic Acid</vt:lpstr>
      <vt:lpstr>Determining Gestational Age</vt:lpstr>
      <vt:lpstr>Determining Gestational Age (continued)</vt:lpstr>
      <vt:lpstr>Determining Gestational Age (continued)</vt:lpstr>
      <vt:lpstr>Determining Gestational Age (continued)</vt:lpstr>
      <vt:lpstr>Determining Gestational Age (continued)</vt:lpstr>
      <vt:lpstr>Determining Gestational Age (continued)</vt:lpstr>
      <vt:lpstr>Module Section 3.3</vt:lpstr>
      <vt:lpstr>IRS</vt:lpstr>
      <vt:lpstr>More Ways to Prevent Malaria</vt:lpstr>
      <vt:lpstr>Summary: Malaria Prevention</vt:lpstr>
      <vt:lpstr>Prevention and Control of Malaria in Pregnancy</vt:lpstr>
      <vt:lpstr>Malaria Diagnosis and Treatment: Module 4 Objectives</vt:lpstr>
      <vt:lpstr>Malaria Diagnosis</vt:lpstr>
      <vt:lpstr>Self-Diagnosis</vt:lpstr>
      <vt:lpstr>Self-Diagnosis and Treatment</vt:lpstr>
      <vt:lpstr>Module Section 4.1</vt:lpstr>
      <vt:lpstr>Diagnostic Testing: Advantages</vt:lpstr>
      <vt:lpstr>Methods: Diagnostic Testing</vt:lpstr>
      <vt:lpstr>Diagnostic Testing: Microscopy</vt:lpstr>
      <vt:lpstr>Thin Film</vt:lpstr>
      <vt:lpstr>Thick Film</vt:lpstr>
      <vt:lpstr>Rapid Diagnostic Testing</vt:lpstr>
      <vt:lpstr>Maintaining a Cool Chain</vt:lpstr>
      <vt:lpstr>Maintaining a Cool Chain (continued)</vt:lpstr>
      <vt:lpstr>Indications for Diagnostic Testing</vt:lpstr>
      <vt:lpstr>Module Section 4.2</vt:lpstr>
      <vt:lpstr>Types of Malaria</vt:lpstr>
      <vt:lpstr>Clinical Signs and Symptoms</vt:lpstr>
      <vt:lpstr>Uncomplicated Malaria: Signs and Symptoms</vt:lpstr>
      <vt:lpstr>Severe Malaria: Diagnosis</vt:lpstr>
      <vt:lpstr>Severe Malaria: Signs and Symptoms</vt:lpstr>
      <vt:lpstr>Pre-Referral Treatment for Severe Malaria in Pregnant Women</vt:lpstr>
      <vt:lpstr>Recommendations for Clinical Diagnosis</vt:lpstr>
      <vt:lpstr>Recommendations for Clinical Diagnosis (continued)</vt:lpstr>
      <vt:lpstr>Module Section 4.3</vt:lpstr>
      <vt:lpstr>Definition: Presumptive Treatment (for Clients)</vt:lpstr>
      <vt:lpstr>Problems: Presumptive Treatment </vt:lpstr>
      <vt:lpstr>Fever during Pregnancy</vt:lpstr>
      <vt:lpstr>Fever during Pregnancy (continued) </vt:lpstr>
      <vt:lpstr>Fever during Pregnancy: Other Things to Ask About</vt:lpstr>
      <vt:lpstr>Recognizing Malaria in Pregnant Women</vt:lpstr>
      <vt:lpstr>Signs and Symptoms of Uncomplicated  and Severe Malaria </vt:lpstr>
      <vt:lpstr>Module Section 4.4</vt:lpstr>
      <vt:lpstr>Case Management Goals: Malaria during Pregnancy</vt:lpstr>
      <vt:lpstr>Case Management Goals: Malaria during Pregnancy (continued) </vt:lpstr>
      <vt:lpstr>Case Management: Drugs</vt:lpstr>
      <vt:lpstr>Case Management: Combination Therapy</vt:lpstr>
      <vt:lpstr>ACTs: Types of Combination Therapy</vt:lpstr>
      <vt:lpstr>Module Section 4.5</vt:lpstr>
      <vt:lpstr>WHO 2015 Recommendations for ACT  in Pregnancy</vt:lpstr>
      <vt:lpstr>Treating Uncomplicated Malaria</vt:lpstr>
      <vt:lpstr>Treating Uncomplicated Malaria (continued) </vt:lpstr>
      <vt:lpstr>Module Section 4.6</vt:lpstr>
      <vt:lpstr>Severe Malaria: Convulsions or Fits</vt:lpstr>
      <vt:lpstr>Determining Causes of Convulsions</vt:lpstr>
      <vt:lpstr>Other Considerations (CDC 2013)</vt:lpstr>
      <vt:lpstr>Severe Malaria: Pre-Referral Treatment  (WHO 2015d)</vt:lpstr>
      <vt:lpstr>Stabilize Severe Malaria</vt:lpstr>
      <vt:lpstr>Stabilization and Pre-Referral Treatment for Severe Malaria</vt:lpstr>
      <vt:lpstr>Referral Preparation</vt:lpstr>
      <vt:lpstr>Referral Notes</vt:lpstr>
      <vt:lpstr>Recognizing and Reporting Potential Adverse Effects</vt:lpstr>
      <vt:lpstr>Recognizing and Reporting Potential Adverse Effects (continued)</vt:lpstr>
      <vt:lpstr>Recognizing and Reporting Potential  Adverse Effects (continued)</vt:lpstr>
      <vt:lpstr>Summary: Malaria Diagnosis and Treatment</vt:lpstr>
      <vt:lpstr>Module Section 4.7</vt:lpstr>
      <vt:lpstr>Keeping Up to Date</vt:lpstr>
      <vt:lpstr>Free Journals/Magazines</vt:lpstr>
      <vt:lpstr>The Internet: Crucial for Continued Self-Learning</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Malaria in Pregnancy</dc:title>
  <dc:creator>Frances D. Ganges</dc:creator>
  <cp:lastModifiedBy>Caroline Kupchella</cp:lastModifiedBy>
  <cp:revision>1204</cp:revision>
  <cp:lastPrinted>2014-10-08T19:35:59Z</cp:lastPrinted>
  <dcterms:created xsi:type="dcterms:W3CDTF">2002-08-07T00:05:41Z</dcterms:created>
  <dcterms:modified xsi:type="dcterms:W3CDTF">2021-08-31T13:44:57Z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0x0101000C2106FF49F45749B838EBD7E9DF83E2</vt:lpwstr>
  </property>
  <property fmtid="{D5CDD505-2E9C-101B-9397-08002B2CF9AE}" pid="3" name="_dlc_DocIdItemGuid">
    <vt:lpwstr>da980c06-7246-4a05-852f-bd97612e8421</vt:lpwstr>
  </property>
  <property fmtid="{D5CDD505-2E9C-101B-9397-08002B2CF9AE}" pid="4" name="_dlc_DocId">
    <vt:lpwstr>7SFV5XJW4RRQ-326-258</vt:lpwstr>
  </property>
  <property fmtid="{D5CDD505-2E9C-101B-9397-08002B2CF9AE}" pid="5" name="_dlc_DocIdUrl">
    <vt:lpwstr>https://my.jhpiego.org/Publications/_layouts/DocIdRedir.aspx?ID=7SFV5XJW4RRQ-326-258, 7SFV5XJW4RRQ-326-258</vt:lpwstr>
  </property>
</Properties>
</file>