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1" r:id="rId2"/>
    <p:sldMasterId id="2147483666" r:id="rId3"/>
  </p:sldMasterIdLst>
  <p:notesMasterIdLst>
    <p:notesMasterId r:id="rId23"/>
  </p:notesMasterIdLst>
  <p:sldIdLst>
    <p:sldId id="16670329" r:id="rId4"/>
    <p:sldId id="258" r:id="rId5"/>
    <p:sldId id="16670327" r:id="rId6"/>
    <p:sldId id="16670320" r:id="rId7"/>
    <p:sldId id="16670322" r:id="rId8"/>
    <p:sldId id="16670323" r:id="rId9"/>
    <p:sldId id="16670324" r:id="rId10"/>
    <p:sldId id="16670326" r:id="rId11"/>
    <p:sldId id="16670325" r:id="rId12"/>
    <p:sldId id="16670328" r:id="rId13"/>
    <p:sldId id="259" r:id="rId14"/>
    <p:sldId id="16670317" r:id="rId15"/>
    <p:sldId id="16670301" r:id="rId16"/>
    <p:sldId id="16670303" r:id="rId17"/>
    <p:sldId id="16670318" r:id="rId18"/>
    <p:sldId id="16670312" r:id="rId19"/>
    <p:sldId id="16670315" r:id="rId20"/>
    <p:sldId id="16670316" r:id="rId21"/>
    <p:sldId id="323" r:id="rId22"/>
  </p:sldIdLst>
  <p:sldSz cx="12192000" cy="6858000"/>
  <p:notesSz cx="6858000" cy="9144000"/>
  <p:defaultTextStyle>
    <a:defPPr>
      <a:defRPr lang="en-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728"/>
  </p:normalViewPr>
  <p:slideViewPr>
    <p:cSldViewPr snapToGrid="0">
      <p:cViewPr varScale="1">
        <p:scale>
          <a:sx n="63" d="100"/>
          <a:sy n="63" d="100"/>
        </p:scale>
        <p:origin x="780" y="5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FBF2FA-43F8-45B2-8A50-FEAE19B4837C}" type="datetimeFigureOut">
              <a:rPr lang="en-US" smtClean="0"/>
              <a:t>9/29/2023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3A537E-53B9-4478-BB57-6FE7E42188B0}" type="slidenum">
              <a:rPr lang="en-US" smtClean="0"/>
              <a:t>‹#›</a:t>
            </a:fld>
            <a:endParaRPr lang="en-US"/>
          </a:p>
        </p:txBody>
      </p:sp>
    </p:spTree>
    <p:extLst>
      <p:ext uri="{BB962C8B-B14F-4D97-AF65-F5344CB8AC3E}">
        <p14:creationId xmlns:p14="http://schemas.microsoft.com/office/powerpoint/2010/main" val="2498031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5C6CD371-FD52-40F7-B22F-8C2B49D51830}" type="slidenum">
              <a:rPr lang="en-US" smtClean="0"/>
              <a:t>19</a:t>
            </a:fld>
            <a:endParaRPr lang="en-US"/>
          </a:p>
        </p:txBody>
      </p:sp>
    </p:spTree>
    <p:extLst>
      <p:ext uri="{BB962C8B-B14F-4D97-AF65-F5344CB8AC3E}">
        <p14:creationId xmlns:p14="http://schemas.microsoft.com/office/powerpoint/2010/main" val="1354209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2.xml"/><Relationship Id="rId5" Type="http://schemas.openxmlformats.org/officeDocument/2006/relationships/hyperlink" Target="http://www.facebook.com/nmcpkenya" TargetMode="External"/><Relationship Id="rId4" Type="http://schemas.openxmlformats.org/officeDocument/2006/relationships/hyperlink" Target="http://www.nmcp.or.ke/" TargetMode="Externa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9DF24-F866-D3F0-1725-A3FC4B107AE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KE"/>
          </a:p>
        </p:txBody>
      </p:sp>
      <p:sp>
        <p:nvSpPr>
          <p:cNvPr id="3" name="Subtitle 2">
            <a:extLst>
              <a:ext uri="{FF2B5EF4-FFF2-40B4-BE49-F238E27FC236}">
                <a16:creationId xmlns:a16="http://schemas.microsoft.com/office/drawing/2014/main" id="{46402D33-4CDD-9897-C211-8B8CD08D8D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KE"/>
          </a:p>
        </p:txBody>
      </p:sp>
      <p:sp>
        <p:nvSpPr>
          <p:cNvPr id="4" name="Date Placeholder 3">
            <a:extLst>
              <a:ext uri="{FF2B5EF4-FFF2-40B4-BE49-F238E27FC236}">
                <a16:creationId xmlns:a16="http://schemas.microsoft.com/office/drawing/2014/main" id="{E6458EEF-FFD8-650E-A621-16A06E54445D}"/>
              </a:ext>
            </a:extLst>
          </p:cNvPr>
          <p:cNvSpPr>
            <a:spLocks noGrp="1"/>
          </p:cNvSpPr>
          <p:nvPr>
            <p:ph type="dt" sz="half" idx="10"/>
          </p:nvPr>
        </p:nvSpPr>
        <p:spPr/>
        <p:txBody>
          <a:bodyPr/>
          <a:lstStyle/>
          <a:p>
            <a:fld id="{FD8EF07B-CB59-7344-9061-A8CD6A94E1AD}" type="datetimeFigureOut">
              <a:rPr lang="en-KE" smtClean="0"/>
              <a:t>09/29/2023</a:t>
            </a:fld>
            <a:endParaRPr lang="en-KE"/>
          </a:p>
        </p:txBody>
      </p:sp>
      <p:sp>
        <p:nvSpPr>
          <p:cNvPr id="5" name="Footer Placeholder 4">
            <a:extLst>
              <a:ext uri="{FF2B5EF4-FFF2-40B4-BE49-F238E27FC236}">
                <a16:creationId xmlns:a16="http://schemas.microsoft.com/office/drawing/2014/main" id="{E32281A3-7053-B2C9-81B1-5B679CF98678}"/>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36E454CD-9BE8-BE2A-5A2B-50CB0F277A72}"/>
              </a:ext>
            </a:extLst>
          </p:cNvPr>
          <p:cNvSpPr>
            <a:spLocks noGrp="1"/>
          </p:cNvSpPr>
          <p:nvPr>
            <p:ph type="sldNum" sz="quarter" idx="12"/>
          </p:nvPr>
        </p:nvSpPr>
        <p:spPr/>
        <p:txBody>
          <a:bodyPr/>
          <a:lstStyle/>
          <a:p>
            <a:fld id="{BA5F743C-71D1-2D44-9661-507DE94FCD88}" type="slidenum">
              <a:rPr lang="en-KE" smtClean="0"/>
              <a:t>‹#›</a:t>
            </a:fld>
            <a:endParaRPr lang="en-KE"/>
          </a:p>
        </p:txBody>
      </p:sp>
    </p:spTree>
    <p:extLst>
      <p:ext uri="{BB962C8B-B14F-4D97-AF65-F5344CB8AC3E}">
        <p14:creationId xmlns:p14="http://schemas.microsoft.com/office/powerpoint/2010/main" val="281485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537EA-D13C-22C5-8EF8-DD9C01269AC9}"/>
              </a:ext>
            </a:extLst>
          </p:cNvPr>
          <p:cNvSpPr>
            <a:spLocks noGrp="1"/>
          </p:cNvSpPr>
          <p:nvPr>
            <p:ph type="title"/>
          </p:nvPr>
        </p:nvSpPr>
        <p:spPr/>
        <p:txBody>
          <a:bodyPr/>
          <a:lstStyle/>
          <a:p>
            <a:r>
              <a:rPr lang="en-GB"/>
              <a:t>Click to edit Master title style</a:t>
            </a:r>
            <a:endParaRPr lang="en-KE"/>
          </a:p>
        </p:txBody>
      </p:sp>
      <p:sp>
        <p:nvSpPr>
          <p:cNvPr id="3" name="Vertical Text Placeholder 2">
            <a:extLst>
              <a:ext uri="{FF2B5EF4-FFF2-40B4-BE49-F238E27FC236}">
                <a16:creationId xmlns:a16="http://schemas.microsoft.com/office/drawing/2014/main" id="{6BD79CA4-2926-3DEF-E8E9-606BEA454D3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KE"/>
          </a:p>
        </p:txBody>
      </p:sp>
      <p:sp>
        <p:nvSpPr>
          <p:cNvPr id="4" name="Date Placeholder 3">
            <a:extLst>
              <a:ext uri="{FF2B5EF4-FFF2-40B4-BE49-F238E27FC236}">
                <a16:creationId xmlns:a16="http://schemas.microsoft.com/office/drawing/2014/main" id="{CE01003E-5492-BDB0-9630-FFF26F93AC9B}"/>
              </a:ext>
            </a:extLst>
          </p:cNvPr>
          <p:cNvSpPr>
            <a:spLocks noGrp="1"/>
          </p:cNvSpPr>
          <p:nvPr>
            <p:ph type="dt" sz="half" idx="10"/>
          </p:nvPr>
        </p:nvSpPr>
        <p:spPr/>
        <p:txBody>
          <a:bodyPr/>
          <a:lstStyle/>
          <a:p>
            <a:fld id="{FD8EF07B-CB59-7344-9061-A8CD6A94E1AD}" type="datetimeFigureOut">
              <a:rPr lang="en-KE" smtClean="0"/>
              <a:t>09/29/2023</a:t>
            </a:fld>
            <a:endParaRPr lang="en-KE"/>
          </a:p>
        </p:txBody>
      </p:sp>
      <p:sp>
        <p:nvSpPr>
          <p:cNvPr id="5" name="Footer Placeholder 4">
            <a:extLst>
              <a:ext uri="{FF2B5EF4-FFF2-40B4-BE49-F238E27FC236}">
                <a16:creationId xmlns:a16="http://schemas.microsoft.com/office/drawing/2014/main" id="{597C1FFD-DAF4-A053-1978-2585922E5255}"/>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121FEFBF-56DC-3491-8CAB-4B9BAE109F33}"/>
              </a:ext>
            </a:extLst>
          </p:cNvPr>
          <p:cNvSpPr>
            <a:spLocks noGrp="1"/>
          </p:cNvSpPr>
          <p:nvPr>
            <p:ph type="sldNum" sz="quarter" idx="12"/>
          </p:nvPr>
        </p:nvSpPr>
        <p:spPr/>
        <p:txBody>
          <a:bodyPr/>
          <a:lstStyle/>
          <a:p>
            <a:fld id="{BA5F743C-71D1-2D44-9661-507DE94FCD88}" type="slidenum">
              <a:rPr lang="en-KE" smtClean="0"/>
              <a:t>‹#›</a:t>
            </a:fld>
            <a:endParaRPr lang="en-KE"/>
          </a:p>
        </p:txBody>
      </p:sp>
    </p:spTree>
    <p:extLst>
      <p:ext uri="{BB962C8B-B14F-4D97-AF65-F5344CB8AC3E}">
        <p14:creationId xmlns:p14="http://schemas.microsoft.com/office/powerpoint/2010/main" val="1849718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F45A11-9E6D-A829-92BD-5DB41D60B906}"/>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KE"/>
          </a:p>
        </p:txBody>
      </p:sp>
      <p:sp>
        <p:nvSpPr>
          <p:cNvPr id="3" name="Vertical Text Placeholder 2">
            <a:extLst>
              <a:ext uri="{FF2B5EF4-FFF2-40B4-BE49-F238E27FC236}">
                <a16:creationId xmlns:a16="http://schemas.microsoft.com/office/drawing/2014/main" id="{2A670CC6-CB50-C467-A448-02E7D140F87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KE"/>
          </a:p>
        </p:txBody>
      </p:sp>
      <p:sp>
        <p:nvSpPr>
          <p:cNvPr id="4" name="Date Placeholder 3">
            <a:extLst>
              <a:ext uri="{FF2B5EF4-FFF2-40B4-BE49-F238E27FC236}">
                <a16:creationId xmlns:a16="http://schemas.microsoft.com/office/drawing/2014/main" id="{6EE90826-C2DE-17D1-E1B4-73BFBCE9DA48}"/>
              </a:ext>
            </a:extLst>
          </p:cNvPr>
          <p:cNvSpPr>
            <a:spLocks noGrp="1"/>
          </p:cNvSpPr>
          <p:nvPr>
            <p:ph type="dt" sz="half" idx="10"/>
          </p:nvPr>
        </p:nvSpPr>
        <p:spPr/>
        <p:txBody>
          <a:bodyPr/>
          <a:lstStyle/>
          <a:p>
            <a:fld id="{FD8EF07B-CB59-7344-9061-A8CD6A94E1AD}" type="datetimeFigureOut">
              <a:rPr lang="en-KE" smtClean="0"/>
              <a:t>09/29/2023</a:t>
            </a:fld>
            <a:endParaRPr lang="en-KE"/>
          </a:p>
        </p:txBody>
      </p:sp>
      <p:sp>
        <p:nvSpPr>
          <p:cNvPr id="5" name="Footer Placeholder 4">
            <a:extLst>
              <a:ext uri="{FF2B5EF4-FFF2-40B4-BE49-F238E27FC236}">
                <a16:creationId xmlns:a16="http://schemas.microsoft.com/office/drawing/2014/main" id="{E2229B0F-606F-19D5-6A79-136C35CEF8F1}"/>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E4A34662-606A-1817-3D70-2EDD53F7F48D}"/>
              </a:ext>
            </a:extLst>
          </p:cNvPr>
          <p:cNvSpPr>
            <a:spLocks noGrp="1"/>
          </p:cNvSpPr>
          <p:nvPr>
            <p:ph type="sldNum" sz="quarter" idx="12"/>
          </p:nvPr>
        </p:nvSpPr>
        <p:spPr/>
        <p:txBody>
          <a:bodyPr/>
          <a:lstStyle/>
          <a:p>
            <a:fld id="{BA5F743C-71D1-2D44-9661-507DE94FCD88}" type="slidenum">
              <a:rPr lang="en-KE" smtClean="0"/>
              <a:t>‹#›</a:t>
            </a:fld>
            <a:endParaRPr lang="en-KE"/>
          </a:p>
        </p:txBody>
      </p:sp>
    </p:spTree>
    <p:extLst>
      <p:ext uri="{BB962C8B-B14F-4D97-AF65-F5344CB8AC3E}">
        <p14:creationId xmlns:p14="http://schemas.microsoft.com/office/powerpoint/2010/main" val="20365801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838200" y="6356350"/>
            <a:ext cx="2743200" cy="365125"/>
          </a:xfrm>
          <a:prstGeom prst="rect">
            <a:avLst/>
          </a:prstGeom>
        </p:spPr>
        <p:txBody>
          <a:bodyPr/>
          <a:lstStyle/>
          <a:p>
            <a:fld id="{E53B7823-8480-4688-943F-91541A082C3B}" type="datetimeFigureOut">
              <a:rPr lang="en-US" smtClean="0"/>
              <a:t>9/29/2023</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904EAFC0-4726-430B-9813-9AA2FC154D8B}" type="slidenum">
              <a:rPr lang="en-US" smtClean="0"/>
              <a:t>‹#›</a:t>
            </a:fld>
            <a:endParaRPr lang="en-US"/>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975" y="0"/>
            <a:ext cx="1224597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userDrawn="1"/>
        </p:nvSpPr>
        <p:spPr>
          <a:xfrm>
            <a:off x="-54592" y="1888786"/>
            <a:ext cx="12246592" cy="4965735"/>
          </a:xfrm>
          <a:prstGeom prst="rect">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45" name="Group 11"/>
          <p:cNvGrpSpPr>
            <a:grpSpLocks/>
          </p:cNvGrpSpPr>
          <p:nvPr userDrawn="1"/>
        </p:nvGrpSpPr>
        <p:grpSpPr bwMode="auto">
          <a:xfrm>
            <a:off x="2282180" y="1280159"/>
            <a:ext cx="7527925" cy="6181139"/>
            <a:chOff x="638175" y="1665656"/>
            <a:chExt cx="7467600" cy="5784591"/>
          </a:xfrm>
        </p:grpSpPr>
        <p:sp>
          <p:nvSpPr>
            <p:cNvPr id="46" name="Trapezoid 45"/>
            <p:cNvSpPr/>
            <p:nvPr/>
          </p:nvSpPr>
          <p:spPr>
            <a:xfrm>
              <a:off x="638175" y="2234416"/>
              <a:ext cx="7467600" cy="4648542"/>
            </a:xfrm>
            <a:prstGeom prst="trapezoid">
              <a:avLst>
                <a:gd name="adj" fmla="val 76706"/>
              </a:avLst>
            </a:prstGeom>
            <a:solidFill>
              <a:srgbClr val="6F6F6F"/>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bg1">
                    <a:lumMod val="75000"/>
                  </a:schemeClr>
                </a:solidFill>
              </a:endParaRPr>
            </a:p>
          </p:txBody>
        </p:sp>
        <p:sp>
          <p:nvSpPr>
            <p:cNvPr id="47" name="Trapezoid 46"/>
            <p:cNvSpPr/>
            <p:nvPr/>
          </p:nvSpPr>
          <p:spPr>
            <a:xfrm rot="2164471">
              <a:off x="2491915" y="1713153"/>
              <a:ext cx="127558" cy="5697881"/>
            </a:xfrm>
            <a:prstGeom prst="trapezoid">
              <a:avLst>
                <a:gd name="adj" fmla="val 33684"/>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8" name="Trapezoid 47"/>
            <p:cNvSpPr/>
            <p:nvPr/>
          </p:nvSpPr>
          <p:spPr>
            <a:xfrm rot="19414767">
              <a:off x="6178741" y="1665656"/>
              <a:ext cx="114958" cy="5784591"/>
            </a:xfrm>
            <a:prstGeom prst="trapezoid">
              <a:avLst>
                <a:gd name="adj" fmla="val 27422"/>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9" name="Trapezoid 48"/>
            <p:cNvSpPr/>
            <p:nvPr/>
          </p:nvSpPr>
          <p:spPr>
            <a:xfrm>
              <a:off x="4212922" y="6324486"/>
              <a:ext cx="256689" cy="533488"/>
            </a:xfrm>
            <a:prstGeom prst="trapezoid">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0" name="Trapezoid 49"/>
            <p:cNvSpPr/>
            <p:nvPr/>
          </p:nvSpPr>
          <p:spPr>
            <a:xfrm>
              <a:off x="4238119" y="5104666"/>
              <a:ext cx="181100" cy="533488"/>
            </a:xfrm>
            <a:prstGeom prst="trapezoid">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1" name="Trapezoid 50"/>
            <p:cNvSpPr/>
            <p:nvPr/>
          </p:nvSpPr>
          <p:spPr>
            <a:xfrm>
              <a:off x="4266465" y="4000950"/>
              <a:ext cx="155904" cy="418853"/>
            </a:xfrm>
            <a:prstGeom prst="trapezoid">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2" name="Trapezoid 51"/>
            <p:cNvSpPr/>
            <p:nvPr/>
          </p:nvSpPr>
          <p:spPr>
            <a:xfrm>
              <a:off x="4286937" y="3199983"/>
              <a:ext cx="132281" cy="267479"/>
            </a:xfrm>
            <a:prstGeom prst="trapezoid">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3" name="Trapezoid 52"/>
            <p:cNvSpPr/>
            <p:nvPr/>
          </p:nvSpPr>
          <p:spPr>
            <a:xfrm>
              <a:off x="4315283" y="2685602"/>
              <a:ext cx="103935" cy="133740"/>
            </a:xfrm>
            <a:prstGeom prst="trapezoid">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4" name="Trapezoid 53"/>
            <p:cNvSpPr/>
            <p:nvPr/>
          </p:nvSpPr>
          <p:spPr>
            <a:xfrm>
              <a:off x="4340480" y="2300550"/>
              <a:ext cx="48818" cy="104346"/>
            </a:xfrm>
            <a:prstGeom prst="trapezoid">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cxnSp>
        <p:nvCxnSpPr>
          <p:cNvPr id="8" name="Straight Connector 7"/>
          <p:cNvCxnSpPr/>
          <p:nvPr userDrawn="1"/>
        </p:nvCxnSpPr>
        <p:spPr>
          <a:xfrm>
            <a:off x="1189292" y="2198123"/>
            <a:ext cx="0" cy="3522662"/>
          </a:xfrm>
          <a:prstGeom prst="line">
            <a:avLst/>
          </a:prstGeom>
          <a:ln w="152400">
            <a:solidFill>
              <a:srgbClr val="4C4B4A"/>
            </a:solidFill>
          </a:ln>
        </p:spPr>
        <p:style>
          <a:lnRef idx="1">
            <a:schemeClr val="accent1"/>
          </a:lnRef>
          <a:fillRef idx="0">
            <a:schemeClr val="accent1"/>
          </a:fillRef>
          <a:effectRef idx="0">
            <a:schemeClr val="accent1"/>
          </a:effectRef>
          <a:fontRef idx="minor">
            <a:schemeClr val="tx1"/>
          </a:fontRef>
        </p:style>
      </p:cxnSp>
      <p:sp>
        <p:nvSpPr>
          <p:cNvPr id="9" name="Flowchart: Sort 8"/>
          <p:cNvSpPr/>
          <p:nvPr userDrawn="1"/>
        </p:nvSpPr>
        <p:spPr>
          <a:xfrm>
            <a:off x="1056268" y="2063185"/>
            <a:ext cx="263970" cy="203200"/>
          </a:xfrm>
          <a:prstGeom prst="flowChartSort">
            <a:avLst/>
          </a:prstGeom>
          <a:solidFill>
            <a:srgbClr val="4C4B4A"/>
          </a:solidFill>
          <a:ln w="152400">
            <a:solidFill>
              <a:srgbClr val="4C4B4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0" name="Straight Connector 9"/>
          <p:cNvCxnSpPr/>
          <p:nvPr userDrawn="1"/>
        </p:nvCxnSpPr>
        <p:spPr>
          <a:xfrm>
            <a:off x="10846004" y="2198123"/>
            <a:ext cx="0" cy="3522662"/>
          </a:xfrm>
          <a:prstGeom prst="line">
            <a:avLst/>
          </a:prstGeom>
          <a:ln w="152400">
            <a:solidFill>
              <a:srgbClr val="4C4B4A"/>
            </a:solidFill>
          </a:ln>
        </p:spPr>
        <p:style>
          <a:lnRef idx="1">
            <a:schemeClr val="accent1"/>
          </a:lnRef>
          <a:fillRef idx="0">
            <a:schemeClr val="accent1"/>
          </a:fillRef>
          <a:effectRef idx="0">
            <a:schemeClr val="accent1"/>
          </a:effectRef>
          <a:fontRef idx="minor">
            <a:schemeClr val="tx1"/>
          </a:fontRef>
        </p:style>
      </p:cxnSp>
      <p:sp>
        <p:nvSpPr>
          <p:cNvPr id="11" name="Flowchart: Sort 10"/>
          <p:cNvSpPr/>
          <p:nvPr userDrawn="1"/>
        </p:nvSpPr>
        <p:spPr>
          <a:xfrm>
            <a:off x="10712980" y="2063185"/>
            <a:ext cx="266048" cy="203200"/>
          </a:xfrm>
          <a:prstGeom prst="flowChartSort">
            <a:avLst/>
          </a:prstGeom>
          <a:solidFill>
            <a:srgbClr val="4C4B4A"/>
          </a:solidFill>
          <a:ln w="152400">
            <a:solidFill>
              <a:srgbClr val="4C4B4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2" name="Straight Connector 11"/>
          <p:cNvCxnSpPr/>
          <p:nvPr userDrawn="1"/>
        </p:nvCxnSpPr>
        <p:spPr>
          <a:xfrm>
            <a:off x="1320238" y="2469585"/>
            <a:ext cx="9525766" cy="0"/>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189292" y="3282385"/>
            <a:ext cx="9523688" cy="0"/>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4" name="Diagonal Stripe 13"/>
          <p:cNvSpPr/>
          <p:nvPr userDrawn="1"/>
        </p:nvSpPr>
        <p:spPr>
          <a:xfrm>
            <a:off x="1320238" y="2469585"/>
            <a:ext cx="1190980" cy="760413"/>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5" name="Diagonal Stripe 14"/>
          <p:cNvSpPr/>
          <p:nvPr userDrawn="1"/>
        </p:nvSpPr>
        <p:spPr>
          <a:xfrm rot="5400000">
            <a:off x="2303316" y="2280495"/>
            <a:ext cx="812800" cy="1190980"/>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6" name="Diagonal Stripe 15"/>
          <p:cNvSpPr/>
          <p:nvPr userDrawn="1"/>
        </p:nvSpPr>
        <p:spPr>
          <a:xfrm>
            <a:off x="3305205" y="2469585"/>
            <a:ext cx="1190981" cy="812800"/>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7" name="Diagonal Stripe 16"/>
          <p:cNvSpPr/>
          <p:nvPr userDrawn="1"/>
        </p:nvSpPr>
        <p:spPr>
          <a:xfrm>
            <a:off x="5157150" y="2490223"/>
            <a:ext cx="1190980" cy="760412"/>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8" name="Diagonal Stripe 17"/>
          <p:cNvSpPr/>
          <p:nvPr userDrawn="1"/>
        </p:nvSpPr>
        <p:spPr>
          <a:xfrm rot="5400000">
            <a:off x="4181452" y="2254301"/>
            <a:ext cx="760413" cy="1190981"/>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9" name="Diagonal Stripe 18"/>
          <p:cNvSpPr/>
          <p:nvPr userDrawn="1"/>
        </p:nvSpPr>
        <p:spPr>
          <a:xfrm rot="5400000">
            <a:off x="6033396" y="2254302"/>
            <a:ext cx="760413" cy="1190980"/>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20" name="Diagonal Stripe 19"/>
          <p:cNvSpPr/>
          <p:nvPr userDrawn="1"/>
        </p:nvSpPr>
        <p:spPr>
          <a:xfrm rot="5400000">
            <a:off x="8018364" y="2274938"/>
            <a:ext cx="760412" cy="1190981"/>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21" name="Diagonal Stripe 20"/>
          <p:cNvSpPr/>
          <p:nvPr userDrawn="1"/>
        </p:nvSpPr>
        <p:spPr>
          <a:xfrm>
            <a:off x="7009093" y="2490223"/>
            <a:ext cx="1190981" cy="760412"/>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22" name="Diagonal Stripe 21"/>
          <p:cNvSpPr/>
          <p:nvPr userDrawn="1"/>
        </p:nvSpPr>
        <p:spPr>
          <a:xfrm>
            <a:off x="8994061" y="2469585"/>
            <a:ext cx="1190980" cy="812800"/>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23" name="Diagonal Stripe 22"/>
          <p:cNvSpPr/>
          <p:nvPr userDrawn="1"/>
        </p:nvSpPr>
        <p:spPr>
          <a:xfrm rot="5400000">
            <a:off x="9763052" y="2280494"/>
            <a:ext cx="812800" cy="1190981"/>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24" name="TextBox 23"/>
          <p:cNvSpPr txBox="1">
            <a:spLocks noChangeArrowheads="1"/>
          </p:cNvSpPr>
          <p:nvPr userDrawn="1"/>
        </p:nvSpPr>
        <p:spPr bwMode="auto">
          <a:xfrm>
            <a:off x="1586286" y="2555310"/>
            <a:ext cx="8862725" cy="628650"/>
          </a:xfrm>
          <a:prstGeom prst="rect">
            <a:avLst/>
          </a:prstGeom>
          <a:solidFill>
            <a:srgbClr val="339966"/>
          </a:solidFill>
          <a:ln w="9525">
            <a:solidFill>
              <a:schemeClr val="bg1"/>
            </a:solidFill>
            <a:miter lim="800000"/>
            <a:headEnd/>
            <a:tailEnd/>
          </a:ln>
          <a:effectLst>
            <a:outerShdw dist="38100" dir="2700000" algn="tl" rotWithShape="0">
              <a:srgbClr val="808080">
                <a:alpha val="39998"/>
              </a:srgbClr>
            </a:outerShdw>
          </a:effectLst>
        </p:spPr>
        <p:txBody>
          <a:bodyPr>
            <a:spAutoFit/>
          </a:bodyPr>
          <a:lstStyle/>
          <a:p>
            <a:pPr algn="ctr">
              <a:defRPr/>
            </a:pPr>
            <a:r>
              <a:rPr lang="en-US" sz="4000" dirty="0">
                <a:solidFill>
                  <a:schemeClr val="bg1"/>
                </a:solidFill>
                <a:latin typeface="+mn-lt"/>
                <a:ea typeface="+mn-ea"/>
              </a:rPr>
              <a:t>Malaria Free KENYA</a:t>
            </a:r>
          </a:p>
        </p:txBody>
      </p:sp>
      <p:cxnSp>
        <p:nvCxnSpPr>
          <p:cNvPr id="25" name="Straight Arrow Connector 24"/>
          <p:cNvCxnSpPr/>
          <p:nvPr userDrawn="1"/>
        </p:nvCxnSpPr>
        <p:spPr>
          <a:xfrm flipV="1">
            <a:off x="2752324" y="2604523"/>
            <a:ext cx="0" cy="542925"/>
          </a:xfrm>
          <a:prstGeom prst="straightConnector1">
            <a:avLst/>
          </a:prstGeom>
          <a:ln w="762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userDrawn="1"/>
        </p:nvCxnSpPr>
        <p:spPr>
          <a:xfrm flipV="1">
            <a:off x="9237245" y="2604523"/>
            <a:ext cx="0" cy="542925"/>
          </a:xfrm>
          <a:prstGeom prst="straightConnector1">
            <a:avLst/>
          </a:prstGeom>
          <a:ln w="762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1854412" y="4806385"/>
            <a:ext cx="0" cy="838200"/>
          </a:xfrm>
          <a:prstGeom prst="line">
            <a:avLst/>
          </a:prstGeom>
          <a:ln w="38100">
            <a:solidFill>
              <a:srgbClr val="6F6F6F"/>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userDrawn="1"/>
        </p:nvCxnSpPr>
        <p:spPr>
          <a:xfrm>
            <a:off x="10118529" y="4730185"/>
            <a:ext cx="0" cy="838200"/>
          </a:xfrm>
          <a:prstGeom prst="line">
            <a:avLst/>
          </a:prstGeom>
          <a:ln w="38100">
            <a:solidFill>
              <a:srgbClr val="6F6F6F"/>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userDrawn="1"/>
        </p:nvCxnSpPr>
        <p:spPr>
          <a:xfrm>
            <a:off x="9888805" y="4182001"/>
            <a:ext cx="0" cy="838200"/>
          </a:xfrm>
          <a:prstGeom prst="line">
            <a:avLst/>
          </a:prstGeom>
          <a:ln w="38100">
            <a:solidFill>
              <a:srgbClr val="6F6F6F"/>
            </a:solidFill>
          </a:ln>
        </p:spPr>
        <p:style>
          <a:lnRef idx="1">
            <a:schemeClr val="accent1"/>
          </a:lnRef>
          <a:fillRef idx="0">
            <a:schemeClr val="accent1"/>
          </a:fillRef>
          <a:effectRef idx="0">
            <a:schemeClr val="accent1"/>
          </a:effectRef>
          <a:fontRef idx="minor">
            <a:schemeClr val="tx1"/>
          </a:fontRef>
        </p:style>
      </p:cxnSp>
      <p:sp>
        <p:nvSpPr>
          <p:cNvPr id="30" name="TextBox 70"/>
          <p:cNvSpPr txBox="1">
            <a:spLocks noChangeArrowheads="1"/>
          </p:cNvSpPr>
          <p:nvPr userDrawn="1"/>
        </p:nvSpPr>
        <p:spPr bwMode="auto">
          <a:xfrm>
            <a:off x="9137476" y="3826898"/>
            <a:ext cx="1575499" cy="369332"/>
          </a:xfrm>
          <a:prstGeom prst="rect">
            <a:avLst/>
          </a:prstGeom>
          <a:solidFill>
            <a:srgbClr val="339966"/>
          </a:solidFill>
          <a:ln w="9525">
            <a:solidFill>
              <a:schemeClr val="bg1"/>
            </a:solidFill>
            <a:miter lim="800000"/>
            <a:headEnd/>
            <a:tailEnd/>
          </a:ln>
        </p:spPr>
        <p:txBody>
          <a:bodyPr wrap="square">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b="1" dirty="0">
                <a:solidFill>
                  <a:schemeClr val="bg1"/>
                </a:solidFill>
              </a:rPr>
              <a:t>Elimination</a:t>
            </a:r>
          </a:p>
        </p:txBody>
      </p:sp>
      <p:cxnSp>
        <p:nvCxnSpPr>
          <p:cNvPr id="31" name="Straight Connector 30"/>
          <p:cNvCxnSpPr/>
          <p:nvPr userDrawn="1"/>
        </p:nvCxnSpPr>
        <p:spPr>
          <a:xfrm>
            <a:off x="2236856" y="4252348"/>
            <a:ext cx="0" cy="838200"/>
          </a:xfrm>
          <a:prstGeom prst="line">
            <a:avLst/>
          </a:prstGeom>
          <a:ln w="38100">
            <a:solidFill>
              <a:srgbClr val="6F6F6F"/>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9037709" y="3742760"/>
            <a:ext cx="0" cy="838200"/>
          </a:xfrm>
          <a:prstGeom prst="line">
            <a:avLst/>
          </a:prstGeom>
          <a:ln w="38100">
            <a:solidFill>
              <a:srgbClr val="6F6F6F"/>
            </a:solidFill>
          </a:ln>
        </p:spPr>
        <p:style>
          <a:lnRef idx="1">
            <a:schemeClr val="accent1"/>
          </a:lnRef>
          <a:fillRef idx="0">
            <a:schemeClr val="accent1"/>
          </a:fillRef>
          <a:effectRef idx="0">
            <a:schemeClr val="accent1"/>
          </a:effectRef>
          <a:fontRef idx="minor">
            <a:schemeClr val="tx1"/>
          </a:fontRef>
        </p:style>
      </p:cxnSp>
      <p:sp>
        <p:nvSpPr>
          <p:cNvPr id="33" name="TextBox 68"/>
          <p:cNvSpPr txBox="1">
            <a:spLocks noChangeArrowheads="1"/>
          </p:cNvSpPr>
          <p:nvPr userDrawn="1"/>
        </p:nvSpPr>
        <p:spPr bwMode="auto">
          <a:xfrm>
            <a:off x="9037709" y="4360298"/>
            <a:ext cx="1675271" cy="369887"/>
          </a:xfrm>
          <a:prstGeom prst="rect">
            <a:avLst/>
          </a:prstGeom>
          <a:solidFill>
            <a:srgbClr val="339966"/>
          </a:solidFill>
          <a:ln w="9525">
            <a:solidFill>
              <a:schemeClr val="bg1"/>
            </a:solidFill>
            <a:miter lim="800000"/>
            <a:headEnd/>
            <a:tailEnd/>
          </a:ln>
        </p:spPr>
        <p:txBody>
          <a:bodyP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b="1">
                <a:solidFill>
                  <a:schemeClr val="bg1"/>
                </a:solidFill>
              </a:rPr>
              <a:t>SMEOR</a:t>
            </a:r>
          </a:p>
        </p:txBody>
      </p:sp>
      <p:cxnSp>
        <p:nvCxnSpPr>
          <p:cNvPr id="34" name="Straight Connector 33"/>
          <p:cNvCxnSpPr/>
          <p:nvPr userDrawn="1"/>
        </p:nvCxnSpPr>
        <p:spPr>
          <a:xfrm>
            <a:off x="2752324" y="3728473"/>
            <a:ext cx="0" cy="838200"/>
          </a:xfrm>
          <a:prstGeom prst="line">
            <a:avLst/>
          </a:prstGeom>
          <a:ln w="38100">
            <a:solidFill>
              <a:srgbClr val="6F6F6F"/>
            </a:solidFill>
          </a:ln>
        </p:spPr>
        <p:style>
          <a:lnRef idx="1">
            <a:schemeClr val="accent1"/>
          </a:lnRef>
          <a:fillRef idx="0">
            <a:schemeClr val="accent1"/>
          </a:fillRef>
          <a:effectRef idx="0">
            <a:schemeClr val="accent1"/>
          </a:effectRef>
          <a:fontRef idx="minor">
            <a:schemeClr val="tx1"/>
          </a:fontRef>
        </p:style>
      </p:cxnSp>
      <p:sp>
        <p:nvSpPr>
          <p:cNvPr id="35" name="TextBox 75"/>
          <p:cNvSpPr txBox="1">
            <a:spLocks noChangeArrowheads="1"/>
          </p:cNvSpPr>
          <p:nvPr userDrawn="1"/>
        </p:nvSpPr>
        <p:spPr bwMode="auto">
          <a:xfrm>
            <a:off x="1754644" y="3358585"/>
            <a:ext cx="1995360" cy="369888"/>
          </a:xfrm>
          <a:prstGeom prst="rect">
            <a:avLst/>
          </a:prstGeom>
          <a:solidFill>
            <a:srgbClr val="339966"/>
          </a:solidFill>
          <a:ln w="9525">
            <a:solidFill>
              <a:schemeClr val="bg1"/>
            </a:solidFill>
            <a:miter lim="800000"/>
            <a:headEnd/>
            <a:tailEnd/>
          </a:ln>
        </p:spPr>
        <p:txBody>
          <a:bodyP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b="1">
                <a:solidFill>
                  <a:schemeClr val="bg1"/>
                </a:solidFill>
              </a:rPr>
              <a:t>Case Mgmt</a:t>
            </a:r>
          </a:p>
        </p:txBody>
      </p:sp>
      <p:sp>
        <p:nvSpPr>
          <p:cNvPr id="36" name="TextBox 73"/>
          <p:cNvSpPr txBox="1">
            <a:spLocks noChangeArrowheads="1"/>
          </p:cNvSpPr>
          <p:nvPr userDrawn="1"/>
        </p:nvSpPr>
        <p:spPr bwMode="auto">
          <a:xfrm>
            <a:off x="8538869" y="3358585"/>
            <a:ext cx="1396752" cy="381000"/>
          </a:xfrm>
          <a:prstGeom prst="rect">
            <a:avLst/>
          </a:prstGeom>
          <a:solidFill>
            <a:srgbClr val="339966"/>
          </a:solidFill>
          <a:ln w="9525">
            <a:solidFill>
              <a:schemeClr val="bg1"/>
            </a:solidFill>
            <a:miter lim="800000"/>
            <a:headEnd/>
            <a:tailEnd/>
          </a:ln>
        </p:spPr>
        <p:txBody>
          <a:bodyP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b="1" dirty="0">
                <a:solidFill>
                  <a:schemeClr val="bg1"/>
                </a:solidFill>
              </a:rPr>
              <a:t>SBC</a:t>
            </a:r>
          </a:p>
        </p:txBody>
      </p:sp>
      <p:sp>
        <p:nvSpPr>
          <p:cNvPr id="37" name="TextBox 6"/>
          <p:cNvSpPr txBox="1">
            <a:spLocks noChangeArrowheads="1"/>
          </p:cNvSpPr>
          <p:nvPr userDrawn="1"/>
        </p:nvSpPr>
        <p:spPr bwMode="auto">
          <a:xfrm>
            <a:off x="1355572" y="3968185"/>
            <a:ext cx="1779196" cy="323850"/>
          </a:xfrm>
          <a:prstGeom prst="rect">
            <a:avLst/>
          </a:prstGeom>
          <a:solidFill>
            <a:srgbClr val="339966"/>
          </a:solidFill>
          <a:ln w="9525">
            <a:solidFill>
              <a:schemeClr val="bg1"/>
            </a:solidFill>
            <a:miter lim="800000"/>
            <a:headEnd/>
            <a:tailEnd/>
          </a:ln>
        </p:spPr>
        <p:txBody>
          <a:bodyP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sz="1500" b="1">
                <a:solidFill>
                  <a:schemeClr val="bg1"/>
                </a:solidFill>
                <a:latin typeface="Calibri" panose="020F0502020204030204" pitchFamily="34" charset="0"/>
              </a:rPr>
              <a:t>Vector Control</a:t>
            </a:r>
          </a:p>
        </p:txBody>
      </p:sp>
      <p:sp>
        <p:nvSpPr>
          <p:cNvPr id="38" name="TextBox 66"/>
          <p:cNvSpPr txBox="1">
            <a:spLocks noChangeArrowheads="1"/>
          </p:cNvSpPr>
          <p:nvPr userDrawn="1"/>
        </p:nvSpPr>
        <p:spPr bwMode="auto">
          <a:xfrm>
            <a:off x="1355572" y="4512698"/>
            <a:ext cx="997680" cy="369887"/>
          </a:xfrm>
          <a:prstGeom prst="rect">
            <a:avLst/>
          </a:prstGeom>
          <a:solidFill>
            <a:srgbClr val="339966"/>
          </a:solidFill>
          <a:ln w="9525">
            <a:solidFill>
              <a:schemeClr val="bg1"/>
            </a:solidFill>
            <a:miter lim="800000"/>
            <a:headEnd/>
            <a:tailEnd/>
          </a:ln>
        </p:spPr>
        <p:txBody>
          <a:bodyP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b="1">
                <a:solidFill>
                  <a:schemeClr val="bg1"/>
                </a:solidFill>
              </a:rPr>
              <a:t>MIP</a:t>
            </a:r>
          </a:p>
        </p:txBody>
      </p:sp>
      <p:grpSp>
        <p:nvGrpSpPr>
          <p:cNvPr id="39" name="Group 1"/>
          <p:cNvGrpSpPr>
            <a:grpSpLocks/>
          </p:cNvGrpSpPr>
          <p:nvPr userDrawn="1"/>
        </p:nvGrpSpPr>
        <p:grpSpPr bwMode="auto">
          <a:xfrm>
            <a:off x="10712980" y="4806385"/>
            <a:ext cx="1197216" cy="1719263"/>
            <a:chOff x="7985646" y="4876800"/>
            <a:chExt cx="914400" cy="1718501"/>
          </a:xfrm>
        </p:grpSpPr>
        <p:grpSp>
          <p:nvGrpSpPr>
            <p:cNvPr id="40" name="Group 82"/>
            <p:cNvGrpSpPr>
              <a:grpSpLocks/>
            </p:cNvGrpSpPr>
            <p:nvPr/>
          </p:nvGrpSpPr>
          <p:grpSpPr bwMode="auto">
            <a:xfrm>
              <a:off x="7985646" y="4876800"/>
              <a:ext cx="914400" cy="1718501"/>
              <a:chOff x="4114800" y="2057400"/>
              <a:chExt cx="914400" cy="1718501"/>
            </a:xfrm>
          </p:grpSpPr>
          <p:sp>
            <p:nvSpPr>
              <p:cNvPr id="42" name="Hexagon 41"/>
              <p:cNvSpPr/>
              <p:nvPr/>
            </p:nvSpPr>
            <p:spPr>
              <a:xfrm>
                <a:off x="4114800" y="2057400"/>
                <a:ext cx="914400" cy="761662"/>
              </a:xfrm>
              <a:prstGeom prst="hexagon">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43" name="Straight Connector 85"/>
              <p:cNvCxnSpPr>
                <a:cxnSpLocks noChangeShapeType="1"/>
              </p:cNvCxnSpPr>
              <p:nvPr/>
            </p:nvCxnSpPr>
            <p:spPr bwMode="auto">
              <a:xfrm>
                <a:off x="4572000" y="2798434"/>
                <a:ext cx="0" cy="977467"/>
              </a:xfrm>
              <a:prstGeom prst="line">
                <a:avLst/>
              </a:prstGeom>
              <a:noFill/>
              <a:ln w="38100">
                <a:solidFill>
                  <a:srgbClr val="6F6F6F"/>
                </a:solidFill>
                <a:round/>
                <a:headEnd/>
                <a:tailEnd/>
              </a:ln>
              <a:effectLst>
                <a:outerShdw dist="23000" dir="5400000" rotWithShape="0">
                  <a:srgbClr val="808080">
                    <a:alpha val="34998"/>
                  </a:srgbClr>
                </a:outerShdw>
              </a:effectLst>
              <a:extLst>
                <a:ext uri="{909E8E84-426E-40DD-AFC4-6F175D3DCCD1}">
                  <a14:hiddenFill xmlns:a14="http://schemas.microsoft.com/office/drawing/2010/main">
                    <a:noFill/>
                  </a14:hiddenFill>
                </a:ext>
              </a:extLst>
            </p:spPr>
          </p:cxnSp>
        </p:grpSp>
        <p:sp>
          <p:nvSpPr>
            <p:cNvPr id="41" name="TextBox 83"/>
            <p:cNvSpPr txBox="1">
              <a:spLocks noChangeArrowheads="1"/>
            </p:cNvSpPr>
            <p:nvPr/>
          </p:nvSpPr>
          <p:spPr bwMode="auto">
            <a:xfrm>
              <a:off x="8040237" y="4937878"/>
              <a:ext cx="8382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b="1">
                  <a:solidFill>
                    <a:schemeClr val="bg1"/>
                  </a:solidFill>
                </a:rPr>
                <a:t>Prog</a:t>
              </a:r>
            </a:p>
            <a:p>
              <a:pPr algn="ctr" eaLnBrk="1" hangingPunct="1"/>
              <a:r>
                <a:rPr lang="en-US" altLang="en-US" b="1">
                  <a:solidFill>
                    <a:schemeClr val="bg1"/>
                  </a:solidFill>
                </a:rPr>
                <a:t>Mgmt</a:t>
              </a:r>
            </a:p>
          </p:txBody>
        </p:sp>
      </p:grpSp>
    </p:spTree>
    <p:extLst>
      <p:ext uri="{BB962C8B-B14F-4D97-AF65-F5344CB8AC3E}">
        <p14:creationId xmlns:p14="http://schemas.microsoft.com/office/powerpoint/2010/main" val="3077308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1954590"/>
            <a:ext cx="9144000" cy="931354"/>
          </a:xfrm>
        </p:spPr>
        <p:txBody>
          <a:bodyPr anchor="b">
            <a:normAutofit/>
          </a:bodyPr>
          <a:lstStyle>
            <a:lvl1pPr algn="ctr">
              <a:defRPr sz="3300" b="1">
                <a:latin typeface="+mn-lt"/>
              </a:defRPr>
            </a:lvl1pPr>
          </a:lstStyle>
          <a:p>
            <a:r>
              <a:rPr lang="en-US"/>
              <a:t>Click to edit Master title style</a:t>
            </a:r>
            <a:endParaRPr lang="en-US" dirty="0"/>
          </a:p>
        </p:txBody>
      </p:sp>
      <p:sp>
        <p:nvSpPr>
          <p:cNvPr id="3" name="Subtitle 2"/>
          <p:cNvSpPr>
            <a:spLocks noGrp="1"/>
          </p:cNvSpPr>
          <p:nvPr>
            <p:ph type="subTitle" idx="1"/>
          </p:nvPr>
        </p:nvSpPr>
        <p:spPr>
          <a:xfrm>
            <a:off x="1516996" y="3456887"/>
            <a:ext cx="9144000" cy="834264"/>
          </a:xfrm>
        </p:spPr>
        <p:txBody>
          <a:bodyPr>
            <a:normAutofit/>
          </a:bodyPr>
          <a:lstStyle>
            <a:lvl1pPr marL="0" indent="0" algn="ctr">
              <a:buNone/>
              <a:defRPr sz="21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grpSp>
        <p:nvGrpSpPr>
          <p:cNvPr id="10" name="Group 9"/>
          <p:cNvGrpSpPr/>
          <p:nvPr userDrawn="1"/>
        </p:nvGrpSpPr>
        <p:grpSpPr>
          <a:xfrm>
            <a:off x="5153880" y="182880"/>
            <a:ext cx="1884237" cy="1459254"/>
            <a:chOff x="5153880" y="182880"/>
            <a:chExt cx="1884237" cy="1459254"/>
          </a:xfrm>
        </p:grpSpPr>
        <p:pic>
          <p:nvPicPr>
            <p:cNvPr id="7" name="Picture 9" descr="Moh logo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57812" y="182880"/>
              <a:ext cx="1476375" cy="1304925"/>
            </a:xfrm>
            <a:prstGeom prst="rect">
              <a:avLst/>
            </a:prstGeom>
            <a:noFill/>
            <a:extLst>
              <a:ext uri="{909E8E84-426E-40dd-AFC4-6F175D3DCCD1}">
                <a14:hiddenFill xmlns="" xmlns:a14="http://schemas.microsoft.com/office/drawing/2010/main">
                  <a:solidFill>
                    <a:srgbClr val="FFFFFF"/>
                  </a:solidFill>
                </a14:hiddenFill>
              </a:ext>
            </a:extLst>
          </p:spPr>
        </p:pic>
        <p:sp>
          <p:nvSpPr>
            <p:cNvPr id="8" name="TextBox 7"/>
            <p:cNvSpPr txBox="1"/>
            <p:nvPr userDrawn="1"/>
          </p:nvSpPr>
          <p:spPr>
            <a:xfrm>
              <a:off x="5153880" y="1365135"/>
              <a:ext cx="1884237" cy="276999"/>
            </a:xfrm>
            <a:prstGeom prst="rect">
              <a:avLst/>
            </a:prstGeom>
            <a:noFill/>
          </p:spPr>
          <p:txBody>
            <a:bodyPr wrap="squar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B9BD5">
                      <a:lumMod val="75000"/>
                    </a:srgbClr>
                  </a:solidFill>
                  <a:effectLst/>
                  <a:uLnTx/>
                  <a:uFillTx/>
                  <a:latin typeface="Calibri"/>
                  <a:ea typeface="+mn-ea"/>
                  <a:cs typeface="+mn-cs"/>
                </a:rPr>
                <a:t>Ministry of Health</a:t>
              </a:r>
            </a:p>
          </p:txBody>
        </p:sp>
      </p:grpSp>
      <p:pic>
        <p:nvPicPr>
          <p:cNvPr id="9" name="Picture 8">
            <a:extLst>
              <a:ext uri="{FF2B5EF4-FFF2-40B4-BE49-F238E27FC236}">
                <a16:creationId xmlns:a16="http://schemas.microsoft.com/office/drawing/2014/main" id="{BC5ED903-3AF0-4614-A329-D381D15755F7}"/>
              </a:ext>
            </a:extLst>
          </p:cNvPr>
          <p:cNvPicPr>
            <a:picLocks noChangeAspect="1"/>
          </p:cNvPicPr>
          <p:nvPr userDrawn="1"/>
        </p:nvPicPr>
        <p:blipFill rotWithShape="1">
          <a:blip r:embed="rId3"/>
          <a:srcRect r="961"/>
          <a:stretch/>
        </p:blipFill>
        <p:spPr>
          <a:xfrm>
            <a:off x="5153881" y="4862094"/>
            <a:ext cx="1630724" cy="1623924"/>
          </a:xfrm>
          <a:prstGeom prst="rect">
            <a:avLst/>
          </a:prstGeom>
        </p:spPr>
      </p:pic>
      <p:sp>
        <p:nvSpPr>
          <p:cNvPr id="11" name="TextBox 10">
            <a:extLst>
              <a:ext uri="{FF2B5EF4-FFF2-40B4-BE49-F238E27FC236}">
                <a16:creationId xmlns:a16="http://schemas.microsoft.com/office/drawing/2014/main" id="{32CE084C-C23C-47B9-9157-869847B1CF07}"/>
              </a:ext>
            </a:extLst>
          </p:cNvPr>
          <p:cNvSpPr txBox="1"/>
          <p:nvPr userDrawn="1"/>
        </p:nvSpPr>
        <p:spPr>
          <a:xfrm>
            <a:off x="0" y="1755940"/>
            <a:ext cx="12192000" cy="138175"/>
          </a:xfrm>
          <a:prstGeom prst="rect">
            <a:avLst/>
          </a:prstGeom>
          <a:solidFill>
            <a:schemeClr val="accent1">
              <a:lumMod val="75000"/>
            </a:schemeClr>
          </a:solidFill>
          <a:ln>
            <a:solidFill>
              <a:schemeClr val="accent1">
                <a:lumMod val="75000"/>
              </a:schemeClr>
            </a:solidFill>
          </a:ln>
        </p:spPr>
        <p:txBody>
          <a:bodyPr wrap="square" rtlCol="0">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3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8065585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defTabSz="685800">
              <a:buClrTx/>
            </a:pPr>
            <a:fld id="{55419DEB-4D63-4D76-AEFE-7542A248860A}" type="datetime1">
              <a:rPr lang="en-GB" kern="1200" smtClean="0">
                <a:solidFill>
                  <a:prstClr val="black">
                    <a:tint val="75000"/>
                  </a:prstClr>
                </a:solidFill>
                <a:latin typeface="Calibri"/>
                <a:ea typeface="+mn-ea"/>
                <a:cs typeface="+mn-cs"/>
              </a:rPr>
              <a:t>29/09/2023</a:t>
            </a:fld>
            <a:endParaRPr lang="en-US" kern="1200">
              <a:solidFill>
                <a:prstClr val="black">
                  <a:tint val="75000"/>
                </a:prstClr>
              </a:solidFill>
              <a:latin typeface="Calibri"/>
              <a:ea typeface="+mn-ea"/>
              <a:cs typeface="+mn-cs"/>
            </a:endParaRPr>
          </a:p>
        </p:txBody>
      </p:sp>
      <p:sp>
        <p:nvSpPr>
          <p:cNvPr id="4" name="Footer Placeholder 3"/>
          <p:cNvSpPr>
            <a:spLocks noGrp="1"/>
          </p:cNvSpPr>
          <p:nvPr>
            <p:ph type="ftr" sz="quarter" idx="11"/>
          </p:nvPr>
        </p:nvSpPr>
        <p:spPr/>
        <p:txBody>
          <a:bodyPr/>
          <a:lstStyle/>
          <a:p>
            <a:pPr defTabSz="685800">
              <a:buClrTx/>
            </a:pPr>
            <a:endParaRPr lang="en-US" kern="1200">
              <a:solidFill>
                <a:prstClr val="black">
                  <a:tint val="75000"/>
                </a:prstClr>
              </a:solidFill>
              <a:latin typeface="Calibri"/>
              <a:ea typeface="+mn-ea"/>
              <a:cs typeface="+mn-cs"/>
            </a:endParaRPr>
          </a:p>
        </p:txBody>
      </p:sp>
      <p:sp>
        <p:nvSpPr>
          <p:cNvPr id="5" name="Slide Number Placeholder 4"/>
          <p:cNvSpPr>
            <a:spLocks noGrp="1"/>
          </p:cNvSpPr>
          <p:nvPr>
            <p:ph type="sldNum" sz="quarter" idx="12"/>
          </p:nvPr>
        </p:nvSpPr>
        <p:spPr/>
        <p:txBody>
          <a:bodyPr/>
          <a:lstStyle/>
          <a:p>
            <a:pPr defTabSz="685800">
              <a:buClrTx/>
            </a:pPr>
            <a:fld id="{904EAFC0-4726-430B-9813-9AA2FC154D8B}" type="slidenum">
              <a:rPr lang="en-US" kern="1200" smtClean="0">
                <a:solidFill>
                  <a:prstClr val="black">
                    <a:tint val="75000"/>
                  </a:prstClr>
                </a:solidFill>
                <a:latin typeface="Calibri"/>
                <a:ea typeface="+mn-ea"/>
                <a:cs typeface="+mn-cs"/>
              </a:rPr>
              <a:pPr defTabSz="685800">
                <a:buClrTx/>
              </a:pPr>
              <a:t>‹#›</a:t>
            </a:fld>
            <a:endParaRPr lang="en-US" kern="1200">
              <a:solidFill>
                <a:prstClr val="black">
                  <a:tint val="75000"/>
                </a:prstClr>
              </a:solidFill>
              <a:latin typeface="Calibri"/>
              <a:ea typeface="+mn-ea"/>
              <a:cs typeface="+mn-cs"/>
            </a:endParaRPr>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974" y="0"/>
            <a:ext cx="12245975" cy="1905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Rectangle 6"/>
          <p:cNvSpPr/>
          <p:nvPr userDrawn="1"/>
        </p:nvSpPr>
        <p:spPr>
          <a:xfrm>
            <a:off x="-54592" y="1888788"/>
            <a:ext cx="12246592" cy="4965735"/>
          </a:xfrm>
          <a:prstGeom prst="rect">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grpSp>
        <p:nvGrpSpPr>
          <p:cNvPr id="45" name="Group 11"/>
          <p:cNvGrpSpPr>
            <a:grpSpLocks/>
          </p:cNvGrpSpPr>
          <p:nvPr userDrawn="1"/>
        </p:nvGrpSpPr>
        <p:grpSpPr bwMode="auto">
          <a:xfrm>
            <a:off x="2282180" y="1280161"/>
            <a:ext cx="7527925" cy="6181139"/>
            <a:chOff x="638175" y="1665656"/>
            <a:chExt cx="7467600" cy="5784591"/>
          </a:xfrm>
        </p:grpSpPr>
        <p:sp>
          <p:nvSpPr>
            <p:cNvPr id="46" name="Trapezoid 45"/>
            <p:cNvSpPr/>
            <p:nvPr/>
          </p:nvSpPr>
          <p:spPr>
            <a:xfrm>
              <a:off x="638175" y="2234416"/>
              <a:ext cx="7467600" cy="4648542"/>
            </a:xfrm>
            <a:prstGeom prst="trapezoid">
              <a:avLst>
                <a:gd name="adj" fmla="val 76706"/>
              </a:avLst>
            </a:prstGeom>
            <a:solidFill>
              <a:srgbClr val="6F6F6F"/>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lumMod val="75000"/>
                  </a:prstClr>
                </a:solidFill>
                <a:effectLst/>
                <a:uLnTx/>
                <a:uFillTx/>
                <a:latin typeface="Calibri"/>
                <a:ea typeface="+mn-ea"/>
                <a:cs typeface="+mn-cs"/>
              </a:endParaRPr>
            </a:p>
          </p:txBody>
        </p:sp>
        <p:sp>
          <p:nvSpPr>
            <p:cNvPr id="47" name="Trapezoid 46"/>
            <p:cNvSpPr/>
            <p:nvPr/>
          </p:nvSpPr>
          <p:spPr>
            <a:xfrm rot="2164471">
              <a:off x="2491915" y="1713153"/>
              <a:ext cx="127558" cy="5697881"/>
            </a:xfrm>
            <a:prstGeom prst="trapezoid">
              <a:avLst>
                <a:gd name="adj" fmla="val 33684"/>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sp>
          <p:nvSpPr>
            <p:cNvPr id="48" name="Trapezoid 47"/>
            <p:cNvSpPr/>
            <p:nvPr/>
          </p:nvSpPr>
          <p:spPr>
            <a:xfrm rot="19414767">
              <a:off x="6178741" y="1665656"/>
              <a:ext cx="114958" cy="5784591"/>
            </a:xfrm>
            <a:prstGeom prst="trapezoid">
              <a:avLst>
                <a:gd name="adj" fmla="val 27422"/>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sp>
          <p:nvSpPr>
            <p:cNvPr id="49" name="Trapezoid 48"/>
            <p:cNvSpPr/>
            <p:nvPr/>
          </p:nvSpPr>
          <p:spPr>
            <a:xfrm>
              <a:off x="4212922" y="6324486"/>
              <a:ext cx="256689" cy="533488"/>
            </a:xfrm>
            <a:prstGeom prst="trapezoid">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sp>
          <p:nvSpPr>
            <p:cNvPr id="50" name="Trapezoid 49"/>
            <p:cNvSpPr/>
            <p:nvPr/>
          </p:nvSpPr>
          <p:spPr>
            <a:xfrm>
              <a:off x="4238119" y="5104666"/>
              <a:ext cx="181100" cy="533488"/>
            </a:xfrm>
            <a:prstGeom prst="trapezoid">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sp>
          <p:nvSpPr>
            <p:cNvPr id="51" name="Trapezoid 50"/>
            <p:cNvSpPr/>
            <p:nvPr/>
          </p:nvSpPr>
          <p:spPr>
            <a:xfrm>
              <a:off x="4266465" y="4000950"/>
              <a:ext cx="155904" cy="418853"/>
            </a:xfrm>
            <a:prstGeom prst="trapezoid">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sp>
          <p:nvSpPr>
            <p:cNvPr id="52" name="Trapezoid 51"/>
            <p:cNvSpPr/>
            <p:nvPr/>
          </p:nvSpPr>
          <p:spPr>
            <a:xfrm>
              <a:off x="4286937" y="3199983"/>
              <a:ext cx="132281" cy="267479"/>
            </a:xfrm>
            <a:prstGeom prst="trapezoid">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sp>
          <p:nvSpPr>
            <p:cNvPr id="53" name="Trapezoid 52"/>
            <p:cNvSpPr/>
            <p:nvPr/>
          </p:nvSpPr>
          <p:spPr>
            <a:xfrm>
              <a:off x="4315283" y="2685602"/>
              <a:ext cx="103935" cy="133740"/>
            </a:xfrm>
            <a:prstGeom prst="trapezoid">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sp>
          <p:nvSpPr>
            <p:cNvPr id="54" name="Trapezoid 53"/>
            <p:cNvSpPr/>
            <p:nvPr/>
          </p:nvSpPr>
          <p:spPr>
            <a:xfrm>
              <a:off x="4340480" y="2300550"/>
              <a:ext cx="48818" cy="104346"/>
            </a:xfrm>
            <a:prstGeom prst="trapezoid">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grpSp>
      <p:cxnSp>
        <p:nvCxnSpPr>
          <p:cNvPr id="8" name="Straight Connector 7"/>
          <p:cNvCxnSpPr/>
          <p:nvPr userDrawn="1"/>
        </p:nvCxnSpPr>
        <p:spPr>
          <a:xfrm>
            <a:off x="1189292" y="2198123"/>
            <a:ext cx="0" cy="3522662"/>
          </a:xfrm>
          <a:prstGeom prst="line">
            <a:avLst/>
          </a:prstGeom>
          <a:ln w="152400">
            <a:solidFill>
              <a:srgbClr val="4C4B4A"/>
            </a:solidFill>
          </a:ln>
        </p:spPr>
        <p:style>
          <a:lnRef idx="1">
            <a:schemeClr val="accent1"/>
          </a:lnRef>
          <a:fillRef idx="0">
            <a:schemeClr val="accent1"/>
          </a:fillRef>
          <a:effectRef idx="0">
            <a:schemeClr val="accent1"/>
          </a:effectRef>
          <a:fontRef idx="minor">
            <a:schemeClr val="tx1"/>
          </a:fontRef>
        </p:style>
      </p:cxnSp>
      <p:sp>
        <p:nvSpPr>
          <p:cNvPr id="9" name="Flowchart: Sort 8"/>
          <p:cNvSpPr/>
          <p:nvPr userDrawn="1"/>
        </p:nvSpPr>
        <p:spPr>
          <a:xfrm>
            <a:off x="1056268" y="2063185"/>
            <a:ext cx="263971" cy="203200"/>
          </a:xfrm>
          <a:prstGeom prst="flowChartSort">
            <a:avLst/>
          </a:prstGeom>
          <a:solidFill>
            <a:srgbClr val="4C4B4A"/>
          </a:solidFill>
          <a:ln w="152400">
            <a:solidFill>
              <a:srgbClr val="4C4B4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cxnSp>
        <p:nvCxnSpPr>
          <p:cNvPr id="10" name="Straight Connector 9"/>
          <p:cNvCxnSpPr/>
          <p:nvPr userDrawn="1"/>
        </p:nvCxnSpPr>
        <p:spPr>
          <a:xfrm>
            <a:off x="10846004" y="2198123"/>
            <a:ext cx="0" cy="3522662"/>
          </a:xfrm>
          <a:prstGeom prst="line">
            <a:avLst/>
          </a:prstGeom>
          <a:ln w="152400">
            <a:solidFill>
              <a:srgbClr val="4C4B4A"/>
            </a:solidFill>
          </a:ln>
        </p:spPr>
        <p:style>
          <a:lnRef idx="1">
            <a:schemeClr val="accent1"/>
          </a:lnRef>
          <a:fillRef idx="0">
            <a:schemeClr val="accent1"/>
          </a:fillRef>
          <a:effectRef idx="0">
            <a:schemeClr val="accent1"/>
          </a:effectRef>
          <a:fontRef idx="minor">
            <a:schemeClr val="tx1"/>
          </a:fontRef>
        </p:style>
      </p:cxnSp>
      <p:sp>
        <p:nvSpPr>
          <p:cNvPr id="11" name="Flowchart: Sort 10"/>
          <p:cNvSpPr/>
          <p:nvPr userDrawn="1"/>
        </p:nvSpPr>
        <p:spPr>
          <a:xfrm>
            <a:off x="10712980" y="2063185"/>
            <a:ext cx="266048" cy="203200"/>
          </a:xfrm>
          <a:prstGeom prst="flowChartSort">
            <a:avLst/>
          </a:prstGeom>
          <a:solidFill>
            <a:srgbClr val="4C4B4A"/>
          </a:solidFill>
          <a:ln w="152400">
            <a:solidFill>
              <a:srgbClr val="4C4B4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cxnSp>
        <p:nvCxnSpPr>
          <p:cNvPr id="12" name="Straight Connector 11"/>
          <p:cNvCxnSpPr/>
          <p:nvPr userDrawn="1"/>
        </p:nvCxnSpPr>
        <p:spPr>
          <a:xfrm>
            <a:off x="1320238" y="2469585"/>
            <a:ext cx="9525767" cy="0"/>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189292" y="3282385"/>
            <a:ext cx="9523688" cy="0"/>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4" name="Diagonal Stripe 13"/>
          <p:cNvSpPr/>
          <p:nvPr userDrawn="1"/>
        </p:nvSpPr>
        <p:spPr>
          <a:xfrm>
            <a:off x="1320239" y="2469587"/>
            <a:ext cx="1190980" cy="760413"/>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a:ea typeface="+mn-ea"/>
              <a:cs typeface="+mn-cs"/>
            </a:endParaRPr>
          </a:p>
        </p:txBody>
      </p:sp>
      <p:sp>
        <p:nvSpPr>
          <p:cNvPr id="15" name="Diagonal Stripe 14"/>
          <p:cNvSpPr/>
          <p:nvPr userDrawn="1"/>
        </p:nvSpPr>
        <p:spPr>
          <a:xfrm rot="5400000">
            <a:off x="2303316" y="2280496"/>
            <a:ext cx="812800" cy="1190980"/>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a:ea typeface="+mn-ea"/>
              <a:cs typeface="+mn-cs"/>
            </a:endParaRPr>
          </a:p>
        </p:txBody>
      </p:sp>
      <p:sp>
        <p:nvSpPr>
          <p:cNvPr id="16" name="Diagonal Stripe 15"/>
          <p:cNvSpPr/>
          <p:nvPr userDrawn="1"/>
        </p:nvSpPr>
        <p:spPr>
          <a:xfrm>
            <a:off x="3305206" y="2469585"/>
            <a:ext cx="1190981" cy="812800"/>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a:ea typeface="+mn-ea"/>
              <a:cs typeface="+mn-cs"/>
            </a:endParaRPr>
          </a:p>
        </p:txBody>
      </p:sp>
      <p:sp>
        <p:nvSpPr>
          <p:cNvPr id="17" name="Diagonal Stripe 16"/>
          <p:cNvSpPr/>
          <p:nvPr userDrawn="1"/>
        </p:nvSpPr>
        <p:spPr>
          <a:xfrm>
            <a:off x="5157151" y="2490223"/>
            <a:ext cx="1190980" cy="760412"/>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a:ea typeface="+mn-ea"/>
              <a:cs typeface="+mn-cs"/>
            </a:endParaRPr>
          </a:p>
        </p:txBody>
      </p:sp>
      <p:sp>
        <p:nvSpPr>
          <p:cNvPr id="18" name="Diagonal Stripe 17"/>
          <p:cNvSpPr/>
          <p:nvPr userDrawn="1"/>
        </p:nvSpPr>
        <p:spPr>
          <a:xfrm rot="5400000">
            <a:off x="4181454" y="2254302"/>
            <a:ext cx="760413" cy="1190981"/>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a:ea typeface="+mn-ea"/>
              <a:cs typeface="+mn-cs"/>
            </a:endParaRPr>
          </a:p>
        </p:txBody>
      </p:sp>
      <p:sp>
        <p:nvSpPr>
          <p:cNvPr id="19" name="Diagonal Stripe 18"/>
          <p:cNvSpPr/>
          <p:nvPr userDrawn="1"/>
        </p:nvSpPr>
        <p:spPr>
          <a:xfrm rot="5400000">
            <a:off x="6033398" y="2254303"/>
            <a:ext cx="760413" cy="1190980"/>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a:ea typeface="+mn-ea"/>
              <a:cs typeface="+mn-cs"/>
            </a:endParaRPr>
          </a:p>
        </p:txBody>
      </p:sp>
      <p:sp>
        <p:nvSpPr>
          <p:cNvPr id="20" name="Diagonal Stripe 19"/>
          <p:cNvSpPr/>
          <p:nvPr userDrawn="1"/>
        </p:nvSpPr>
        <p:spPr>
          <a:xfrm rot="5400000">
            <a:off x="8018365" y="2274939"/>
            <a:ext cx="760412" cy="1190981"/>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a:ea typeface="+mn-ea"/>
              <a:cs typeface="+mn-cs"/>
            </a:endParaRPr>
          </a:p>
        </p:txBody>
      </p:sp>
      <p:sp>
        <p:nvSpPr>
          <p:cNvPr id="21" name="Diagonal Stripe 20"/>
          <p:cNvSpPr/>
          <p:nvPr userDrawn="1"/>
        </p:nvSpPr>
        <p:spPr>
          <a:xfrm>
            <a:off x="7009094" y="2490223"/>
            <a:ext cx="1190981" cy="760412"/>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a:ea typeface="+mn-ea"/>
              <a:cs typeface="+mn-cs"/>
            </a:endParaRPr>
          </a:p>
        </p:txBody>
      </p:sp>
      <p:sp>
        <p:nvSpPr>
          <p:cNvPr id="22" name="Diagonal Stripe 21"/>
          <p:cNvSpPr/>
          <p:nvPr userDrawn="1"/>
        </p:nvSpPr>
        <p:spPr>
          <a:xfrm>
            <a:off x="8994062" y="2469585"/>
            <a:ext cx="1190980" cy="812800"/>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a:ea typeface="+mn-ea"/>
              <a:cs typeface="+mn-cs"/>
            </a:endParaRPr>
          </a:p>
        </p:txBody>
      </p:sp>
      <p:sp>
        <p:nvSpPr>
          <p:cNvPr id="23" name="Diagonal Stripe 22"/>
          <p:cNvSpPr/>
          <p:nvPr userDrawn="1"/>
        </p:nvSpPr>
        <p:spPr>
          <a:xfrm rot="5400000">
            <a:off x="9763052" y="2280495"/>
            <a:ext cx="812800" cy="1190981"/>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a:ea typeface="+mn-ea"/>
              <a:cs typeface="+mn-cs"/>
            </a:endParaRPr>
          </a:p>
        </p:txBody>
      </p:sp>
      <p:sp>
        <p:nvSpPr>
          <p:cNvPr id="24" name="TextBox 23"/>
          <p:cNvSpPr txBox="1">
            <a:spLocks noChangeArrowheads="1"/>
          </p:cNvSpPr>
          <p:nvPr userDrawn="1"/>
        </p:nvSpPr>
        <p:spPr bwMode="auto">
          <a:xfrm>
            <a:off x="1586287" y="2555310"/>
            <a:ext cx="8862725" cy="553998"/>
          </a:xfrm>
          <a:prstGeom prst="rect">
            <a:avLst/>
          </a:prstGeom>
          <a:solidFill>
            <a:srgbClr val="339966"/>
          </a:solidFill>
          <a:ln w="9525">
            <a:solidFill>
              <a:schemeClr val="bg1"/>
            </a:solidFill>
            <a:miter lim="800000"/>
            <a:headEnd/>
            <a:tailEnd/>
          </a:ln>
          <a:effectLst>
            <a:outerShdw dist="38100" dir="2700000" algn="tl" rotWithShape="0">
              <a:srgbClr val="808080">
                <a:alpha val="39998"/>
              </a:srgbClr>
            </a:outerShdw>
          </a:effectLst>
        </p:spPr>
        <p:txBody>
          <a:bodyPr>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3000" b="0" i="0" u="none" strike="noStrike" kern="1200" cap="none" spc="0" normalizeH="0" baseline="0" noProof="0" dirty="0">
                <a:ln>
                  <a:noFill/>
                </a:ln>
                <a:solidFill>
                  <a:prstClr val="white"/>
                </a:solidFill>
                <a:effectLst/>
                <a:uLnTx/>
                <a:uFillTx/>
                <a:latin typeface="Calibri"/>
                <a:ea typeface="+mn-ea"/>
                <a:cs typeface="+mn-cs"/>
              </a:rPr>
              <a:t>Malaria Free KENYA</a:t>
            </a:r>
          </a:p>
        </p:txBody>
      </p:sp>
      <p:cxnSp>
        <p:nvCxnSpPr>
          <p:cNvPr id="25" name="Straight Arrow Connector 24"/>
          <p:cNvCxnSpPr/>
          <p:nvPr userDrawn="1"/>
        </p:nvCxnSpPr>
        <p:spPr>
          <a:xfrm flipV="1">
            <a:off x="2752324" y="2604525"/>
            <a:ext cx="0" cy="542925"/>
          </a:xfrm>
          <a:prstGeom prst="straightConnector1">
            <a:avLst/>
          </a:prstGeom>
          <a:ln w="762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userDrawn="1"/>
        </p:nvCxnSpPr>
        <p:spPr>
          <a:xfrm flipV="1">
            <a:off x="9237245" y="2604525"/>
            <a:ext cx="0" cy="542925"/>
          </a:xfrm>
          <a:prstGeom prst="straightConnector1">
            <a:avLst/>
          </a:prstGeom>
          <a:ln w="762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1854412" y="4806385"/>
            <a:ext cx="0" cy="838200"/>
          </a:xfrm>
          <a:prstGeom prst="line">
            <a:avLst/>
          </a:prstGeom>
          <a:ln w="38100">
            <a:solidFill>
              <a:srgbClr val="6F6F6F"/>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userDrawn="1"/>
        </p:nvCxnSpPr>
        <p:spPr>
          <a:xfrm>
            <a:off x="10118529" y="4730185"/>
            <a:ext cx="0" cy="838200"/>
          </a:xfrm>
          <a:prstGeom prst="line">
            <a:avLst/>
          </a:prstGeom>
          <a:ln w="38100">
            <a:solidFill>
              <a:srgbClr val="6F6F6F"/>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userDrawn="1"/>
        </p:nvCxnSpPr>
        <p:spPr>
          <a:xfrm>
            <a:off x="9888805" y="4182001"/>
            <a:ext cx="0" cy="838200"/>
          </a:xfrm>
          <a:prstGeom prst="line">
            <a:avLst/>
          </a:prstGeom>
          <a:ln w="38100">
            <a:solidFill>
              <a:srgbClr val="6F6F6F"/>
            </a:solidFill>
          </a:ln>
        </p:spPr>
        <p:style>
          <a:lnRef idx="1">
            <a:schemeClr val="accent1"/>
          </a:lnRef>
          <a:fillRef idx="0">
            <a:schemeClr val="accent1"/>
          </a:fillRef>
          <a:effectRef idx="0">
            <a:schemeClr val="accent1"/>
          </a:effectRef>
          <a:fontRef idx="minor">
            <a:schemeClr val="tx1"/>
          </a:fontRef>
        </p:style>
      </p:cxnSp>
      <p:sp>
        <p:nvSpPr>
          <p:cNvPr id="30" name="TextBox 70"/>
          <p:cNvSpPr txBox="1">
            <a:spLocks noChangeArrowheads="1"/>
          </p:cNvSpPr>
          <p:nvPr userDrawn="1"/>
        </p:nvSpPr>
        <p:spPr bwMode="auto">
          <a:xfrm>
            <a:off x="9137477" y="3826898"/>
            <a:ext cx="1575499" cy="300082"/>
          </a:xfrm>
          <a:prstGeom prst="rect">
            <a:avLst/>
          </a:prstGeom>
          <a:solidFill>
            <a:srgbClr val="339966"/>
          </a:solidFill>
          <a:ln w="9525">
            <a:solidFill>
              <a:schemeClr val="bg1"/>
            </a:solidFill>
            <a:miter lim="800000"/>
            <a:headEnd/>
            <a:tailEnd/>
          </a:ln>
        </p:spPr>
        <p:txBody>
          <a:bodyPr wrap="square">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altLang="en-US" sz="1350" b="1" i="0" u="none" strike="noStrike" kern="1200" cap="none" spc="0" normalizeH="0" baseline="0" noProof="0" dirty="0">
                <a:ln>
                  <a:noFill/>
                </a:ln>
                <a:solidFill>
                  <a:prstClr val="white"/>
                </a:solidFill>
                <a:effectLst/>
                <a:uLnTx/>
                <a:uFillTx/>
                <a:latin typeface="Arial" panose="020B0604020202020204" pitchFamily="34" charset="0"/>
                <a:ea typeface="MS PGothic" panose="020B0600070205080204" pitchFamily="34" charset="-128"/>
                <a:cs typeface="+mn-cs"/>
              </a:rPr>
              <a:t>Elimination</a:t>
            </a:r>
          </a:p>
        </p:txBody>
      </p:sp>
      <p:cxnSp>
        <p:nvCxnSpPr>
          <p:cNvPr id="31" name="Straight Connector 30"/>
          <p:cNvCxnSpPr/>
          <p:nvPr userDrawn="1"/>
        </p:nvCxnSpPr>
        <p:spPr>
          <a:xfrm>
            <a:off x="2236856" y="4252348"/>
            <a:ext cx="0" cy="838200"/>
          </a:xfrm>
          <a:prstGeom prst="line">
            <a:avLst/>
          </a:prstGeom>
          <a:ln w="38100">
            <a:solidFill>
              <a:srgbClr val="6F6F6F"/>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9037709" y="3742760"/>
            <a:ext cx="0" cy="838200"/>
          </a:xfrm>
          <a:prstGeom prst="line">
            <a:avLst/>
          </a:prstGeom>
          <a:ln w="38100">
            <a:solidFill>
              <a:srgbClr val="6F6F6F"/>
            </a:solidFill>
          </a:ln>
        </p:spPr>
        <p:style>
          <a:lnRef idx="1">
            <a:schemeClr val="accent1"/>
          </a:lnRef>
          <a:fillRef idx="0">
            <a:schemeClr val="accent1"/>
          </a:fillRef>
          <a:effectRef idx="0">
            <a:schemeClr val="accent1"/>
          </a:effectRef>
          <a:fontRef idx="minor">
            <a:schemeClr val="tx1"/>
          </a:fontRef>
        </p:style>
      </p:cxnSp>
      <p:sp>
        <p:nvSpPr>
          <p:cNvPr id="33" name="TextBox 68"/>
          <p:cNvSpPr txBox="1">
            <a:spLocks noChangeArrowheads="1"/>
          </p:cNvSpPr>
          <p:nvPr userDrawn="1"/>
        </p:nvSpPr>
        <p:spPr bwMode="auto">
          <a:xfrm>
            <a:off x="9037710" y="4360298"/>
            <a:ext cx="1675271" cy="300082"/>
          </a:xfrm>
          <a:prstGeom prst="rect">
            <a:avLst/>
          </a:prstGeom>
          <a:solidFill>
            <a:srgbClr val="339966"/>
          </a:solidFill>
          <a:ln w="9525">
            <a:solidFill>
              <a:schemeClr val="bg1"/>
            </a:solidFill>
            <a:miter lim="800000"/>
            <a:headEnd/>
            <a:tailEnd/>
          </a:ln>
        </p:spPr>
        <p:txBody>
          <a:bodyP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altLang="en-US" sz="1350" b="1" i="0" u="none" strike="noStrike" kern="1200" cap="none" spc="0" normalizeH="0" baseline="0" noProof="0">
                <a:ln>
                  <a:noFill/>
                </a:ln>
                <a:solidFill>
                  <a:prstClr val="white"/>
                </a:solidFill>
                <a:effectLst/>
                <a:uLnTx/>
                <a:uFillTx/>
                <a:latin typeface="Arial" panose="020B0604020202020204" pitchFamily="34" charset="0"/>
                <a:ea typeface="MS PGothic" panose="020B0600070205080204" pitchFamily="34" charset="-128"/>
                <a:cs typeface="+mn-cs"/>
              </a:rPr>
              <a:t>SMEOR</a:t>
            </a:r>
          </a:p>
        </p:txBody>
      </p:sp>
      <p:cxnSp>
        <p:nvCxnSpPr>
          <p:cNvPr id="34" name="Straight Connector 33"/>
          <p:cNvCxnSpPr/>
          <p:nvPr userDrawn="1"/>
        </p:nvCxnSpPr>
        <p:spPr>
          <a:xfrm>
            <a:off x="2752324" y="3728473"/>
            <a:ext cx="0" cy="838200"/>
          </a:xfrm>
          <a:prstGeom prst="line">
            <a:avLst/>
          </a:prstGeom>
          <a:ln w="38100">
            <a:solidFill>
              <a:srgbClr val="6F6F6F"/>
            </a:solidFill>
          </a:ln>
        </p:spPr>
        <p:style>
          <a:lnRef idx="1">
            <a:schemeClr val="accent1"/>
          </a:lnRef>
          <a:fillRef idx="0">
            <a:schemeClr val="accent1"/>
          </a:fillRef>
          <a:effectRef idx="0">
            <a:schemeClr val="accent1"/>
          </a:effectRef>
          <a:fontRef idx="minor">
            <a:schemeClr val="tx1"/>
          </a:fontRef>
        </p:style>
      </p:cxnSp>
      <p:sp>
        <p:nvSpPr>
          <p:cNvPr id="35" name="TextBox 75"/>
          <p:cNvSpPr txBox="1">
            <a:spLocks noChangeArrowheads="1"/>
          </p:cNvSpPr>
          <p:nvPr userDrawn="1"/>
        </p:nvSpPr>
        <p:spPr bwMode="auto">
          <a:xfrm>
            <a:off x="1754644" y="3358585"/>
            <a:ext cx="1995360" cy="300082"/>
          </a:xfrm>
          <a:prstGeom prst="rect">
            <a:avLst/>
          </a:prstGeom>
          <a:solidFill>
            <a:srgbClr val="339966"/>
          </a:solidFill>
          <a:ln w="9525">
            <a:solidFill>
              <a:schemeClr val="bg1"/>
            </a:solidFill>
            <a:miter lim="800000"/>
            <a:headEnd/>
            <a:tailEnd/>
          </a:ln>
        </p:spPr>
        <p:txBody>
          <a:bodyP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altLang="en-US" sz="1350" b="1" i="0" u="none" strike="noStrike" kern="1200" cap="none" spc="0" normalizeH="0" baseline="0" noProof="0">
                <a:ln>
                  <a:noFill/>
                </a:ln>
                <a:solidFill>
                  <a:prstClr val="white"/>
                </a:solidFill>
                <a:effectLst/>
                <a:uLnTx/>
                <a:uFillTx/>
                <a:latin typeface="Arial" panose="020B0604020202020204" pitchFamily="34" charset="0"/>
                <a:ea typeface="MS PGothic" panose="020B0600070205080204" pitchFamily="34" charset="-128"/>
                <a:cs typeface="+mn-cs"/>
              </a:rPr>
              <a:t>Case Mgmt</a:t>
            </a:r>
          </a:p>
        </p:txBody>
      </p:sp>
      <p:sp>
        <p:nvSpPr>
          <p:cNvPr id="36" name="TextBox 73"/>
          <p:cNvSpPr txBox="1">
            <a:spLocks noChangeArrowheads="1"/>
          </p:cNvSpPr>
          <p:nvPr userDrawn="1"/>
        </p:nvSpPr>
        <p:spPr bwMode="auto">
          <a:xfrm>
            <a:off x="8538869" y="3358585"/>
            <a:ext cx="1396752" cy="300082"/>
          </a:xfrm>
          <a:prstGeom prst="rect">
            <a:avLst/>
          </a:prstGeom>
          <a:solidFill>
            <a:srgbClr val="339966"/>
          </a:solidFill>
          <a:ln w="9525">
            <a:solidFill>
              <a:schemeClr val="bg1"/>
            </a:solidFill>
            <a:miter lim="800000"/>
            <a:headEnd/>
            <a:tailEnd/>
          </a:ln>
        </p:spPr>
        <p:txBody>
          <a:bodyP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altLang="en-US" sz="1350" b="1" i="0" u="none" strike="noStrike" kern="1200" cap="none" spc="0" normalizeH="0" baseline="0" noProof="0" dirty="0">
                <a:ln>
                  <a:noFill/>
                </a:ln>
                <a:solidFill>
                  <a:prstClr val="white"/>
                </a:solidFill>
                <a:effectLst/>
                <a:uLnTx/>
                <a:uFillTx/>
                <a:latin typeface="Arial" panose="020B0604020202020204" pitchFamily="34" charset="0"/>
                <a:ea typeface="MS PGothic" panose="020B0600070205080204" pitchFamily="34" charset="-128"/>
                <a:cs typeface="+mn-cs"/>
              </a:rPr>
              <a:t>SBC</a:t>
            </a:r>
          </a:p>
        </p:txBody>
      </p:sp>
      <p:sp>
        <p:nvSpPr>
          <p:cNvPr id="37" name="TextBox 6"/>
          <p:cNvSpPr txBox="1">
            <a:spLocks noChangeArrowheads="1"/>
          </p:cNvSpPr>
          <p:nvPr userDrawn="1"/>
        </p:nvSpPr>
        <p:spPr bwMode="auto">
          <a:xfrm>
            <a:off x="1355573" y="3968187"/>
            <a:ext cx="1779196" cy="265457"/>
          </a:xfrm>
          <a:prstGeom prst="rect">
            <a:avLst/>
          </a:prstGeom>
          <a:solidFill>
            <a:srgbClr val="339966"/>
          </a:solidFill>
          <a:ln w="9525">
            <a:solidFill>
              <a:schemeClr val="bg1"/>
            </a:solidFill>
            <a:miter lim="800000"/>
            <a:headEnd/>
            <a:tailEnd/>
          </a:ln>
        </p:spPr>
        <p:txBody>
          <a:bodyP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altLang="en-US" sz="1125" b="1" i="0" u="none" strike="noStrike" kern="1200" cap="none" spc="0" normalizeH="0" baseline="0" noProof="0">
                <a:ln>
                  <a:noFill/>
                </a:ln>
                <a:solidFill>
                  <a:prstClr val="white"/>
                </a:solidFill>
                <a:effectLst/>
                <a:uLnTx/>
                <a:uFillTx/>
                <a:latin typeface="Calibri" panose="020F0502020204030204" pitchFamily="34" charset="0"/>
                <a:ea typeface="MS PGothic" panose="020B0600070205080204" pitchFamily="34" charset="-128"/>
                <a:cs typeface="+mn-cs"/>
              </a:rPr>
              <a:t>Vector Control</a:t>
            </a:r>
          </a:p>
        </p:txBody>
      </p:sp>
      <p:sp>
        <p:nvSpPr>
          <p:cNvPr id="38" name="TextBox 66"/>
          <p:cNvSpPr txBox="1">
            <a:spLocks noChangeArrowheads="1"/>
          </p:cNvSpPr>
          <p:nvPr userDrawn="1"/>
        </p:nvSpPr>
        <p:spPr bwMode="auto">
          <a:xfrm>
            <a:off x="1355572" y="4512698"/>
            <a:ext cx="997680" cy="300082"/>
          </a:xfrm>
          <a:prstGeom prst="rect">
            <a:avLst/>
          </a:prstGeom>
          <a:solidFill>
            <a:srgbClr val="339966"/>
          </a:solidFill>
          <a:ln w="9525">
            <a:solidFill>
              <a:schemeClr val="bg1"/>
            </a:solidFill>
            <a:miter lim="800000"/>
            <a:headEnd/>
            <a:tailEnd/>
          </a:ln>
        </p:spPr>
        <p:txBody>
          <a:bodyP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altLang="en-US" sz="1350" b="1" i="0" u="none" strike="noStrike" kern="1200" cap="none" spc="0" normalizeH="0" baseline="0" noProof="0">
                <a:ln>
                  <a:noFill/>
                </a:ln>
                <a:solidFill>
                  <a:prstClr val="white"/>
                </a:solidFill>
                <a:effectLst/>
                <a:uLnTx/>
                <a:uFillTx/>
                <a:latin typeface="Arial" panose="020B0604020202020204" pitchFamily="34" charset="0"/>
                <a:ea typeface="MS PGothic" panose="020B0600070205080204" pitchFamily="34" charset="-128"/>
                <a:cs typeface="+mn-cs"/>
              </a:rPr>
              <a:t>MIP</a:t>
            </a:r>
          </a:p>
        </p:txBody>
      </p:sp>
      <p:grpSp>
        <p:nvGrpSpPr>
          <p:cNvPr id="39" name="Group 1"/>
          <p:cNvGrpSpPr>
            <a:grpSpLocks/>
          </p:cNvGrpSpPr>
          <p:nvPr userDrawn="1"/>
        </p:nvGrpSpPr>
        <p:grpSpPr bwMode="auto">
          <a:xfrm>
            <a:off x="10712980" y="4806387"/>
            <a:ext cx="1197216" cy="1719263"/>
            <a:chOff x="7985646" y="4876800"/>
            <a:chExt cx="914400" cy="1718501"/>
          </a:xfrm>
        </p:grpSpPr>
        <p:grpSp>
          <p:nvGrpSpPr>
            <p:cNvPr id="40" name="Group 82"/>
            <p:cNvGrpSpPr>
              <a:grpSpLocks/>
            </p:cNvGrpSpPr>
            <p:nvPr/>
          </p:nvGrpSpPr>
          <p:grpSpPr bwMode="auto">
            <a:xfrm>
              <a:off x="7985646" y="4876800"/>
              <a:ext cx="914400" cy="1718501"/>
              <a:chOff x="4114800" y="2057400"/>
              <a:chExt cx="914400" cy="1718501"/>
            </a:xfrm>
          </p:grpSpPr>
          <p:sp>
            <p:nvSpPr>
              <p:cNvPr id="42" name="Hexagon 41"/>
              <p:cNvSpPr/>
              <p:nvPr/>
            </p:nvSpPr>
            <p:spPr>
              <a:xfrm>
                <a:off x="4114800" y="2057400"/>
                <a:ext cx="914400" cy="761662"/>
              </a:xfrm>
              <a:prstGeom prst="hexagon">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cxnSp>
            <p:nvCxnSpPr>
              <p:cNvPr id="43" name="Straight Connector 85"/>
              <p:cNvCxnSpPr>
                <a:cxnSpLocks noChangeShapeType="1"/>
              </p:cNvCxnSpPr>
              <p:nvPr/>
            </p:nvCxnSpPr>
            <p:spPr bwMode="auto">
              <a:xfrm>
                <a:off x="4572000" y="2798434"/>
                <a:ext cx="0" cy="977467"/>
              </a:xfrm>
              <a:prstGeom prst="line">
                <a:avLst/>
              </a:prstGeom>
              <a:noFill/>
              <a:ln w="38100">
                <a:solidFill>
                  <a:srgbClr val="6F6F6F"/>
                </a:solidFill>
                <a:round/>
                <a:headEnd/>
                <a:tailEnd/>
              </a:ln>
              <a:effectLst>
                <a:outerShdw dist="23000" dir="5400000" rotWithShape="0">
                  <a:srgbClr val="808080">
                    <a:alpha val="34998"/>
                  </a:srgbClr>
                </a:outerShdw>
              </a:effectLst>
              <a:extLst>
                <a:ext uri="{909E8E84-426E-40dd-AFC4-6F175D3DCCD1}">
                  <a14:hiddenFill xmlns="" xmlns:a14="http://schemas.microsoft.com/office/drawing/2010/main">
                    <a:noFill/>
                  </a14:hiddenFill>
                </a:ext>
              </a:extLst>
            </p:spPr>
          </p:cxnSp>
        </p:grpSp>
        <p:sp>
          <p:nvSpPr>
            <p:cNvPr id="41" name="TextBox 83"/>
            <p:cNvSpPr txBox="1">
              <a:spLocks noChangeArrowheads="1"/>
            </p:cNvSpPr>
            <p:nvPr/>
          </p:nvSpPr>
          <p:spPr bwMode="auto">
            <a:xfrm>
              <a:off x="8040237" y="4937878"/>
              <a:ext cx="838200" cy="50760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altLang="en-US" sz="1350" b="1" i="0" u="none" strike="noStrike" kern="1200" cap="none" spc="0" normalizeH="0" baseline="0" noProof="0">
                  <a:ln>
                    <a:noFill/>
                  </a:ln>
                  <a:solidFill>
                    <a:prstClr val="white"/>
                  </a:solidFill>
                  <a:effectLst/>
                  <a:uLnTx/>
                  <a:uFillTx/>
                  <a:latin typeface="Arial" panose="020B0604020202020204" pitchFamily="34" charset="0"/>
                  <a:ea typeface="MS PGothic" panose="020B0600070205080204" pitchFamily="34" charset="-128"/>
                  <a:cs typeface="+mn-cs"/>
                </a:rPr>
                <a:t>Prog</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altLang="en-US" sz="1350" b="1" i="0" u="none" strike="noStrike" kern="1200" cap="none" spc="0" normalizeH="0" baseline="0" noProof="0">
                  <a:ln>
                    <a:noFill/>
                  </a:ln>
                  <a:solidFill>
                    <a:prstClr val="white"/>
                  </a:solidFill>
                  <a:effectLst/>
                  <a:uLnTx/>
                  <a:uFillTx/>
                  <a:latin typeface="Arial" panose="020B0604020202020204" pitchFamily="34" charset="0"/>
                  <a:ea typeface="MS PGothic" panose="020B0600070205080204" pitchFamily="34" charset="-128"/>
                  <a:cs typeface="+mn-cs"/>
                </a:rPr>
                <a:t>Mgmt</a:t>
              </a:r>
            </a:p>
          </p:txBody>
        </p:sp>
      </p:grpSp>
    </p:spTree>
    <p:extLst>
      <p:ext uri="{BB962C8B-B14F-4D97-AF65-F5344CB8AC3E}">
        <p14:creationId xmlns:p14="http://schemas.microsoft.com/office/powerpoint/2010/main" val="42356421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Ending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1849" y="1024128"/>
            <a:ext cx="10515600" cy="922608"/>
          </a:xfrm>
        </p:spPr>
        <p:txBody>
          <a:bodyPr anchor="b"/>
          <a:lstStyle>
            <a:lvl1pPr algn="ctr">
              <a:defRPr sz="4500" b="1" baseline="0">
                <a:solidFill>
                  <a:schemeClr val="accent1">
                    <a:lumMod val="50000"/>
                  </a:schemeClr>
                </a:solidFill>
                <a:latin typeface="+mn-lt"/>
              </a:defRPr>
            </a:lvl1pPr>
          </a:lstStyle>
          <a:p>
            <a:r>
              <a:rPr lang="en-US" dirty="0"/>
              <a:t>Thank you</a:t>
            </a:r>
          </a:p>
        </p:txBody>
      </p:sp>
      <p:sp>
        <p:nvSpPr>
          <p:cNvPr id="8" name="Slide Number Placeholder 5"/>
          <p:cNvSpPr txBox="1">
            <a:spLocks/>
          </p:cNvSpPr>
          <p:nvPr userDrawn="1"/>
        </p:nvSpPr>
        <p:spPr>
          <a:xfrm>
            <a:off x="11694697" y="6457891"/>
            <a:ext cx="497305" cy="400111"/>
          </a:xfrm>
          <a:prstGeom prst="rect">
            <a:avLst/>
          </a:prstGeom>
        </p:spPr>
        <p:txBody>
          <a:bodyPr vert="horz" lIns="68580" tIns="34290" rIns="68580" bIns="3429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685800" rtl="0" eaLnBrk="1" fontAlgn="auto" latinLnBrk="0" hangingPunct="1">
              <a:lnSpc>
                <a:spcPct val="100000"/>
              </a:lnSpc>
              <a:spcBef>
                <a:spcPts val="0"/>
              </a:spcBef>
              <a:spcAft>
                <a:spcPts val="0"/>
              </a:spcAft>
              <a:buClrTx/>
              <a:buSzTx/>
              <a:buFontTx/>
              <a:buNone/>
              <a:tabLst/>
              <a:defRPr/>
            </a:pPr>
            <a:fld id="{07FBE143-3F32-4728-995E-89031975AA5D}" type="slidenum">
              <a:rPr kumimoji="0" lang="en-US" sz="9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white"/>
              </a:solidFill>
              <a:effectLst/>
              <a:uLnTx/>
              <a:uFillTx/>
              <a:latin typeface="Calibri"/>
              <a:ea typeface="+mn-ea"/>
              <a:cs typeface="+mn-cs"/>
            </a:endParaRPr>
          </a:p>
        </p:txBody>
      </p:sp>
      <p:pic>
        <p:nvPicPr>
          <p:cNvPr id="9" name="Picture 7" descr="Campaign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493351" y="3031660"/>
            <a:ext cx="1707795" cy="1623924"/>
          </a:xfrm>
          <a:prstGeom prst="rect">
            <a:avLst/>
          </a:prstGeom>
          <a:noFill/>
          <a:extLst>
            <a:ext uri="{909E8E84-426E-40dd-AFC4-6F175D3DCCD1}">
              <a14:hiddenFill xmlns=""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3DD07A05-B874-43DE-838A-A3691E238E1D}"/>
              </a:ext>
            </a:extLst>
          </p:cNvPr>
          <p:cNvPicPr>
            <a:picLocks noChangeAspect="1"/>
          </p:cNvPicPr>
          <p:nvPr userDrawn="1"/>
        </p:nvPicPr>
        <p:blipFill rotWithShape="1">
          <a:blip r:embed="rId3"/>
          <a:srcRect r="961"/>
          <a:stretch/>
        </p:blipFill>
        <p:spPr>
          <a:xfrm>
            <a:off x="831850" y="3031660"/>
            <a:ext cx="1630724" cy="1623924"/>
          </a:xfrm>
          <a:prstGeom prst="rect">
            <a:avLst/>
          </a:prstGeom>
        </p:spPr>
      </p:pic>
      <p:sp>
        <p:nvSpPr>
          <p:cNvPr id="10" name="TextBox 9">
            <a:extLst>
              <a:ext uri="{FF2B5EF4-FFF2-40B4-BE49-F238E27FC236}">
                <a16:creationId xmlns:a16="http://schemas.microsoft.com/office/drawing/2014/main" id="{F76EF298-77D7-4340-B0BD-56F5F055FD33}"/>
              </a:ext>
            </a:extLst>
          </p:cNvPr>
          <p:cNvSpPr txBox="1"/>
          <p:nvPr userDrawn="1"/>
        </p:nvSpPr>
        <p:spPr>
          <a:xfrm>
            <a:off x="2612572" y="2704011"/>
            <a:ext cx="6828528" cy="1754326"/>
          </a:xfrm>
          <a:prstGeom prst="rect">
            <a:avLst/>
          </a:prstGeom>
          <a:noFill/>
          <a:ln>
            <a:solidFill>
              <a:schemeClr val="accent5">
                <a:lumMod val="75000"/>
              </a:schemeClr>
            </a:solidFill>
          </a:ln>
        </p:spPr>
        <p:txBody>
          <a:bodyPr wrap="squar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5B9BD5">
                    <a:lumMod val="75000"/>
                  </a:srgbClr>
                </a:solidFill>
                <a:effectLst/>
                <a:uLnTx/>
                <a:uFillTx/>
                <a:latin typeface="Calibri"/>
                <a:ea typeface="+mn-ea"/>
                <a:cs typeface="+mn-cs"/>
              </a:rPr>
              <a:t>Division of National Malaria </a:t>
            </a:r>
            <a:r>
              <a:rPr kumimoji="0" lang="en-US" sz="1800" b="0" i="0" u="none" strike="noStrike" kern="1200" cap="none" spc="0" normalizeH="0" baseline="0" noProof="0" dirty="0" err="1">
                <a:ln>
                  <a:noFill/>
                </a:ln>
                <a:solidFill>
                  <a:srgbClr val="5B9BD5">
                    <a:lumMod val="75000"/>
                  </a:srgbClr>
                </a:solidFill>
                <a:effectLst/>
                <a:uLnTx/>
                <a:uFillTx/>
                <a:latin typeface="Calibri"/>
                <a:ea typeface="+mn-ea"/>
                <a:cs typeface="+mn-cs"/>
              </a:rPr>
              <a:t>Programme</a:t>
            </a:r>
            <a:r>
              <a:rPr kumimoji="0" lang="en-US" sz="1800" b="0" i="0" u="none" strike="noStrike" kern="1200" cap="none" spc="0" normalizeH="0" baseline="0" noProof="0" dirty="0">
                <a:ln>
                  <a:noFill/>
                </a:ln>
                <a:solidFill>
                  <a:srgbClr val="5B9BD5">
                    <a:lumMod val="75000"/>
                  </a:srgbClr>
                </a:solidFill>
                <a:effectLst/>
                <a:uLnTx/>
                <a:uFillTx/>
                <a:latin typeface="Calibri"/>
                <a:ea typeface="+mn-ea"/>
                <a:cs typeface="+mn-cs"/>
              </a:rPr>
              <a:t> (DNMP)</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5B9BD5">
                    <a:lumMod val="75000"/>
                  </a:srgbClr>
                </a:solidFill>
                <a:effectLst/>
                <a:uLnTx/>
                <a:uFillTx/>
                <a:latin typeface="Calibri"/>
                <a:ea typeface="+mn-ea"/>
                <a:cs typeface="+mn-cs"/>
              </a:rPr>
              <a:t>P.O. Box 19982 – 00202</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5B9BD5">
                    <a:lumMod val="75000"/>
                  </a:srgbClr>
                </a:solidFill>
                <a:effectLst/>
                <a:uLnTx/>
                <a:uFillTx/>
                <a:latin typeface="Calibri"/>
                <a:ea typeface="+mn-ea"/>
                <a:cs typeface="+mn-cs"/>
              </a:rPr>
              <a:t>Nairobi, KENYA</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5B9BD5">
                    <a:lumMod val="75000"/>
                  </a:srgbClr>
                </a:solidFill>
                <a:effectLst/>
                <a:uLnTx/>
                <a:uFillTx/>
                <a:latin typeface="Calibri"/>
                <a:ea typeface="+mn-ea"/>
                <a:cs typeface="+mn-cs"/>
              </a:rPr>
              <a:t>Website: </a:t>
            </a:r>
            <a:r>
              <a:rPr kumimoji="0" lang="en-US" sz="1800" b="0" i="0" u="none" strike="noStrike" kern="1200" cap="none" spc="0" normalizeH="0" baseline="0" noProof="0" dirty="0">
                <a:ln>
                  <a:noFill/>
                </a:ln>
                <a:solidFill>
                  <a:srgbClr val="5B9BD5">
                    <a:lumMod val="75000"/>
                  </a:srgbClr>
                </a:solidFill>
                <a:effectLst/>
                <a:uLnTx/>
                <a:uFillTx/>
                <a:latin typeface="Calibri"/>
                <a:ea typeface="+mn-ea"/>
                <a:cs typeface="+mn-cs"/>
                <a:hlinkClick r:id="rId4">
                  <a:extLst>
                    <a:ext uri="{A12FA001-AC4F-418D-AE19-62706E023703}">
                      <ahyp:hlinkClr xmlns:ahyp="http://schemas.microsoft.com/office/drawing/2018/hyperlinkcolor" val="tx"/>
                    </a:ext>
                  </a:extLst>
                </a:hlinkClick>
              </a:rPr>
              <a:t>www.nmcp.or.ke</a:t>
            </a:r>
            <a:r>
              <a:rPr kumimoji="0" lang="en-US" sz="1800" b="0" i="0" u="none" strike="noStrike" kern="1200" cap="none" spc="0" normalizeH="0" baseline="0" noProof="0" dirty="0">
                <a:ln>
                  <a:noFill/>
                </a:ln>
                <a:solidFill>
                  <a:srgbClr val="5B9BD5">
                    <a:lumMod val="75000"/>
                  </a:srgbClr>
                </a:solidFill>
                <a:effectLst/>
                <a:uLnTx/>
                <a:uFillTx/>
                <a:latin typeface="Calibri"/>
                <a:ea typeface="+mn-ea"/>
                <a:cs typeface="+mn-cs"/>
              </a:rPr>
              <a:t> </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5B9BD5">
                    <a:lumMod val="75000"/>
                  </a:srgbClr>
                </a:solidFill>
                <a:effectLst/>
                <a:uLnTx/>
                <a:uFillTx/>
                <a:latin typeface="Calibri"/>
                <a:ea typeface="+mn-ea"/>
                <a:cs typeface="+mn-cs"/>
              </a:rPr>
              <a:t>Facebook: </a:t>
            </a:r>
            <a:r>
              <a:rPr kumimoji="0" lang="en-US" sz="1800" b="0" i="0" u="none" strike="noStrike" kern="1200" cap="none" spc="0" normalizeH="0" baseline="0" noProof="0" dirty="0">
                <a:ln>
                  <a:noFill/>
                </a:ln>
                <a:solidFill>
                  <a:srgbClr val="5B9BD5">
                    <a:lumMod val="75000"/>
                  </a:srgbClr>
                </a:solidFill>
                <a:effectLst/>
                <a:uLnTx/>
                <a:uFillTx/>
                <a:latin typeface="Calibri"/>
                <a:ea typeface="+mn-ea"/>
                <a:cs typeface="+mn-cs"/>
                <a:hlinkClick r:id="rId5">
                  <a:extLst>
                    <a:ext uri="{A12FA001-AC4F-418D-AE19-62706E023703}">
                      <ahyp:hlinkClr xmlns:ahyp="http://schemas.microsoft.com/office/drawing/2018/hyperlinkcolor" val="tx"/>
                    </a:ext>
                  </a:extLst>
                </a:hlinkClick>
              </a:rPr>
              <a:t>www.facebook.com/nmcpkenya</a:t>
            </a:r>
            <a:r>
              <a:rPr kumimoji="0" lang="en-US" sz="1800" b="0" i="0" u="none" strike="noStrike" kern="1200" cap="none" spc="0" normalizeH="0" baseline="0" noProof="0" dirty="0">
                <a:ln>
                  <a:noFill/>
                </a:ln>
                <a:solidFill>
                  <a:srgbClr val="5B9BD5">
                    <a:lumMod val="75000"/>
                  </a:srgbClr>
                </a:solidFill>
                <a:effectLst/>
                <a:uLnTx/>
                <a:uFillTx/>
                <a:latin typeface="Calibri"/>
                <a:ea typeface="+mn-ea"/>
                <a:cs typeface="+mn-cs"/>
              </a:rPr>
              <a:t> </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5B9BD5">
                    <a:lumMod val="75000"/>
                  </a:srgbClr>
                </a:solidFill>
                <a:effectLst/>
                <a:uLnTx/>
                <a:uFillTx/>
                <a:latin typeface="Calibri"/>
                <a:ea typeface="+mn-ea"/>
                <a:cs typeface="+mn-cs"/>
              </a:rPr>
              <a:t>Twitter: @</a:t>
            </a:r>
            <a:r>
              <a:rPr kumimoji="0" lang="en-US" sz="1800" b="0" i="0" u="none" strike="noStrike" kern="1200" cap="none" spc="0" normalizeH="0" baseline="0" noProof="0" dirty="0" err="1">
                <a:ln>
                  <a:noFill/>
                </a:ln>
                <a:solidFill>
                  <a:srgbClr val="5B9BD5">
                    <a:lumMod val="75000"/>
                  </a:srgbClr>
                </a:solidFill>
                <a:effectLst/>
                <a:uLnTx/>
                <a:uFillTx/>
                <a:latin typeface="Calibri"/>
                <a:ea typeface="+mn-ea"/>
                <a:cs typeface="+mn-cs"/>
              </a:rPr>
              <a:t>nmcpkenya</a:t>
            </a:r>
            <a:r>
              <a:rPr kumimoji="0" lang="en-US" sz="1800" b="0" i="0" u="none" strike="noStrike" kern="1200" cap="none" spc="0" normalizeH="0" baseline="0" noProof="0" dirty="0">
                <a:ln>
                  <a:noFill/>
                </a:ln>
                <a:solidFill>
                  <a:srgbClr val="5B9BD5">
                    <a:lumMod val="75000"/>
                  </a:srgbClr>
                </a:solidFill>
                <a:effectLst/>
                <a:uLnTx/>
                <a:uFillTx/>
                <a:latin typeface="Calibri"/>
                <a:ea typeface="+mn-ea"/>
                <a:cs typeface="+mn-cs"/>
              </a:rPr>
              <a:t> </a:t>
            </a:r>
          </a:p>
        </p:txBody>
      </p:sp>
    </p:spTree>
    <p:extLst>
      <p:ext uri="{BB962C8B-B14F-4D97-AF65-F5344CB8AC3E}">
        <p14:creationId xmlns:p14="http://schemas.microsoft.com/office/powerpoint/2010/main" val="27416744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443244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7553" y="54375"/>
            <a:ext cx="11076111" cy="1042907"/>
          </a:xfrm>
        </p:spPr>
        <p:txBody>
          <a:bodyPr>
            <a:normAutofit/>
          </a:bodyPr>
          <a:lstStyle>
            <a:lvl1pPr>
              <a:defRPr sz="2700">
                <a:latin typeface="+mn-lt"/>
              </a:defRPr>
            </a:lvl1pPr>
          </a:lstStyle>
          <a:p>
            <a:r>
              <a:rPr lang="en-US" dirty="0"/>
              <a:t>Click to edit Master title style</a:t>
            </a:r>
          </a:p>
        </p:txBody>
      </p:sp>
      <p:sp>
        <p:nvSpPr>
          <p:cNvPr id="3" name="Content Placeholder 2"/>
          <p:cNvSpPr>
            <a:spLocks noGrp="1"/>
          </p:cNvSpPr>
          <p:nvPr>
            <p:ph idx="1"/>
          </p:nvPr>
        </p:nvSpPr>
        <p:spPr>
          <a:xfrm>
            <a:off x="320843" y="1194817"/>
            <a:ext cx="11742820" cy="498214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11694697" y="6457891"/>
            <a:ext cx="497305" cy="400111"/>
          </a:xfrm>
          <a:prstGeom prst="rect">
            <a:avLst/>
          </a:prstGeom>
          <a:solidFill>
            <a:schemeClr val="accent1">
              <a:lumMod val="75000"/>
            </a:schemeClr>
          </a:solidFill>
          <a:ln>
            <a:solidFill>
              <a:schemeClr val="accent1">
                <a:lumMod val="75000"/>
              </a:schemeClr>
            </a:solidFill>
          </a:ln>
        </p:spPr>
        <p:txBody>
          <a:bodyPr/>
          <a:lstStyle>
            <a:lvl1pPr>
              <a:defRPr>
                <a:solidFill>
                  <a:schemeClr val="bg1"/>
                </a:solidFill>
              </a:defRPr>
            </a:lvl1pPr>
          </a:lstStyle>
          <a:p>
            <a:pPr defTabSz="685800">
              <a:buClrTx/>
            </a:pPr>
            <a:fld id="{07FBE143-3F32-4728-995E-89031975AA5D}" type="slidenum">
              <a:rPr lang="en-US" sz="1350" kern="1200" smtClean="0">
                <a:solidFill>
                  <a:prstClr val="white"/>
                </a:solidFill>
                <a:latin typeface="Calibri"/>
                <a:ea typeface="+mn-ea"/>
                <a:cs typeface="+mn-cs"/>
              </a:rPr>
              <a:pPr defTabSz="685800">
                <a:buClrTx/>
              </a:pPr>
              <a:t>‹#›</a:t>
            </a:fld>
            <a:endParaRPr lang="en-US" sz="1350" kern="1200" dirty="0">
              <a:solidFill>
                <a:prstClr val="white"/>
              </a:solidFill>
              <a:latin typeface="Calibri"/>
              <a:ea typeface="+mn-ea"/>
              <a:cs typeface="+mn-cs"/>
            </a:endParaRPr>
          </a:p>
        </p:txBody>
      </p:sp>
    </p:spTree>
    <p:extLst>
      <p:ext uri="{BB962C8B-B14F-4D97-AF65-F5344CB8AC3E}">
        <p14:creationId xmlns:p14="http://schemas.microsoft.com/office/powerpoint/2010/main" val="30292719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11937" y="80211"/>
            <a:ext cx="10971519" cy="821998"/>
          </a:xfrm>
        </p:spPr>
        <p:txBody>
          <a:bodyPr>
            <a:normAutofit/>
          </a:bodyPr>
          <a:lstStyle>
            <a:lvl1pPr>
              <a:defRPr sz="2700">
                <a:latin typeface="+mn-lt"/>
              </a:defRPr>
            </a:lvl1p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694697" y="6457891"/>
            <a:ext cx="497305" cy="400111"/>
          </a:xfrm>
          <a:prstGeom prst="rect">
            <a:avLst/>
          </a:prstGeom>
        </p:spPr>
        <p:txBody>
          <a:bodyPr vert="horz" lIns="68580" tIns="34290" rIns="68580" bIns="3429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685800" rtl="0" eaLnBrk="1" fontAlgn="auto" latinLnBrk="0" hangingPunct="1">
              <a:lnSpc>
                <a:spcPct val="100000"/>
              </a:lnSpc>
              <a:spcBef>
                <a:spcPts val="0"/>
              </a:spcBef>
              <a:spcAft>
                <a:spcPts val="0"/>
              </a:spcAft>
              <a:buClrTx/>
              <a:buSzTx/>
              <a:buFontTx/>
              <a:buNone/>
              <a:tabLst/>
              <a:defRPr/>
            </a:pPr>
            <a:fld id="{07FBE143-3F32-4728-995E-89031975AA5D}" type="slidenum">
              <a:rPr kumimoji="0" lang="en-US" sz="9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white"/>
              </a:solidFill>
              <a:effectLst/>
              <a:uLnTx/>
              <a:uFillTx/>
              <a:latin typeface="Calibri"/>
              <a:ea typeface="+mn-ea"/>
              <a:cs typeface="+mn-cs"/>
            </a:endParaRPr>
          </a:p>
        </p:txBody>
      </p:sp>
      <p:sp>
        <p:nvSpPr>
          <p:cNvPr id="14" name="Slide Number Placeholder 5"/>
          <p:cNvSpPr>
            <a:spLocks noGrp="1"/>
          </p:cNvSpPr>
          <p:nvPr>
            <p:ph type="sldNum" sz="quarter" idx="12"/>
          </p:nvPr>
        </p:nvSpPr>
        <p:spPr>
          <a:xfrm>
            <a:off x="11570210" y="6457891"/>
            <a:ext cx="621791" cy="400111"/>
          </a:xfrm>
          <a:prstGeom prst="rect">
            <a:avLst/>
          </a:prstGeom>
          <a:solidFill>
            <a:schemeClr val="accent1">
              <a:lumMod val="75000"/>
            </a:schemeClr>
          </a:solidFill>
          <a:ln>
            <a:solidFill>
              <a:schemeClr val="accent1">
                <a:lumMod val="75000"/>
              </a:schemeClr>
            </a:solidFill>
          </a:ln>
        </p:spPr>
        <p:txBody>
          <a:bodyPr/>
          <a:lstStyle>
            <a:lvl1pPr algn="ctr">
              <a:defRPr sz="1200">
                <a:solidFill>
                  <a:schemeClr val="bg1"/>
                </a:solidFill>
              </a:defRPr>
            </a:lvl1pPr>
          </a:lstStyle>
          <a:p>
            <a:pPr defTabSz="685800">
              <a:buClrTx/>
            </a:pPr>
            <a:fld id="{07FBE143-3F32-4728-995E-89031975AA5D}" type="slidenum">
              <a:rPr lang="en-US" kern="1200" smtClean="0">
                <a:solidFill>
                  <a:prstClr val="white"/>
                </a:solidFill>
                <a:latin typeface="Calibri"/>
                <a:ea typeface="+mn-ea"/>
                <a:cs typeface="+mn-cs"/>
              </a:rPr>
              <a:pPr defTabSz="685800">
                <a:buClrTx/>
              </a:pPr>
              <a:t>‹#›</a:t>
            </a:fld>
            <a:endParaRPr lang="en-US" kern="1200" dirty="0">
              <a:solidFill>
                <a:prstClr val="white"/>
              </a:solidFill>
              <a:latin typeface="Calibri"/>
              <a:ea typeface="+mn-ea"/>
              <a:cs typeface="+mn-cs"/>
            </a:endParaRPr>
          </a:p>
        </p:txBody>
      </p:sp>
    </p:spTree>
    <p:extLst>
      <p:ext uri="{BB962C8B-B14F-4D97-AF65-F5344CB8AC3E}">
        <p14:creationId xmlns:p14="http://schemas.microsoft.com/office/powerpoint/2010/main" val="16088990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64528" y="67324"/>
            <a:ext cx="10090861" cy="773864"/>
          </a:xfrm>
        </p:spPr>
        <p:txBody>
          <a:bodyPr>
            <a:normAutofit/>
          </a:bodyPr>
          <a:lstStyle>
            <a:lvl1pPr>
              <a:defRPr sz="2700"/>
            </a:lvl1p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p:cNvSpPr txBox="1">
            <a:spLocks/>
          </p:cNvSpPr>
          <p:nvPr userDrawn="1"/>
        </p:nvSpPr>
        <p:spPr>
          <a:xfrm>
            <a:off x="11694697" y="6457891"/>
            <a:ext cx="497305" cy="400111"/>
          </a:xfrm>
          <a:prstGeom prst="rect">
            <a:avLst/>
          </a:prstGeom>
        </p:spPr>
        <p:txBody>
          <a:bodyPr vert="horz" lIns="68580" tIns="34290" rIns="68580" bIns="3429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685800" rtl="0" eaLnBrk="1" fontAlgn="auto" latinLnBrk="0" hangingPunct="1">
              <a:lnSpc>
                <a:spcPct val="100000"/>
              </a:lnSpc>
              <a:spcBef>
                <a:spcPts val="0"/>
              </a:spcBef>
              <a:spcAft>
                <a:spcPts val="0"/>
              </a:spcAft>
              <a:buClrTx/>
              <a:buSzTx/>
              <a:buFontTx/>
              <a:buNone/>
              <a:tabLst/>
              <a:defRPr/>
            </a:pPr>
            <a:fld id="{07FBE143-3F32-4728-995E-89031975AA5D}" type="slidenum">
              <a:rPr kumimoji="0" lang="en-US" sz="9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white"/>
              </a:solidFill>
              <a:effectLst/>
              <a:uLnTx/>
              <a:uFillTx/>
              <a:latin typeface="Calibri"/>
              <a:ea typeface="+mn-ea"/>
              <a:cs typeface="+mn-cs"/>
            </a:endParaRPr>
          </a:p>
        </p:txBody>
      </p:sp>
      <p:sp>
        <p:nvSpPr>
          <p:cNvPr id="14" name="Slide Number Placeholder 5"/>
          <p:cNvSpPr>
            <a:spLocks noGrp="1"/>
          </p:cNvSpPr>
          <p:nvPr>
            <p:ph type="sldNum" sz="quarter" idx="12"/>
          </p:nvPr>
        </p:nvSpPr>
        <p:spPr>
          <a:xfrm>
            <a:off x="11570210" y="6457891"/>
            <a:ext cx="621791" cy="400111"/>
          </a:xfrm>
          <a:prstGeom prst="rect">
            <a:avLst/>
          </a:prstGeom>
          <a:solidFill>
            <a:schemeClr val="accent1">
              <a:lumMod val="75000"/>
            </a:schemeClr>
          </a:solidFill>
          <a:ln>
            <a:solidFill>
              <a:schemeClr val="accent1">
                <a:lumMod val="75000"/>
              </a:schemeClr>
            </a:solidFill>
          </a:ln>
        </p:spPr>
        <p:txBody>
          <a:bodyPr/>
          <a:lstStyle>
            <a:lvl1pPr algn="ctr">
              <a:defRPr sz="1200">
                <a:solidFill>
                  <a:schemeClr val="bg1"/>
                </a:solidFill>
              </a:defRPr>
            </a:lvl1pPr>
          </a:lstStyle>
          <a:p>
            <a:pPr defTabSz="685800">
              <a:buClrTx/>
            </a:pPr>
            <a:fld id="{07FBE143-3F32-4728-995E-89031975AA5D}" type="slidenum">
              <a:rPr lang="en-US" kern="1200" smtClean="0">
                <a:solidFill>
                  <a:prstClr val="white"/>
                </a:solidFill>
                <a:latin typeface="Calibri"/>
                <a:ea typeface="+mn-ea"/>
                <a:cs typeface="+mn-cs"/>
              </a:rPr>
              <a:pPr defTabSz="685800">
                <a:buClrTx/>
              </a:pPr>
              <a:t>‹#›</a:t>
            </a:fld>
            <a:endParaRPr lang="en-US" kern="1200" dirty="0">
              <a:solidFill>
                <a:prstClr val="white"/>
              </a:solidFill>
              <a:latin typeface="Calibri"/>
              <a:ea typeface="+mn-ea"/>
              <a:cs typeface="+mn-cs"/>
            </a:endParaRPr>
          </a:p>
        </p:txBody>
      </p:sp>
    </p:spTree>
    <p:extLst>
      <p:ext uri="{BB962C8B-B14F-4D97-AF65-F5344CB8AC3E}">
        <p14:creationId xmlns:p14="http://schemas.microsoft.com/office/powerpoint/2010/main" val="564930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B1C4-5339-677A-73C5-D081EF5A7CFE}"/>
              </a:ext>
            </a:extLst>
          </p:cNvPr>
          <p:cNvSpPr>
            <a:spLocks noGrp="1"/>
          </p:cNvSpPr>
          <p:nvPr>
            <p:ph type="title"/>
          </p:nvPr>
        </p:nvSpPr>
        <p:spPr/>
        <p:txBody>
          <a:bodyPr/>
          <a:lstStyle/>
          <a:p>
            <a:r>
              <a:rPr lang="en-GB"/>
              <a:t>Click to edit Master title style</a:t>
            </a:r>
            <a:endParaRPr lang="en-KE"/>
          </a:p>
        </p:txBody>
      </p:sp>
      <p:sp>
        <p:nvSpPr>
          <p:cNvPr id="3" name="Content Placeholder 2">
            <a:extLst>
              <a:ext uri="{FF2B5EF4-FFF2-40B4-BE49-F238E27FC236}">
                <a16:creationId xmlns:a16="http://schemas.microsoft.com/office/drawing/2014/main" id="{B5A7E740-1BCE-37EB-C867-89EF372EC12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KE"/>
          </a:p>
        </p:txBody>
      </p:sp>
      <p:sp>
        <p:nvSpPr>
          <p:cNvPr id="4" name="Date Placeholder 3">
            <a:extLst>
              <a:ext uri="{FF2B5EF4-FFF2-40B4-BE49-F238E27FC236}">
                <a16:creationId xmlns:a16="http://schemas.microsoft.com/office/drawing/2014/main" id="{447C281A-1775-B28A-DF82-BC2145CB6B0D}"/>
              </a:ext>
            </a:extLst>
          </p:cNvPr>
          <p:cNvSpPr>
            <a:spLocks noGrp="1"/>
          </p:cNvSpPr>
          <p:nvPr>
            <p:ph type="dt" sz="half" idx="10"/>
          </p:nvPr>
        </p:nvSpPr>
        <p:spPr/>
        <p:txBody>
          <a:bodyPr/>
          <a:lstStyle/>
          <a:p>
            <a:fld id="{FD8EF07B-CB59-7344-9061-A8CD6A94E1AD}" type="datetimeFigureOut">
              <a:rPr lang="en-KE" smtClean="0"/>
              <a:t>09/29/2023</a:t>
            </a:fld>
            <a:endParaRPr lang="en-KE"/>
          </a:p>
        </p:txBody>
      </p:sp>
      <p:sp>
        <p:nvSpPr>
          <p:cNvPr id="5" name="Footer Placeholder 4">
            <a:extLst>
              <a:ext uri="{FF2B5EF4-FFF2-40B4-BE49-F238E27FC236}">
                <a16:creationId xmlns:a16="http://schemas.microsoft.com/office/drawing/2014/main" id="{6A0523E2-DCE8-93BB-EBDD-D06B406C4C9E}"/>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BF52BBE1-374B-5B80-BCFA-CB28DC7FFDFC}"/>
              </a:ext>
            </a:extLst>
          </p:cNvPr>
          <p:cNvSpPr>
            <a:spLocks noGrp="1"/>
          </p:cNvSpPr>
          <p:nvPr>
            <p:ph type="sldNum" sz="quarter" idx="12"/>
          </p:nvPr>
        </p:nvSpPr>
        <p:spPr/>
        <p:txBody>
          <a:bodyPr/>
          <a:lstStyle/>
          <a:p>
            <a:fld id="{BA5F743C-71D1-2D44-9661-507DE94FCD88}" type="slidenum">
              <a:rPr lang="en-KE" smtClean="0"/>
              <a:t>‹#›</a:t>
            </a:fld>
            <a:endParaRPr lang="en-KE"/>
          </a:p>
        </p:txBody>
      </p:sp>
    </p:spTree>
    <p:extLst>
      <p:ext uri="{BB962C8B-B14F-4D97-AF65-F5344CB8AC3E}">
        <p14:creationId xmlns:p14="http://schemas.microsoft.com/office/powerpoint/2010/main" val="14973391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21768" y="96902"/>
            <a:ext cx="9717505" cy="854075"/>
          </a:xfrm>
        </p:spPr>
        <p:txBody>
          <a:bodyPr/>
          <a:lstStyle/>
          <a:p>
            <a:r>
              <a:rPr lang="en-US"/>
              <a:t>Click to edit Master title style</a:t>
            </a:r>
          </a:p>
        </p:txBody>
      </p:sp>
      <p:sp>
        <p:nvSpPr>
          <p:cNvPr id="7" name="Slide Number Placeholder 5"/>
          <p:cNvSpPr txBox="1">
            <a:spLocks/>
          </p:cNvSpPr>
          <p:nvPr userDrawn="1"/>
        </p:nvSpPr>
        <p:spPr>
          <a:xfrm>
            <a:off x="11694697" y="6457891"/>
            <a:ext cx="497305" cy="400111"/>
          </a:xfrm>
          <a:prstGeom prst="rect">
            <a:avLst/>
          </a:prstGeom>
        </p:spPr>
        <p:txBody>
          <a:bodyPr vert="horz" lIns="68580" tIns="34290" rIns="68580" bIns="3429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685800" rtl="0" eaLnBrk="1" fontAlgn="auto" latinLnBrk="0" hangingPunct="1">
              <a:lnSpc>
                <a:spcPct val="100000"/>
              </a:lnSpc>
              <a:spcBef>
                <a:spcPts val="0"/>
              </a:spcBef>
              <a:spcAft>
                <a:spcPts val="0"/>
              </a:spcAft>
              <a:buClrTx/>
              <a:buSzTx/>
              <a:buFontTx/>
              <a:buNone/>
              <a:tabLst/>
              <a:defRPr/>
            </a:pPr>
            <a:fld id="{07FBE143-3F32-4728-995E-89031975AA5D}" type="slidenum">
              <a:rPr kumimoji="0" lang="en-US" sz="9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white"/>
              </a:solidFill>
              <a:effectLst/>
              <a:uLnTx/>
              <a:uFillTx/>
              <a:latin typeface="Calibri"/>
              <a:ea typeface="+mn-ea"/>
              <a:cs typeface="+mn-cs"/>
            </a:endParaRPr>
          </a:p>
        </p:txBody>
      </p:sp>
      <p:sp>
        <p:nvSpPr>
          <p:cNvPr id="10" name="Slide Number Placeholder 5"/>
          <p:cNvSpPr>
            <a:spLocks noGrp="1"/>
          </p:cNvSpPr>
          <p:nvPr>
            <p:ph type="sldNum" sz="quarter" idx="12"/>
          </p:nvPr>
        </p:nvSpPr>
        <p:spPr>
          <a:xfrm>
            <a:off x="11570210" y="6457891"/>
            <a:ext cx="621791" cy="400111"/>
          </a:xfrm>
          <a:prstGeom prst="rect">
            <a:avLst/>
          </a:prstGeom>
          <a:solidFill>
            <a:schemeClr val="accent1">
              <a:lumMod val="75000"/>
            </a:schemeClr>
          </a:solidFill>
          <a:ln>
            <a:solidFill>
              <a:schemeClr val="accent1">
                <a:lumMod val="75000"/>
              </a:schemeClr>
            </a:solidFill>
          </a:ln>
        </p:spPr>
        <p:txBody>
          <a:bodyPr/>
          <a:lstStyle>
            <a:lvl1pPr algn="ctr">
              <a:defRPr sz="1200">
                <a:solidFill>
                  <a:schemeClr val="bg1"/>
                </a:solidFill>
              </a:defRPr>
            </a:lvl1pPr>
          </a:lstStyle>
          <a:p>
            <a:pPr defTabSz="685800">
              <a:buClrTx/>
            </a:pPr>
            <a:fld id="{07FBE143-3F32-4728-995E-89031975AA5D}" type="slidenum">
              <a:rPr lang="en-US" kern="1200" smtClean="0">
                <a:solidFill>
                  <a:prstClr val="white"/>
                </a:solidFill>
                <a:latin typeface="Calibri"/>
                <a:ea typeface="+mn-ea"/>
                <a:cs typeface="+mn-cs"/>
              </a:rPr>
              <a:pPr defTabSz="685800">
                <a:buClrTx/>
              </a:pPr>
              <a:t>‹#›</a:t>
            </a:fld>
            <a:endParaRPr lang="en-US" kern="1200" dirty="0">
              <a:solidFill>
                <a:prstClr val="white"/>
              </a:solidFill>
              <a:latin typeface="Calibri"/>
              <a:ea typeface="+mn-ea"/>
              <a:cs typeface="+mn-cs"/>
            </a:endParaRPr>
          </a:p>
        </p:txBody>
      </p:sp>
    </p:spTree>
    <p:extLst>
      <p:ext uri="{BB962C8B-B14F-4D97-AF65-F5344CB8AC3E}">
        <p14:creationId xmlns:p14="http://schemas.microsoft.com/office/powerpoint/2010/main" val="25507126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lide Number Placeholder 5"/>
          <p:cNvSpPr txBox="1">
            <a:spLocks/>
          </p:cNvSpPr>
          <p:nvPr userDrawn="1"/>
        </p:nvSpPr>
        <p:spPr>
          <a:xfrm>
            <a:off x="11694697" y="6457891"/>
            <a:ext cx="497305" cy="400111"/>
          </a:xfrm>
          <a:prstGeom prst="rect">
            <a:avLst/>
          </a:prstGeom>
        </p:spPr>
        <p:txBody>
          <a:bodyPr vert="horz" lIns="68580" tIns="34290" rIns="68580" bIns="3429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685800" rtl="0" eaLnBrk="1" fontAlgn="auto" latinLnBrk="0" hangingPunct="1">
              <a:lnSpc>
                <a:spcPct val="100000"/>
              </a:lnSpc>
              <a:spcBef>
                <a:spcPts val="0"/>
              </a:spcBef>
              <a:spcAft>
                <a:spcPts val="0"/>
              </a:spcAft>
              <a:buClrTx/>
              <a:buSzTx/>
              <a:buFontTx/>
              <a:buNone/>
              <a:tabLst/>
              <a:defRPr/>
            </a:pPr>
            <a:fld id="{07FBE143-3F32-4728-995E-89031975AA5D}" type="slidenum">
              <a:rPr kumimoji="0" lang="en-US" sz="9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white"/>
              </a:solidFill>
              <a:effectLst/>
              <a:uLnTx/>
              <a:uFillTx/>
              <a:latin typeface="Calibri"/>
              <a:ea typeface="+mn-ea"/>
              <a:cs typeface="+mn-cs"/>
            </a:endParaRPr>
          </a:p>
        </p:txBody>
      </p:sp>
      <p:sp>
        <p:nvSpPr>
          <p:cNvPr id="9" name="Slide Number Placeholder 5"/>
          <p:cNvSpPr>
            <a:spLocks noGrp="1"/>
          </p:cNvSpPr>
          <p:nvPr>
            <p:ph type="sldNum" sz="quarter" idx="12"/>
          </p:nvPr>
        </p:nvSpPr>
        <p:spPr>
          <a:xfrm>
            <a:off x="11570210" y="6457891"/>
            <a:ext cx="621791" cy="400111"/>
          </a:xfrm>
          <a:prstGeom prst="rect">
            <a:avLst/>
          </a:prstGeom>
          <a:solidFill>
            <a:schemeClr val="accent1">
              <a:lumMod val="75000"/>
            </a:schemeClr>
          </a:solidFill>
          <a:ln>
            <a:solidFill>
              <a:schemeClr val="accent1">
                <a:lumMod val="75000"/>
              </a:schemeClr>
            </a:solidFill>
          </a:ln>
        </p:spPr>
        <p:txBody>
          <a:bodyPr/>
          <a:lstStyle>
            <a:lvl1pPr algn="ctr">
              <a:defRPr sz="1200">
                <a:solidFill>
                  <a:schemeClr val="bg1"/>
                </a:solidFill>
              </a:defRPr>
            </a:lvl1pPr>
          </a:lstStyle>
          <a:p>
            <a:pPr defTabSz="685800">
              <a:buClrTx/>
            </a:pPr>
            <a:fld id="{07FBE143-3F32-4728-995E-89031975AA5D}" type="slidenum">
              <a:rPr lang="en-US" kern="1200" smtClean="0">
                <a:solidFill>
                  <a:prstClr val="white"/>
                </a:solidFill>
                <a:latin typeface="Calibri"/>
                <a:ea typeface="+mn-ea"/>
                <a:cs typeface="+mn-cs"/>
              </a:rPr>
              <a:pPr defTabSz="685800">
                <a:buClrTx/>
              </a:pPr>
              <a:t>‹#›</a:t>
            </a:fld>
            <a:endParaRPr lang="en-US" kern="1200" dirty="0">
              <a:solidFill>
                <a:prstClr val="white"/>
              </a:solidFill>
              <a:latin typeface="Calibri"/>
              <a:ea typeface="+mn-ea"/>
              <a:cs typeface="+mn-cs"/>
            </a:endParaRPr>
          </a:p>
        </p:txBody>
      </p:sp>
    </p:spTree>
    <p:extLst>
      <p:ext uri="{BB962C8B-B14F-4D97-AF65-F5344CB8AC3E}">
        <p14:creationId xmlns:p14="http://schemas.microsoft.com/office/powerpoint/2010/main" val="11439075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743714"/>
            <a:ext cx="4790991" cy="876541"/>
          </a:xfrm>
        </p:spPr>
        <p:txBody>
          <a:bodyPr anchor="b"/>
          <a:lstStyle>
            <a:lvl1pPr>
              <a:defRPr sz="2400"/>
            </a:lvl1pPr>
          </a:lstStyle>
          <a:p>
            <a:r>
              <a:rPr lang="en-US" dirty="0"/>
              <a:t>Click to edit Master title style</a:t>
            </a:r>
          </a:p>
        </p:txBody>
      </p:sp>
      <p:sp>
        <p:nvSpPr>
          <p:cNvPr id="3" name="Content Placeholder 2"/>
          <p:cNvSpPr>
            <a:spLocks noGrp="1"/>
          </p:cNvSpPr>
          <p:nvPr>
            <p:ph idx="1"/>
          </p:nvPr>
        </p:nvSpPr>
        <p:spPr>
          <a:xfrm>
            <a:off x="5771147" y="743712"/>
            <a:ext cx="6172200" cy="547386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90" y="1837137"/>
            <a:ext cx="4790991" cy="438043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9" name="Slide Number Placeholder 5"/>
          <p:cNvSpPr txBox="1">
            <a:spLocks/>
          </p:cNvSpPr>
          <p:nvPr userDrawn="1"/>
        </p:nvSpPr>
        <p:spPr>
          <a:xfrm>
            <a:off x="11694697" y="6457891"/>
            <a:ext cx="497305" cy="400111"/>
          </a:xfrm>
          <a:prstGeom prst="rect">
            <a:avLst/>
          </a:prstGeom>
        </p:spPr>
        <p:txBody>
          <a:bodyPr vert="horz" lIns="68580" tIns="34290" rIns="68580" bIns="3429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685800" rtl="0" eaLnBrk="1" fontAlgn="auto" latinLnBrk="0" hangingPunct="1">
              <a:lnSpc>
                <a:spcPct val="100000"/>
              </a:lnSpc>
              <a:spcBef>
                <a:spcPts val="0"/>
              </a:spcBef>
              <a:spcAft>
                <a:spcPts val="0"/>
              </a:spcAft>
              <a:buClrTx/>
              <a:buSzTx/>
              <a:buFontTx/>
              <a:buNone/>
              <a:tabLst/>
              <a:defRPr/>
            </a:pPr>
            <a:fld id="{07FBE143-3F32-4728-995E-89031975AA5D}" type="slidenum">
              <a:rPr kumimoji="0" lang="en-US" sz="9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white"/>
              </a:solidFill>
              <a:effectLst/>
              <a:uLnTx/>
              <a:uFillTx/>
              <a:latin typeface="Calibri"/>
              <a:ea typeface="+mn-ea"/>
              <a:cs typeface="+mn-cs"/>
            </a:endParaRPr>
          </a:p>
        </p:txBody>
      </p:sp>
      <p:sp>
        <p:nvSpPr>
          <p:cNvPr id="12" name="Slide Number Placeholder 5"/>
          <p:cNvSpPr>
            <a:spLocks noGrp="1"/>
          </p:cNvSpPr>
          <p:nvPr>
            <p:ph type="sldNum" sz="quarter" idx="12"/>
          </p:nvPr>
        </p:nvSpPr>
        <p:spPr>
          <a:xfrm>
            <a:off x="11570210" y="6457891"/>
            <a:ext cx="621791" cy="400111"/>
          </a:xfrm>
          <a:prstGeom prst="rect">
            <a:avLst/>
          </a:prstGeom>
          <a:solidFill>
            <a:schemeClr val="accent1">
              <a:lumMod val="75000"/>
            </a:schemeClr>
          </a:solidFill>
          <a:ln>
            <a:solidFill>
              <a:schemeClr val="accent1">
                <a:lumMod val="75000"/>
              </a:schemeClr>
            </a:solidFill>
          </a:ln>
        </p:spPr>
        <p:txBody>
          <a:bodyPr/>
          <a:lstStyle>
            <a:lvl1pPr algn="ctr">
              <a:defRPr sz="1200">
                <a:solidFill>
                  <a:schemeClr val="bg1"/>
                </a:solidFill>
              </a:defRPr>
            </a:lvl1pPr>
          </a:lstStyle>
          <a:p>
            <a:pPr defTabSz="685800">
              <a:buClrTx/>
            </a:pPr>
            <a:fld id="{07FBE143-3F32-4728-995E-89031975AA5D}" type="slidenum">
              <a:rPr lang="en-US" kern="1200" smtClean="0">
                <a:solidFill>
                  <a:prstClr val="white"/>
                </a:solidFill>
                <a:latin typeface="Calibri"/>
                <a:ea typeface="+mn-ea"/>
                <a:cs typeface="+mn-cs"/>
              </a:rPr>
              <a:pPr defTabSz="685800">
                <a:buClrTx/>
              </a:pPr>
              <a:t>‹#›</a:t>
            </a:fld>
            <a:endParaRPr lang="en-US" kern="1200" dirty="0">
              <a:solidFill>
                <a:prstClr val="white"/>
              </a:solidFill>
              <a:latin typeface="Calibri"/>
              <a:ea typeface="+mn-ea"/>
              <a:cs typeface="+mn-cs"/>
            </a:endParaRPr>
          </a:p>
        </p:txBody>
      </p:sp>
    </p:spTree>
    <p:extLst>
      <p:ext uri="{BB962C8B-B14F-4D97-AF65-F5344CB8AC3E}">
        <p14:creationId xmlns:p14="http://schemas.microsoft.com/office/powerpoint/2010/main" val="33587093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725083"/>
            <a:ext cx="4774949" cy="904448"/>
          </a:xfrm>
        </p:spPr>
        <p:txBody>
          <a:bodyPr anchor="b"/>
          <a:lstStyle>
            <a:lvl1pPr>
              <a:defRPr sz="2400"/>
            </a:lvl1pPr>
          </a:lstStyle>
          <a:p>
            <a:r>
              <a:rPr lang="en-US" dirty="0"/>
              <a:t>Click to edit Master title style</a:t>
            </a:r>
          </a:p>
        </p:txBody>
      </p:sp>
      <p:sp>
        <p:nvSpPr>
          <p:cNvPr id="3" name="Picture Placeholder 2"/>
          <p:cNvSpPr>
            <a:spLocks noGrp="1"/>
          </p:cNvSpPr>
          <p:nvPr>
            <p:ph type="pic" idx="1"/>
          </p:nvPr>
        </p:nvSpPr>
        <p:spPr>
          <a:xfrm>
            <a:off x="5771147" y="725083"/>
            <a:ext cx="6172200" cy="5483212"/>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839788" y="1767841"/>
            <a:ext cx="4774949" cy="4440455"/>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9" name="Slide Number Placeholder 5"/>
          <p:cNvSpPr txBox="1">
            <a:spLocks/>
          </p:cNvSpPr>
          <p:nvPr userDrawn="1"/>
        </p:nvSpPr>
        <p:spPr>
          <a:xfrm>
            <a:off x="11694697" y="6457891"/>
            <a:ext cx="497305" cy="400111"/>
          </a:xfrm>
          <a:prstGeom prst="rect">
            <a:avLst/>
          </a:prstGeom>
        </p:spPr>
        <p:txBody>
          <a:bodyPr vert="horz" lIns="68580" tIns="34290" rIns="68580" bIns="3429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685800" rtl="0" eaLnBrk="1" fontAlgn="auto" latinLnBrk="0" hangingPunct="1">
              <a:lnSpc>
                <a:spcPct val="100000"/>
              </a:lnSpc>
              <a:spcBef>
                <a:spcPts val="0"/>
              </a:spcBef>
              <a:spcAft>
                <a:spcPts val="0"/>
              </a:spcAft>
              <a:buClrTx/>
              <a:buSzTx/>
              <a:buFontTx/>
              <a:buNone/>
              <a:tabLst/>
              <a:defRPr/>
            </a:pPr>
            <a:fld id="{07FBE143-3F32-4728-995E-89031975AA5D}" type="slidenum">
              <a:rPr kumimoji="0" lang="en-US" sz="9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white"/>
              </a:solidFill>
              <a:effectLst/>
              <a:uLnTx/>
              <a:uFillTx/>
              <a:latin typeface="Calibri"/>
              <a:ea typeface="+mn-ea"/>
              <a:cs typeface="+mn-cs"/>
            </a:endParaRPr>
          </a:p>
        </p:txBody>
      </p:sp>
      <p:sp>
        <p:nvSpPr>
          <p:cNvPr id="12" name="Slide Number Placeholder 5"/>
          <p:cNvSpPr>
            <a:spLocks noGrp="1"/>
          </p:cNvSpPr>
          <p:nvPr>
            <p:ph type="sldNum" sz="quarter" idx="12"/>
          </p:nvPr>
        </p:nvSpPr>
        <p:spPr>
          <a:xfrm>
            <a:off x="11570210" y="6457891"/>
            <a:ext cx="621791" cy="400111"/>
          </a:xfrm>
          <a:prstGeom prst="rect">
            <a:avLst/>
          </a:prstGeom>
          <a:solidFill>
            <a:schemeClr val="accent1">
              <a:lumMod val="75000"/>
            </a:schemeClr>
          </a:solidFill>
          <a:ln>
            <a:solidFill>
              <a:schemeClr val="accent1">
                <a:lumMod val="75000"/>
              </a:schemeClr>
            </a:solidFill>
          </a:ln>
        </p:spPr>
        <p:txBody>
          <a:bodyPr/>
          <a:lstStyle>
            <a:lvl1pPr algn="ctr">
              <a:defRPr sz="1200">
                <a:solidFill>
                  <a:schemeClr val="bg1"/>
                </a:solidFill>
              </a:defRPr>
            </a:lvl1pPr>
          </a:lstStyle>
          <a:p>
            <a:pPr defTabSz="685800">
              <a:buClrTx/>
            </a:pPr>
            <a:fld id="{07FBE143-3F32-4728-995E-89031975AA5D}" type="slidenum">
              <a:rPr lang="en-US" kern="1200" smtClean="0">
                <a:solidFill>
                  <a:prstClr val="white"/>
                </a:solidFill>
                <a:latin typeface="Calibri"/>
                <a:ea typeface="+mn-ea"/>
                <a:cs typeface="+mn-cs"/>
              </a:rPr>
              <a:pPr defTabSz="685800">
                <a:buClrTx/>
              </a:pPr>
              <a:t>‹#›</a:t>
            </a:fld>
            <a:endParaRPr lang="en-US" kern="1200" dirty="0">
              <a:solidFill>
                <a:prstClr val="white"/>
              </a:solidFill>
              <a:latin typeface="Calibri"/>
              <a:ea typeface="+mn-ea"/>
              <a:cs typeface="+mn-cs"/>
            </a:endParaRPr>
          </a:p>
        </p:txBody>
      </p:sp>
    </p:spTree>
    <p:extLst>
      <p:ext uri="{BB962C8B-B14F-4D97-AF65-F5344CB8AC3E}">
        <p14:creationId xmlns:p14="http://schemas.microsoft.com/office/powerpoint/2010/main" val="624259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011936" y="206785"/>
            <a:ext cx="10666717" cy="695425"/>
          </a:xfrm>
        </p:spPr>
        <p:txBody>
          <a:bodyPr/>
          <a:lstStyle/>
          <a:p>
            <a:r>
              <a:rPr lang="en-US"/>
              <a:t>Click to edit Master title style</a:t>
            </a:r>
          </a:p>
        </p:txBody>
      </p:sp>
      <p:sp>
        <p:nvSpPr>
          <p:cNvPr id="3" name="Vertical Text Placeholder 2"/>
          <p:cNvSpPr>
            <a:spLocks noGrp="1"/>
          </p:cNvSpPr>
          <p:nvPr>
            <p:ph type="body" orient="vert" idx="1"/>
          </p:nvPr>
        </p:nvSpPr>
        <p:spPr>
          <a:xfrm>
            <a:off x="304800" y="1072896"/>
            <a:ext cx="11373853" cy="543763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txBox="1">
            <a:spLocks/>
          </p:cNvSpPr>
          <p:nvPr userDrawn="1"/>
        </p:nvSpPr>
        <p:spPr>
          <a:xfrm>
            <a:off x="11694697" y="6457891"/>
            <a:ext cx="497305" cy="400111"/>
          </a:xfrm>
          <a:prstGeom prst="rect">
            <a:avLst/>
          </a:prstGeom>
        </p:spPr>
        <p:txBody>
          <a:bodyPr vert="horz" lIns="68580" tIns="34290" rIns="68580" bIns="3429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685800" rtl="0" eaLnBrk="1" fontAlgn="auto" latinLnBrk="0" hangingPunct="1">
              <a:lnSpc>
                <a:spcPct val="100000"/>
              </a:lnSpc>
              <a:spcBef>
                <a:spcPts val="0"/>
              </a:spcBef>
              <a:spcAft>
                <a:spcPts val="0"/>
              </a:spcAft>
              <a:buClrTx/>
              <a:buSzTx/>
              <a:buFontTx/>
              <a:buNone/>
              <a:tabLst/>
              <a:defRPr/>
            </a:pPr>
            <a:fld id="{07FBE143-3F32-4728-995E-89031975AA5D}" type="slidenum">
              <a:rPr kumimoji="0" lang="en-US" sz="9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white"/>
              </a:solidFill>
              <a:effectLst/>
              <a:uLnTx/>
              <a:uFillTx/>
              <a:latin typeface="Calibri"/>
              <a:ea typeface="+mn-ea"/>
              <a:cs typeface="+mn-cs"/>
            </a:endParaRPr>
          </a:p>
        </p:txBody>
      </p:sp>
      <p:sp>
        <p:nvSpPr>
          <p:cNvPr id="11" name="Slide Number Placeholder 5"/>
          <p:cNvSpPr>
            <a:spLocks noGrp="1"/>
          </p:cNvSpPr>
          <p:nvPr>
            <p:ph type="sldNum" sz="quarter" idx="12"/>
          </p:nvPr>
        </p:nvSpPr>
        <p:spPr>
          <a:xfrm>
            <a:off x="11570210" y="6457891"/>
            <a:ext cx="621791" cy="400111"/>
          </a:xfrm>
          <a:prstGeom prst="rect">
            <a:avLst/>
          </a:prstGeom>
          <a:solidFill>
            <a:schemeClr val="accent1">
              <a:lumMod val="75000"/>
            </a:schemeClr>
          </a:solidFill>
          <a:ln>
            <a:solidFill>
              <a:schemeClr val="accent1">
                <a:lumMod val="75000"/>
              </a:schemeClr>
            </a:solidFill>
          </a:ln>
        </p:spPr>
        <p:txBody>
          <a:bodyPr/>
          <a:lstStyle>
            <a:lvl1pPr algn="ctr">
              <a:defRPr sz="1200">
                <a:solidFill>
                  <a:schemeClr val="bg1"/>
                </a:solidFill>
              </a:defRPr>
            </a:lvl1pPr>
          </a:lstStyle>
          <a:p>
            <a:pPr defTabSz="685800">
              <a:buClrTx/>
            </a:pPr>
            <a:fld id="{07FBE143-3F32-4728-995E-89031975AA5D}" type="slidenum">
              <a:rPr lang="en-US" kern="1200" smtClean="0">
                <a:solidFill>
                  <a:prstClr val="white"/>
                </a:solidFill>
                <a:latin typeface="Calibri"/>
                <a:ea typeface="+mn-ea"/>
                <a:cs typeface="+mn-cs"/>
              </a:rPr>
              <a:pPr defTabSz="685800">
                <a:buClrTx/>
              </a:pPr>
              <a:t>‹#›</a:t>
            </a:fld>
            <a:endParaRPr lang="en-US" kern="1200" dirty="0">
              <a:solidFill>
                <a:prstClr val="white"/>
              </a:solidFill>
              <a:latin typeface="Calibri"/>
              <a:ea typeface="+mn-ea"/>
              <a:cs typeface="+mn-cs"/>
            </a:endParaRPr>
          </a:p>
        </p:txBody>
      </p:sp>
    </p:spTree>
    <p:extLst>
      <p:ext uri="{BB962C8B-B14F-4D97-AF65-F5344CB8AC3E}">
        <p14:creationId xmlns:p14="http://schemas.microsoft.com/office/powerpoint/2010/main" val="14123427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838200" y="6356352"/>
            <a:ext cx="2743200" cy="365125"/>
          </a:xfrm>
          <a:prstGeom prst="rect">
            <a:avLst/>
          </a:prstGeom>
        </p:spPr>
        <p:txBody>
          <a:bodyPr/>
          <a:lstStyle/>
          <a:p>
            <a:pPr defTabSz="685800">
              <a:buClrTx/>
            </a:pPr>
            <a:fld id="{23626370-4FBC-42A3-8CB5-AE4629919BBA}" type="datetime1">
              <a:rPr lang="en-GB" sz="1350" kern="1200" smtClean="0">
                <a:solidFill>
                  <a:prstClr val="black"/>
                </a:solidFill>
                <a:latin typeface="Calibri"/>
                <a:ea typeface="+mn-ea"/>
                <a:cs typeface="+mn-cs"/>
              </a:rPr>
              <a:t>29/09/2023</a:t>
            </a:fld>
            <a:endParaRPr lang="en-US" sz="1350" kern="1200">
              <a:solidFill>
                <a:prstClr val="black"/>
              </a:solidFill>
              <a:latin typeface="Calibri"/>
              <a:ea typeface="+mn-ea"/>
              <a:cs typeface="+mn-cs"/>
            </a:endParaRPr>
          </a:p>
        </p:txBody>
      </p:sp>
      <p:sp>
        <p:nvSpPr>
          <p:cNvPr id="4" name="Footer Placeholder 3"/>
          <p:cNvSpPr>
            <a:spLocks noGrp="1"/>
          </p:cNvSpPr>
          <p:nvPr>
            <p:ph type="ftr" sz="quarter" idx="11"/>
          </p:nvPr>
        </p:nvSpPr>
        <p:spPr>
          <a:xfrm>
            <a:off x="4038600" y="6356352"/>
            <a:ext cx="4114800" cy="365125"/>
          </a:xfrm>
          <a:prstGeom prst="rect">
            <a:avLst/>
          </a:prstGeom>
        </p:spPr>
        <p:txBody>
          <a:bodyPr/>
          <a:lstStyle/>
          <a:p>
            <a:pPr defTabSz="685800">
              <a:buClrTx/>
            </a:pPr>
            <a:endParaRPr lang="en-US" sz="1350" kern="1200">
              <a:solidFill>
                <a:prstClr val="black"/>
              </a:solidFill>
              <a:latin typeface="Calibri"/>
              <a:ea typeface="+mn-ea"/>
              <a:cs typeface="+mn-cs"/>
            </a:endParaRPr>
          </a:p>
        </p:txBody>
      </p:sp>
      <p:sp>
        <p:nvSpPr>
          <p:cNvPr id="5" name="Slide Number Placeholder 4"/>
          <p:cNvSpPr>
            <a:spLocks noGrp="1"/>
          </p:cNvSpPr>
          <p:nvPr>
            <p:ph type="sldNum" sz="quarter" idx="12"/>
          </p:nvPr>
        </p:nvSpPr>
        <p:spPr>
          <a:xfrm>
            <a:off x="8610600" y="6356352"/>
            <a:ext cx="2743200" cy="365125"/>
          </a:xfrm>
          <a:prstGeom prst="rect">
            <a:avLst/>
          </a:prstGeom>
        </p:spPr>
        <p:txBody>
          <a:bodyPr/>
          <a:lstStyle/>
          <a:p>
            <a:pPr defTabSz="685800">
              <a:buClrTx/>
            </a:pPr>
            <a:fld id="{904EAFC0-4726-430B-9813-9AA2FC154D8B}" type="slidenum">
              <a:rPr lang="en-US" sz="1350" kern="1200" smtClean="0">
                <a:solidFill>
                  <a:prstClr val="black"/>
                </a:solidFill>
                <a:latin typeface="Calibri"/>
                <a:ea typeface="+mn-ea"/>
                <a:cs typeface="+mn-cs"/>
              </a:rPr>
              <a:pPr defTabSz="685800">
                <a:buClrTx/>
              </a:pPr>
              <a:t>‹#›</a:t>
            </a:fld>
            <a:endParaRPr lang="en-US" sz="1350" kern="1200">
              <a:solidFill>
                <a:prstClr val="black"/>
              </a:solidFill>
              <a:latin typeface="Calibri"/>
              <a:ea typeface="+mn-ea"/>
              <a:cs typeface="+mn-cs"/>
            </a:endParaRPr>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974" y="0"/>
            <a:ext cx="12245975" cy="1905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Rectangle 6"/>
          <p:cNvSpPr/>
          <p:nvPr userDrawn="1"/>
        </p:nvSpPr>
        <p:spPr>
          <a:xfrm>
            <a:off x="-54592" y="1888788"/>
            <a:ext cx="12246592" cy="4965735"/>
          </a:xfrm>
          <a:prstGeom prst="rect">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grpSp>
        <p:nvGrpSpPr>
          <p:cNvPr id="45" name="Group 11"/>
          <p:cNvGrpSpPr>
            <a:grpSpLocks/>
          </p:cNvGrpSpPr>
          <p:nvPr userDrawn="1"/>
        </p:nvGrpSpPr>
        <p:grpSpPr bwMode="auto">
          <a:xfrm>
            <a:off x="2282180" y="1280161"/>
            <a:ext cx="7527925" cy="6181139"/>
            <a:chOff x="638175" y="1665656"/>
            <a:chExt cx="7467600" cy="5784591"/>
          </a:xfrm>
        </p:grpSpPr>
        <p:sp>
          <p:nvSpPr>
            <p:cNvPr id="46" name="Trapezoid 45"/>
            <p:cNvSpPr/>
            <p:nvPr/>
          </p:nvSpPr>
          <p:spPr>
            <a:xfrm>
              <a:off x="638175" y="2234416"/>
              <a:ext cx="7467600" cy="4648542"/>
            </a:xfrm>
            <a:prstGeom prst="trapezoid">
              <a:avLst>
                <a:gd name="adj" fmla="val 76706"/>
              </a:avLst>
            </a:prstGeom>
            <a:solidFill>
              <a:srgbClr val="6F6F6F"/>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lumMod val="75000"/>
                  </a:prstClr>
                </a:solidFill>
                <a:effectLst/>
                <a:uLnTx/>
                <a:uFillTx/>
                <a:latin typeface="Calibri"/>
                <a:ea typeface="+mn-ea"/>
                <a:cs typeface="+mn-cs"/>
              </a:endParaRPr>
            </a:p>
          </p:txBody>
        </p:sp>
        <p:sp>
          <p:nvSpPr>
            <p:cNvPr id="47" name="Trapezoid 46"/>
            <p:cNvSpPr/>
            <p:nvPr/>
          </p:nvSpPr>
          <p:spPr>
            <a:xfrm rot="2164471">
              <a:off x="2491915" y="1713153"/>
              <a:ext cx="127558" cy="5697881"/>
            </a:xfrm>
            <a:prstGeom prst="trapezoid">
              <a:avLst>
                <a:gd name="adj" fmla="val 33684"/>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sp>
          <p:nvSpPr>
            <p:cNvPr id="48" name="Trapezoid 47"/>
            <p:cNvSpPr/>
            <p:nvPr/>
          </p:nvSpPr>
          <p:spPr>
            <a:xfrm rot="19414767">
              <a:off x="6178741" y="1665656"/>
              <a:ext cx="114958" cy="5784591"/>
            </a:xfrm>
            <a:prstGeom prst="trapezoid">
              <a:avLst>
                <a:gd name="adj" fmla="val 27422"/>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sp>
          <p:nvSpPr>
            <p:cNvPr id="49" name="Trapezoid 48"/>
            <p:cNvSpPr/>
            <p:nvPr/>
          </p:nvSpPr>
          <p:spPr>
            <a:xfrm>
              <a:off x="4212922" y="6324486"/>
              <a:ext cx="256689" cy="533488"/>
            </a:xfrm>
            <a:prstGeom prst="trapezoid">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sp>
          <p:nvSpPr>
            <p:cNvPr id="50" name="Trapezoid 49"/>
            <p:cNvSpPr/>
            <p:nvPr/>
          </p:nvSpPr>
          <p:spPr>
            <a:xfrm>
              <a:off x="4238119" y="5104666"/>
              <a:ext cx="181100" cy="533488"/>
            </a:xfrm>
            <a:prstGeom prst="trapezoid">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sp>
          <p:nvSpPr>
            <p:cNvPr id="51" name="Trapezoid 50"/>
            <p:cNvSpPr/>
            <p:nvPr/>
          </p:nvSpPr>
          <p:spPr>
            <a:xfrm>
              <a:off x="4266465" y="4000950"/>
              <a:ext cx="155904" cy="418853"/>
            </a:xfrm>
            <a:prstGeom prst="trapezoid">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sp>
          <p:nvSpPr>
            <p:cNvPr id="52" name="Trapezoid 51"/>
            <p:cNvSpPr/>
            <p:nvPr/>
          </p:nvSpPr>
          <p:spPr>
            <a:xfrm>
              <a:off x="4286937" y="3199983"/>
              <a:ext cx="132281" cy="267479"/>
            </a:xfrm>
            <a:prstGeom prst="trapezoid">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sp>
          <p:nvSpPr>
            <p:cNvPr id="53" name="Trapezoid 52"/>
            <p:cNvSpPr/>
            <p:nvPr/>
          </p:nvSpPr>
          <p:spPr>
            <a:xfrm>
              <a:off x="4315283" y="2685602"/>
              <a:ext cx="103935" cy="133740"/>
            </a:xfrm>
            <a:prstGeom prst="trapezoid">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sp>
          <p:nvSpPr>
            <p:cNvPr id="54" name="Trapezoid 53"/>
            <p:cNvSpPr/>
            <p:nvPr/>
          </p:nvSpPr>
          <p:spPr>
            <a:xfrm>
              <a:off x="4340480" y="2300550"/>
              <a:ext cx="48818" cy="104346"/>
            </a:xfrm>
            <a:prstGeom prst="trapezoid">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grpSp>
      <p:cxnSp>
        <p:nvCxnSpPr>
          <p:cNvPr id="8" name="Straight Connector 7"/>
          <p:cNvCxnSpPr/>
          <p:nvPr userDrawn="1"/>
        </p:nvCxnSpPr>
        <p:spPr>
          <a:xfrm>
            <a:off x="1189292" y="2198123"/>
            <a:ext cx="0" cy="3522662"/>
          </a:xfrm>
          <a:prstGeom prst="line">
            <a:avLst/>
          </a:prstGeom>
          <a:ln w="152400">
            <a:solidFill>
              <a:srgbClr val="4C4B4A"/>
            </a:solidFill>
          </a:ln>
        </p:spPr>
        <p:style>
          <a:lnRef idx="1">
            <a:schemeClr val="accent1"/>
          </a:lnRef>
          <a:fillRef idx="0">
            <a:schemeClr val="accent1"/>
          </a:fillRef>
          <a:effectRef idx="0">
            <a:schemeClr val="accent1"/>
          </a:effectRef>
          <a:fontRef idx="minor">
            <a:schemeClr val="tx1"/>
          </a:fontRef>
        </p:style>
      </p:cxnSp>
      <p:sp>
        <p:nvSpPr>
          <p:cNvPr id="9" name="Flowchart: Sort 8"/>
          <p:cNvSpPr/>
          <p:nvPr userDrawn="1"/>
        </p:nvSpPr>
        <p:spPr>
          <a:xfrm>
            <a:off x="1056268" y="2063185"/>
            <a:ext cx="263971" cy="203200"/>
          </a:xfrm>
          <a:prstGeom prst="flowChartSort">
            <a:avLst/>
          </a:prstGeom>
          <a:solidFill>
            <a:srgbClr val="4C4B4A"/>
          </a:solidFill>
          <a:ln w="152400">
            <a:solidFill>
              <a:srgbClr val="4C4B4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cxnSp>
        <p:nvCxnSpPr>
          <p:cNvPr id="10" name="Straight Connector 9"/>
          <p:cNvCxnSpPr/>
          <p:nvPr userDrawn="1"/>
        </p:nvCxnSpPr>
        <p:spPr>
          <a:xfrm>
            <a:off x="10846004" y="2198123"/>
            <a:ext cx="0" cy="3522662"/>
          </a:xfrm>
          <a:prstGeom prst="line">
            <a:avLst/>
          </a:prstGeom>
          <a:ln w="152400">
            <a:solidFill>
              <a:srgbClr val="4C4B4A"/>
            </a:solidFill>
          </a:ln>
        </p:spPr>
        <p:style>
          <a:lnRef idx="1">
            <a:schemeClr val="accent1"/>
          </a:lnRef>
          <a:fillRef idx="0">
            <a:schemeClr val="accent1"/>
          </a:fillRef>
          <a:effectRef idx="0">
            <a:schemeClr val="accent1"/>
          </a:effectRef>
          <a:fontRef idx="minor">
            <a:schemeClr val="tx1"/>
          </a:fontRef>
        </p:style>
      </p:cxnSp>
      <p:sp>
        <p:nvSpPr>
          <p:cNvPr id="11" name="Flowchart: Sort 10"/>
          <p:cNvSpPr/>
          <p:nvPr userDrawn="1"/>
        </p:nvSpPr>
        <p:spPr>
          <a:xfrm>
            <a:off x="10712980" y="2063185"/>
            <a:ext cx="266048" cy="203200"/>
          </a:xfrm>
          <a:prstGeom prst="flowChartSort">
            <a:avLst/>
          </a:prstGeom>
          <a:solidFill>
            <a:srgbClr val="4C4B4A"/>
          </a:solidFill>
          <a:ln w="152400">
            <a:solidFill>
              <a:srgbClr val="4C4B4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cxnSp>
        <p:nvCxnSpPr>
          <p:cNvPr id="12" name="Straight Connector 11"/>
          <p:cNvCxnSpPr/>
          <p:nvPr userDrawn="1"/>
        </p:nvCxnSpPr>
        <p:spPr>
          <a:xfrm>
            <a:off x="1320238" y="2469585"/>
            <a:ext cx="9525767" cy="0"/>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189292" y="3282385"/>
            <a:ext cx="9523688" cy="0"/>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4" name="Diagonal Stripe 13"/>
          <p:cNvSpPr/>
          <p:nvPr userDrawn="1"/>
        </p:nvSpPr>
        <p:spPr>
          <a:xfrm>
            <a:off x="1320239" y="2469587"/>
            <a:ext cx="1190980" cy="760413"/>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a:ea typeface="+mn-ea"/>
              <a:cs typeface="+mn-cs"/>
            </a:endParaRPr>
          </a:p>
        </p:txBody>
      </p:sp>
      <p:sp>
        <p:nvSpPr>
          <p:cNvPr id="15" name="Diagonal Stripe 14"/>
          <p:cNvSpPr/>
          <p:nvPr userDrawn="1"/>
        </p:nvSpPr>
        <p:spPr>
          <a:xfrm rot="5400000">
            <a:off x="2303316" y="2280496"/>
            <a:ext cx="812800" cy="1190980"/>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a:ea typeface="+mn-ea"/>
              <a:cs typeface="+mn-cs"/>
            </a:endParaRPr>
          </a:p>
        </p:txBody>
      </p:sp>
      <p:sp>
        <p:nvSpPr>
          <p:cNvPr id="16" name="Diagonal Stripe 15"/>
          <p:cNvSpPr/>
          <p:nvPr userDrawn="1"/>
        </p:nvSpPr>
        <p:spPr>
          <a:xfrm>
            <a:off x="3305206" y="2469585"/>
            <a:ext cx="1190981" cy="812800"/>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a:ea typeface="+mn-ea"/>
              <a:cs typeface="+mn-cs"/>
            </a:endParaRPr>
          </a:p>
        </p:txBody>
      </p:sp>
      <p:sp>
        <p:nvSpPr>
          <p:cNvPr id="17" name="Diagonal Stripe 16"/>
          <p:cNvSpPr/>
          <p:nvPr userDrawn="1"/>
        </p:nvSpPr>
        <p:spPr>
          <a:xfrm>
            <a:off x="5157151" y="2490223"/>
            <a:ext cx="1190980" cy="760412"/>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a:ea typeface="+mn-ea"/>
              <a:cs typeface="+mn-cs"/>
            </a:endParaRPr>
          </a:p>
        </p:txBody>
      </p:sp>
      <p:sp>
        <p:nvSpPr>
          <p:cNvPr id="18" name="Diagonal Stripe 17"/>
          <p:cNvSpPr/>
          <p:nvPr userDrawn="1"/>
        </p:nvSpPr>
        <p:spPr>
          <a:xfrm rot="5400000">
            <a:off x="4181454" y="2254302"/>
            <a:ext cx="760413" cy="1190981"/>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a:ea typeface="+mn-ea"/>
              <a:cs typeface="+mn-cs"/>
            </a:endParaRPr>
          </a:p>
        </p:txBody>
      </p:sp>
      <p:sp>
        <p:nvSpPr>
          <p:cNvPr id="19" name="Diagonal Stripe 18"/>
          <p:cNvSpPr/>
          <p:nvPr userDrawn="1"/>
        </p:nvSpPr>
        <p:spPr>
          <a:xfrm rot="5400000">
            <a:off x="6033398" y="2254303"/>
            <a:ext cx="760413" cy="1190980"/>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a:ea typeface="+mn-ea"/>
              <a:cs typeface="+mn-cs"/>
            </a:endParaRPr>
          </a:p>
        </p:txBody>
      </p:sp>
      <p:sp>
        <p:nvSpPr>
          <p:cNvPr id="20" name="Diagonal Stripe 19"/>
          <p:cNvSpPr/>
          <p:nvPr userDrawn="1"/>
        </p:nvSpPr>
        <p:spPr>
          <a:xfrm rot="5400000">
            <a:off x="8018365" y="2274939"/>
            <a:ext cx="760412" cy="1190981"/>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a:ea typeface="+mn-ea"/>
              <a:cs typeface="+mn-cs"/>
            </a:endParaRPr>
          </a:p>
        </p:txBody>
      </p:sp>
      <p:sp>
        <p:nvSpPr>
          <p:cNvPr id="21" name="Diagonal Stripe 20"/>
          <p:cNvSpPr/>
          <p:nvPr userDrawn="1"/>
        </p:nvSpPr>
        <p:spPr>
          <a:xfrm>
            <a:off x="7009094" y="2490223"/>
            <a:ext cx="1190981" cy="760412"/>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a:ea typeface="+mn-ea"/>
              <a:cs typeface="+mn-cs"/>
            </a:endParaRPr>
          </a:p>
        </p:txBody>
      </p:sp>
      <p:sp>
        <p:nvSpPr>
          <p:cNvPr id="22" name="Diagonal Stripe 21"/>
          <p:cNvSpPr/>
          <p:nvPr userDrawn="1"/>
        </p:nvSpPr>
        <p:spPr>
          <a:xfrm>
            <a:off x="8994062" y="2469585"/>
            <a:ext cx="1190980" cy="812800"/>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a:ea typeface="+mn-ea"/>
              <a:cs typeface="+mn-cs"/>
            </a:endParaRPr>
          </a:p>
        </p:txBody>
      </p:sp>
      <p:sp>
        <p:nvSpPr>
          <p:cNvPr id="23" name="Diagonal Stripe 22"/>
          <p:cNvSpPr/>
          <p:nvPr userDrawn="1"/>
        </p:nvSpPr>
        <p:spPr>
          <a:xfrm rot="5400000">
            <a:off x="9763052" y="2280495"/>
            <a:ext cx="812800" cy="1190981"/>
          </a:xfrm>
          <a:prstGeom prst="diagStrip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Calibri"/>
              <a:ea typeface="+mn-ea"/>
              <a:cs typeface="+mn-cs"/>
            </a:endParaRPr>
          </a:p>
        </p:txBody>
      </p:sp>
      <p:sp>
        <p:nvSpPr>
          <p:cNvPr id="24" name="TextBox 23"/>
          <p:cNvSpPr txBox="1">
            <a:spLocks noChangeArrowheads="1"/>
          </p:cNvSpPr>
          <p:nvPr userDrawn="1"/>
        </p:nvSpPr>
        <p:spPr bwMode="auto">
          <a:xfrm>
            <a:off x="1586287" y="2555310"/>
            <a:ext cx="8862725" cy="553998"/>
          </a:xfrm>
          <a:prstGeom prst="rect">
            <a:avLst/>
          </a:prstGeom>
          <a:solidFill>
            <a:srgbClr val="339966"/>
          </a:solidFill>
          <a:ln w="9525">
            <a:solidFill>
              <a:schemeClr val="bg1"/>
            </a:solidFill>
            <a:miter lim="800000"/>
            <a:headEnd/>
            <a:tailEnd/>
          </a:ln>
          <a:effectLst>
            <a:outerShdw dist="38100" dir="2700000" algn="tl" rotWithShape="0">
              <a:srgbClr val="808080">
                <a:alpha val="39998"/>
              </a:srgbClr>
            </a:outerShdw>
          </a:effectLst>
        </p:spPr>
        <p:txBody>
          <a:bodyPr>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3000" b="0" i="0" u="none" strike="noStrike" kern="1200" cap="none" spc="0" normalizeH="0" baseline="0" noProof="0" dirty="0">
                <a:ln>
                  <a:noFill/>
                </a:ln>
                <a:solidFill>
                  <a:prstClr val="white"/>
                </a:solidFill>
                <a:effectLst/>
                <a:uLnTx/>
                <a:uFillTx/>
                <a:latin typeface="Calibri"/>
                <a:ea typeface="+mn-ea"/>
                <a:cs typeface="+mn-cs"/>
              </a:rPr>
              <a:t>Malaria Free KENYA</a:t>
            </a:r>
          </a:p>
        </p:txBody>
      </p:sp>
      <p:cxnSp>
        <p:nvCxnSpPr>
          <p:cNvPr id="25" name="Straight Arrow Connector 24"/>
          <p:cNvCxnSpPr/>
          <p:nvPr userDrawn="1"/>
        </p:nvCxnSpPr>
        <p:spPr>
          <a:xfrm flipV="1">
            <a:off x="2752324" y="2604525"/>
            <a:ext cx="0" cy="542925"/>
          </a:xfrm>
          <a:prstGeom prst="straightConnector1">
            <a:avLst/>
          </a:prstGeom>
          <a:ln w="762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userDrawn="1"/>
        </p:nvCxnSpPr>
        <p:spPr>
          <a:xfrm flipV="1">
            <a:off x="9237245" y="2604525"/>
            <a:ext cx="0" cy="542925"/>
          </a:xfrm>
          <a:prstGeom prst="straightConnector1">
            <a:avLst/>
          </a:prstGeom>
          <a:ln w="762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1854412" y="4806385"/>
            <a:ext cx="0" cy="838200"/>
          </a:xfrm>
          <a:prstGeom prst="line">
            <a:avLst/>
          </a:prstGeom>
          <a:ln w="38100">
            <a:solidFill>
              <a:srgbClr val="6F6F6F"/>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userDrawn="1"/>
        </p:nvCxnSpPr>
        <p:spPr>
          <a:xfrm>
            <a:off x="10118529" y="4730185"/>
            <a:ext cx="0" cy="838200"/>
          </a:xfrm>
          <a:prstGeom prst="line">
            <a:avLst/>
          </a:prstGeom>
          <a:ln w="38100">
            <a:solidFill>
              <a:srgbClr val="6F6F6F"/>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userDrawn="1"/>
        </p:nvCxnSpPr>
        <p:spPr>
          <a:xfrm>
            <a:off x="9888805" y="4182001"/>
            <a:ext cx="0" cy="838200"/>
          </a:xfrm>
          <a:prstGeom prst="line">
            <a:avLst/>
          </a:prstGeom>
          <a:ln w="38100">
            <a:solidFill>
              <a:srgbClr val="6F6F6F"/>
            </a:solidFill>
          </a:ln>
        </p:spPr>
        <p:style>
          <a:lnRef idx="1">
            <a:schemeClr val="accent1"/>
          </a:lnRef>
          <a:fillRef idx="0">
            <a:schemeClr val="accent1"/>
          </a:fillRef>
          <a:effectRef idx="0">
            <a:schemeClr val="accent1"/>
          </a:effectRef>
          <a:fontRef idx="minor">
            <a:schemeClr val="tx1"/>
          </a:fontRef>
        </p:style>
      </p:cxnSp>
      <p:sp>
        <p:nvSpPr>
          <p:cNvPr id="30" name="TextBox 70"/>
          <p:cNvSpPr txBox="1">
            <a:spLocks noChangeArrowheads="1"/>
          </p:cNvSpPr>
          <p:nvPr userDrawn="1"/>
        </p:nvSpPr>
        <p:spPr bwMode="auto">
          <a:xfrm>
            <a:off x="9137477" y="3826898"/>
            <a:ext cx="1575499" cy="300082"/>
          </a:xfrm>
          <a:prstGeom prst="rect">
            <a:avLst/>
          </a:prstGeom>
          <a:solidFill>
            <a:srgbClr val="339966"/>
          </a:solidFill>
          <a:ln w="9525">
            <a:solidFill>
              <a:schemeClr val="bg1"/>
            </a:solidFill>
            <a:miter lim="800000"/>
            <a:headEnd/>
            <a:tailEnd/>
          </a:ln>
        </p:spPr>
        <p:txBody>
          <a:bodyPr wrap="square">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altLang="en-US" sz="1350" b="1" i="0" u="none" strike="noStrike" kern="1200" cap="none" spc="0" normalizeH="0" baseline="0" noProof="0" dirty="0">
                <a:ln>
                  <a:noFill/>
                </a:ln>
                <a:solidFill>
                  <a:prstClr val="white"/>
                </a:solidFill>
                <a:effectLst/>
                <a:uLnTx/>
                <a:uFillTx/>
                <a:latin typeface="Arial" panose="020B0604020202020204" pitchFamily="34" charset="0"/>
                <a:ea typeface="MS PGothic" panose="020B0600070205080204" pitchFamily="34" charset="-128"/>
                <a:cs typeface="+mn-cs"/>
              </a:rPr>
              <a:t>Elimination</a:t>
            </a:r>
          </a:p>
        </p:txBody>
      </p:sp>
      <p:cxnSp>
        <p:nvCxnSpPr>
          <p:cNvPr id="31" name="Straight Connector 30"/>
          <p:cNvCxnSpPr/>
          <p:nvPr userDrawn="1"/>
        </p:nvCxnSpPr>
        <p:spPr>
          <a:xfrm>
            <a:off x="2236856" y="4252348"/>
            <a:ext cx="0" cy="838200"/>
          </a:xfrm>
          <a:prstGeom prst="line">
            <a:avLst/>
          </a:prstGeom>
          <a:ln w="38100">
            <a:solidFill>
              <a:srgbClr val="6F6F6F"/>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9037709" y="3742760"/>
            <a:ext cx="0" cy="838200"/>
          </a:xfrm>
          <a:prstGeom prst="line">
            <a:avLst/>
          </a:prstGeom>
          <a:ln w="38100">
            <a:solidFill>
              <a:srgbClr val="6F6F6F"/>
            </a:solidFill>
          </a:ln>
        </p:spPr>
        <p:style>
          <a:lnRef idx="1">
            <a:schemeClr val="accent1"/>
          </a:lnRef>
          <a:fillRef idx="0">
            <a:schemeClr val="accent1"/>
          </a:fillRef>
          <a:effectRef idx="0">
            <a:schemeClr val="accent1"/>
          </a:effectRef>
          <a:fontRef idx="minor">
            <a:schemeClr val="tx1"/>
          </a:fontRef>
        </p:style>
      </p:cxnSp>
      <p:sp>
        <p:nvSpPr>
          <p:cNvPr id="33" name="TextBox 68"/>
          <p:cNvSpPr txBox="1">
            <a:spLocks noChangeArrowheads="1"/>
          </p:cNvSpPr>
          <p:nvPr userDrawn="1"/>
        </p:nvSpPr>
        <p:spPr bwMode="auto">
          <a:xfrm>
            <a:off x="9037710" y="4360298"/>
            <a:ext cx="1675271" cy="300082"/>
          </a:xfrm>
          <a:prstGeom prst="rect">
            <a:avLst/>
          </a:prstGeom>
          <a:solidFill>
            <a:srgbClr val="339966"/>
          </a:solidFill>
          <a:ln w="9525">
            <a:solidFill>
              <a:schemeClr val="bg1"/>
            </a:solidFill>
            <a:miter lim="800000"/>
            <a:headEnd/>
            <a:tailEnd/>
          </a:ln>
        </p:spPr>
        <p:txBody>
          <a:bodyP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altLang="en-US" sz="1350" b="1" i="0" u="none" strike="noStrike" kern="1200" cap="none" spc="0" normalizeH="0" baseline="0" noProof="0">
                <a:ln>
                  <a:noFill/>
                </a:ln>
                <a:solidFill>
                  <a:prstClr val="white"/>
                </a:solidFill>
                <a:effectLst/>
                <a:uLnTx/>
                <a:uFillTx/>
                <a:latin typeface="Arial" panose="020B0604020202020204" pitchFamily="34" charset="0"/>
                <a:ea typeface="MS PGothic" panose="020B0600070205080204" pitchFamily="34" charset="-128"/>
                <a:cs typeface="+mn-cs"/>
              </a:rPr>
              <a:t>SMEOR</a:t>
            </a:r>
          </a:p>
        </p:txBody>
      </p:sp>
      <p:cxnSp>
        <p:nvCxnSpPr>
          <p:cNvPr id="34" name="Straight Connector 33"/>
          <p:cNvCxnSpPr/>
          <p:nvPr userDrawn="1"/>
        </p:nvCxnSpPr>
        <p:spPr>
          <a:xfrm>
            <a:off x="2752324" y="3728473"/>
            <a:ext cx="0" cy="838200"/>
          </a:xfrm>
          <a:prstGeom prst="line">
            <a:avLst/>
          </a:prstGeom>
          <a:ln w="38100">
            <a:solidFill>
              <a:srgbClr val="6F6F6F"/>
            </a:solidFill>
          </a:ln>
        </p:spPr>
        <p:style>
          <a:lnRef idx="1">
            <a:schemeClr val="accent1"/>
          </a:lnRef>
          <a:fillRef idx="0">
            <a:schemeClr val="accent1"/>
          </a:fillRef>
          <a:effectRef idx="0">
            <a:schemeClr val="accent1"/>
          </a:effectRef>
          <a:fontRef idx="minor">
            <a:schemeClr val="tx1"/>
          </a:fontRef>
        </p:style>
      </p:cxnSp>
      <p:sp>
        <p:nvSpPr>
          <p:cNvPr id="35" name="TextBox 75"/>
          <p:cNvSpPr txBox="1">
            <a:spLocks noChangeArrowheads="1"/>
          </p:cNvSpPr>
          <p:nvPr userDrawn="1"/>
        </p:nvSpPr>
        <p:spPr bwMode="auto">
          <a:xfrm>
            <a:off x="1754644" y="3358585"/>
            <a:ext cx="1995360" cy="300082"/>
          </a:xfrm>
          <a:prstGeom prst="rect">
            <a:avLst/>
          </a:prstGeom>
          <a:solidFill>
            <a:srgbClr val="339966"/>
          </a:solidFill>
          <a:ln w="9525">
            <a:solidFill>
              <a:schemeClr val="bg1"/>
            </a:solidFill>
            <a:miter lim="800000"/>
            <a:headEnd/>
            <a:tailEnd/>
          </a:ln>
        </p:spPr>
        <p:txBody>
          <a:bodyP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altLang="en-US" sz="1350" b="1" i="0" u="none" strike="noStrike" kern="1200" cap="none" spc="0" normalizeH="0" baseline="0" noProof="0">
                <a:ln>
                  <a:noFill/>
                </a:ln>
                <a:solidFill>
                  <a:prstClr val="white"/>
                </a:solidFill>
                <a:effectLst/>
                <a:uLnTx/>
                <a:uFillTx/>
                <a:latin typeface="Arial" panose="020B0604020202020204" pitchFamily="34" charset="0"/>
                <a:ea typeface="MS PGothic" panose="020B0600070205080204" pitchFamily="34" charset="-128"/>
                <a:cs typeface="+mn-cs"/>
              </a:rPr>
              <a:t>Case Mgmt</a:t>
            </a:r>
          </a:p>
        </p:txBody>
      </p:sp>
      <p:sp>
        <p:nvSpPr>
          <p:cNvPr id="36" name="TextBox 73"/>
          <p:cNvSpPr txBox="1">
            <a:spLocks noChangeArrowheads="1"/>
          </p:cNvSpPr>
          <p:nvPr userDrawn="1"/>
        </p:nvSpPr>
        <p:spPr bwMode="auto">
          <a:xfrm>
            <a:off x="8538869" y="3358585"/>
            <a:ext cx="1396752" cy="300082"/>
          </a:xfrm>
          <a:prstGeom prst="rect">
            <a:avLst/>
          </a:prstGeom>
          <a:solidFill>
            <a:srgbClr val="339966"/>
          </a:solidFill>
          <a:ln w="9525">
            <a:solidFill>
              <a:schemeClr val="bg1"/>
            </a:solidFill>
            <a:miter lim="800000"/>
            <a:headEnd/>
            <a:tailEnd/>
          </a:ln>
        </p:spPr>
        <p:txBody>
          <a:bodyP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altLang="en-US" sz="1350" b="1" i="0" u="none" strike="noStrike" kern="1200" cap="none" spc="0" normalizeH="0" baseline="0" noProof="0" dirty="0">
                <a:ln>
                  <a:noFill/>
                </a:ln>
                <a:solidFill>
                  <a:prstClr val="white"/>
                </a:solidFill>
                <a:effectLst/>
                <a:uLnTx/>
                <a:uFillTx/>
                <a:latin typeface="Arial" panose="020B0604020202020204" pitchFamily="34" charset="0"/>
                <a:ea typeface="MS PGothic" panose="020B0600070205080204" pitchFamily="34" charset="-128"/>
                <a:cs typeface="+mn-cs"/>
              </a:rPr>
              <a:t>SBC</a:t>
            </a:r>
          </a:p>
        </p:txBody>
      </p:sp>
      <p:sp>
        <p:nvSpPr>
          <p:cNvPr id="37" name="TextBox 6"/>
          <p:cNvSpPr txBox="1">
            <a:spLocks noChangeArrowheads="1"/>
          </p:cNvSpPr>
          <p:nvPr userDrawn="1"/>
        </p:nvSpPr>
        <p:spPr bwMode="auto">
          <a:xfrm>
            <a:off x="1355573" y="3968187"/>
            <a:ext cx="1779196" cy="265457"/>
          </a:xfrm>
          <a:prstGeom prst="rect">
            <a:avLst/>
          </a:prstGeom>
          <a:solidFill>
            <a:srgbClr val="339966"/>
          </a:solidFill>
          <a:ln w="9525">
            <a:solidFill>
              <a:schemeClr val="bg1"/>
            </a:solidFill>
            <a:miter lim="800000"/>
            <a:headEnd/>
            <a:tailEnd/>
          </a:ln>
        </p:spPr>
        <p:txBody>
          <a:bodyP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altLang="en-US" sz="1125" b="1" i="0" u="none" strike="noStrike" kern="1200" cap="none" spc="0" normalizeH="0" baseline="0" noProof="0">
                <a:ln>
                  <a:noFill/>
                </a:ln>
                <a:solidFill>
                  <a:prstClr val="white"/>
                </a:solidFill>
                <a:effectLst/>
                <a:uLnTx/>
                <a:uFillTx/>
                <a:latin typeface="Calibri" panose="020F0502020204030204" pitchFamily="34" charset="0"/>
                <a:ea typeface="MS PGothic" panose="020B0600070205080204" pitchFamily="34" charset="-128"/>
                <a:cs typeface="+mn-cs"/>
              </a:rPr>
              <a:t>Vector Control</a:t>
            </a:r>
          </a:p>
        </p:txBody>
      </p:sp>
      <p:sp>
        <p:nvSpPr>
          <p:cNvPr id="38" name="TextBox 66"/>
          <p:cNvSpPr txBox="1">
            <a:spLocks noChangeArrowheads="1"/>
          </p:cNvSpPr>
          <p:nvPr userDrawn="1"/>
        </p:nvSpPr>
        <p:spPr bwMode="auto">
          <a:xfrm>
            <a:off x="1355572" y="4512698"/>
            <a:ext cx="997680" cy="300082"/>
          </a:xfrm>
          <a:prstGeom prst="rect">
            <a:avLst/>
          </a:prstGeom>
          <a:solidFill>
            <a:srgbClr val="339966"/>
          </a:solidFill>
          <a:ln w="9525">
            <a:solidFill>
              <a:schemeClr val="bg1"/>
            </a:solidFill>
            <a:miter lim="800000"/>
            <a:headEnd/>
            <a:tailEnd/>
          </a:ln>
        </p:spPr>
        <p:txBody>
          <a:bodyP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altLang="en-US" sz="1350" b="1" i="0" u="none" strike="noStrike" kern="1200" cap="none" spc="0" normalizeH="0" baseline="0" noProof="0">
                <a:ln>
                  <a:noFill/>
                </a:ln>
                <a:solidFill>
                  <a:prstClr val="white"/>
                </a:solidFill>
                <a:effectLst/>
                <a:uLnTx/>
                <a:uFillTx/>
                <a:latin typeface="Arial" panose="020B0604020202020204" pitchFamily="34" charset="0"/>
                <a:ea typeface="MS PGothic" panose="020B0600070205080204" pitchFamily="34" charset="-128"/>
                <a:cs typeface="+mn-cs"/>
              </a:rPr>
              <a:t>MIP</a:t>
            </a:r>
          </a:p>
        </p:txBody>
      </p:sp>
      <p:grpSp>
        <p:nvGrpSpPr>
          <p:cNvPr id="39" name="Group 1"/>
          <p:cNvGrpSpPr>
            <a:grpSpLocks/>
          </p:cNvGrpSpPr>
          <p:nvPr userDrawn="1"/>
        </p:nvGrpSpPr>
        <p:grpSpPr bwMode="auto">
          <a:xfrm>
            <a:off x="10712980" y="4806387"/>
            <a:ext cx="1197216" cy="1719263"/>
            <a:chOff x="7985646" y="4876800"/>
            <a:chExt cx="914400" cy="1718501"/>
          </a:xfrm>
        </p:grpSpPr>
        <p:grpSp>
          <p:nvGrpSpPr>
            <p:cNvPr id="40" name="Group 82"/>
            <p:cNvGrpSpPr>
              <a:grpSpLocks/>
            </p:cNvGrpSpPr>
            <p:nvPr/>
          </p:nvGrpSpPr>
          <p:grpSpPr bwMode="auto">
            <a:xfrm>
              <a:off x="7985646" y="4876800"/>
              <a:ext cx="914400" cy="1718501"/>
              <a:chOff x="4114800" y="2057400"/>
              <a:chExt cx="914400" cy="1718501"/>
            </a:xfrm>
          </p:grpSpPr>
          <p:sp>
            <p:nvSpPr>
              <p:cNvPr id="42" name="Hexagon 41"/>
              <p:cNvSpPr/>
              <p:nvPr/>
            </p:nvSpPr>
            <p:spPr>
              <a:xfrm>
                <a:off x="4114800" y="2057400"/>
                <a:ext cx="914400" cy="761662"/>
              </a:xfrm>
              <a:prstGeom prst="hexagon">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a:ea typeface="+mn-ea"/>
                  <a:cs typeface="+mn-cs"/>
                </a:endParaRPr>
              </a:p>
            </p:txBody>
          </p:sp>
          <p:cxnSp>
            <p:nvCxnSpPr>
              <p:cNvPr id="43" name="Straight Connector 85"/>
              <p:cNvCxnSpPr>
                <a:cxnSpLocks noChangeShapeType="1"/>
              </p:cNvCxnSpPr>
              <p:nvPr/>
            </p:nvCxnSpPr>
            <p:spPr bwMode="auto">
              <a:xfrm>
                <a:off x="4572000" y="2798434"/>
                <a:ext cx="0" cy="977467"/>
              </a:xfrm>
              <a:prstGeom prst="line">
                <a:avLst/>
              </a:prstGeom>
              <a:noFill/>
              <a:ln w="38100">
                <a:solidFill>
                  <a:srgbClr val="6F6F6F"/>
                </a:solidFill>
                <a:round/>
                <a:headEnd/>
                <a:tailEnd/>
              </a:ln>
              <a:effectLst>
                <a:outerShdw dist="23000" dir="5400000" rotWithShape="0">
                  <a:srgbClr val="808080">
                    <a:alpha val="34998"/>
                  </a:srgbClr>
                </a:outerShdw>
              </a:effectLst>
              <a:extLst>
                <a:ext uri="{909E8E84-426E-40dd-AFC4-6F175D3DCCD1}">
                  <a14:hiddenFill xmlns="" xmlns:a14="http://schemas.microsoft.com/office/drawing/2010/main">
                    <a:noFill/>
                  </a14:hiddenFill>
                </a:ext>
              </a:extLst>
            </p:spPr>
          </p:cxnSp>
        </p:grpSp>
        <p:sp>
          <p:nvSpPr>
            <p:cNvPr id="41" name="TextBox 83"/>
            <p:cNvSpPr txBox="1">
              <a:spLocks noChangeArrowheads="1"/>
            </p:cNvSpPr>
            <p:nvPr/>
          </p:nvSpPr>
          <p:spPr bwMode="auto">
            <a:xfrm>
              <a:off x="8040237" y="4937878"/>
              <a:ext cx="838200" cy="50760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MS PGothic" panose="020B0600070205080204" pitchFamily="34" charset="-128"/>
                </a:defRPr>
              </a:lvl1pPr>
              <a:lvl2pPr marL="742950" indent="-285750" eaLnBrk="0" hangingPunct="0">
                <a:defRPr>
                  <a:solidFill>
                    <a:schemeClr val="tx1"/>
                  </a:solidFill>
                  <a:latin typeface="Arial" panose="020B0604020202020204" pitchFamily="34" charset="0"/>
                  <a:ea typeface="MS PGothic" panose="020B0600070205080204" pitchFamily="34" charset="-128"/>
                </a:defRPr>
              </a:lvl2pPr>
              <a:lvl3pPr marL="1143000" indent="-228600" eaLnBrk="0" hangingPunct="0">
                <a:defRPr>
                  <a:solidFill>
                    <a:schemeClr val="tx1"/>
                  </a:solidFill>
                  <a:latin typeface="Arial" panose="020B0604020202020204" pitchFamily="34" charset="0"/>
                  <a:ea typeface="MS PGothic" panose="020B0600070205080204" pitchFamily="34" charset="-128"/>
                </a:defRPr>
              </a:lvl3pPr>
              <a:lvl4pPr marL="1600200" indent="-228600" eaLnBrk="0" hangingPunct="0">
                <a:defRPr>
                  <a:solidFill>
                    <a:schemeClr val="tx1"/>
                  </a:solidFill>
                  <a:latin typeface="Arial" panose="020B0604020202020204" pitchFamily="34" charset="0"/>
                  <a:ea typeface="MS PGothic" panose="020B0600070205080204" pitchFamily="34" charset="-128"/>
                </a:defRPr>
              </a:lvl4pPr>
              <a:lvl5pPr marL="2057400" indent="-228600" eaLnBrk="0" hangingPunct="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altLang="en-US" sz="1350" b="1" i="0" u="none" strike="noStrike" kern="1200" cap="none" spc="0" normalizeH="0" baseline="0" noProof="0">
                  <a:ln>
                    <a:noFill/>
                  </a:ln>
                  <a:solidFill>
                    <a:prstClr val="white"/>
                  </a:solidFill>
                  <a:effectLst/>
                  <a:uLnTx/>
                  <a:uFillTx/>
                  <a:latin typeface="Arial" panose="020B0604020202020204" pitchFamily="34" charset="0"/>
                  <a:ea typeface="MS PGothic" panose="020B0600070205080204" pitchFamily="34" charset="-128"/>
                  <a:cs typeface="+mn-cs"/>
                </a:rPr>
                <a:t>Prog</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altLang="en-US" sz="1350" b="1" i="0" u="none" strike="noStrike" kern="1200" cap="none" spc="0" normalizeH="0" baseline="0" noProof="0">
                  <a:ln>
                    <a:noFill/>
                  </a:ln>
                  <a:solidFill>
                    <a:prstClr val="white"/>
                  </a:solidFill>
                  <a:effectLst/>
                  <a:uLnTx/>
                  <a:uFillTx/>
                  <a:latin typeface="Arial" panose="020B0604020202020204" pitchFamily="34" charset="0"/>
                  <a:ea typeface="MS PGothic" panose="020B0600070205080204" pitchFamily="34" charset="-128"/>
                  <a:cs typeface="+mn-cs"/>
                </a:rPr>
                <a:t>Mgmt</a:t>
              </a:r>
            </a:p>
          </p:txBody>
        </p:sp>
      </p:grpSp>
    </p:spTree>
    <p:extLst>
      <p:ext uri="{BB962C8B-B14F-4D97-AF65-F5344CB8AC3E}">
        <p14:creationId xmlns:p14="http://schemas.microsoft.com/office/powerpoint/2010/main" val="54229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A2729-EFB2-7F71-4034-F5628E77B9A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KE"/>
          </a:p>
        </p:txBody>
      </p:sp>
      <p:sp>
        <p:nvSpPr>
          <p:cNvPr id="3" name="Text Placeholder 2">
            <a:extLst>
              <a:ext uri="{FF2B5EF4-FFF2-40B4-BE49-F238E27FC236}">
                <a16:creationId xmlns:a16="http://schemas.microsoft.com/office/drawing/2014/main" id="{5A53302F-3195-FE3F-E737-90FFCE29C2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5313BC5-478A-A8A0-3D4F-5BAA6DA85475}"/>
              </a:ext>
            </a:extLst>
          </p:cNvPr>
          <p:cNvSpPr>
            <a:spLocks noGrp="1"/>
          </p:cNvSpPr>
          <p:nvPr>
            <p:ph type="dt" sz="half" idx="10"/>
          </p:nvPr>
        </p:nvSpPr>
        <p:spPr/>
        <p:txBody>
          <a:bodyPr/>
          <a:lstStyle/>
          <a:p>
            <a:fld id="{FD8EF07B-CB59-7344-9061-A8CD6A94E1AD}" type="datetimeFigureOut">
              <a:rPr lang="en-KE" smtClean="0"/>
              <a:t>09/29/2023</a:t>
            </a:fld>
            <a:endParaRPr lang="en-KE"/>
          </a:p>
        </p:txBody>
      </p:sp>
      <p:sp>
        <p:nvSpPr>
          <p:cNvPr id="5" name="Footer Placeholder 4">
            <a:extLst>
              <a:ext uri="{FF2B5EF4-FFF2-40B4-BE49-F238E27FC236}">
                <a16:creationId xmlns:a16="http://schemas.microsoft.com/office/drawing/2014/main" id="{B40289BF-75D2-E5B0-54D9-7F5F3D325EC9}"/>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46DAF8B3-AC77-5433-EA7B-04FDAF20CA04}"/>
              </a:ext>
            </a:extLst>
          </p:cNvPr>
          <p:cNvSpPr>
            <a:spLocks noGrp="1"/>
          </p:cNvSpPr>
          <p:nvPr>
            <p:ph type="sldNum" sz="quarter" idx="12"/>
          </p:nvPr>
        </p:nvSpPr>
        <p:spPr/>
        <p:txBody>
          <a:bodyPr/>
          <a:lstStyle/>
          <a:p>
            <a:fld id="{BA5F743C-71D1-2D44-9661-507DE94FCD88}" type="slidenum">
              <a:rPr lang="en-KE" smtClean="0"/>
              <a:t>‹#›</a:t>
            </a:fld>
            <a:endParaRPr lang="en-KE"/>
          </a:p>
        </p:txBody>
      </p:sp>
    </p:spTree>
    <p:extLst>
      <p:ext uri="{BB962C8B-B14F-4D97-AF65-F5344CB8AC3E}">
        <p14:creationId xmlns:p14="http://schemas.microsoft.com/office/powerpoint/2010/main" val="991047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842DE-7119-3731-EF51-AE0394B1B1AB}"/>
              </a:ext>
            </a:extLst>
          </p:cNvPr>
          <p:cNvSpPr>
            <a:spLocks noGrp="1"/>
          </p:cNvSpPr>
          <p:nvPr>
            <p:ph type="title"/>
          </p:nvPr>
        </p:nvSpPr>
        <p:spPr/>
        <p:txBody>
          <a:bodyPr/>
          <a:lstStyle/>
          <a:p>
            <a:r>
              <a:rPr lang="en-GB"/>
              <a:t>Click to edit Master title style</a:t>
            </a:r>
            <a:endParaRPr lang="en-KE"/>
          </a:p>
        </p:txBody>
      </p:sp>
      <p:sp>
        <p:nvSpPr>
          <p:cNvPr id="3" name="Content Placeholder 2">
            <a:extLst>
              <a:ext uri="{FF2B5EF4-FFF2-40B4-BE49-F238E27FC236}">
                <a16:creationId xmlns:a16="http://schemas.microsoft.com/office/drawing/2014/main" id="{E6A7D387-3600-5108-3127-B1DCA420735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KE"/>
          </a:p>
        </p:txBody>
      </p:sp>
      <p:sp>
        <p:nvSpPr>
          <p:cNvPr id="4" name="Content Placeholder 3">
            <a:extLst>
              <a:ext uri="{FF2B5EF4-FFF2-40B4-BE49-F238E27FC236}">
                <a16:creationId xmlns:a16="http://schemas.microsoft.com/office/drawing/2014/main" id="{A9B2D057-6D97-9A52-CF3C-EC33ED716ABE}"/>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KE"/>
          </a:p>
        </p:txBody>
      </p:sp>
      <p:sp>
        <p:nvSpPr>
          <p:cNvPr id="5" name="Date Placeholder 4">
            <a:extLst>
              <a:ext uri="{FF2B5EF4-FFF2-40B4-BE49-F238E27FC236}">
                <a16:creationId xmlns:a16="http://schemas.microsoft.com/office/drawing/2014/main" id="{94A934B3-C08A-4EBF-5092-6C3F23A86BA3}"/>
              </a:ext>
            </a:extLst>
          </p:cNvPr>
          <p:cNvSpPr>
            <a:spLocks noGrp="1"/>
          </p:cNvSpPr>
          <p:nvPr>
            <p:ph type="dt" sz="half" idx="10"/>
          </p:nvPr>
        </p:nvSpPr>
        <p:spPr/>
        <p:txBody>
          <a:bodyPr/>
          <a:lstStyle/>
          <a:p>
            <a:fld id="{FD8EF07B-CB59-7344-9061-A8CD6A94E1AD}" type="datetimeFigureOut">
              <a:rPr lang="en-KE" smtClean="0"/>
              <a:t>09/29/2023</a:t>
            </a:fld>
            <a:endParaRPr lang="en-KE"/>
          </a:p>
        </p:txBody>
      </p:sp>
      <p:sp>
        <p:nvSpPr>
          <p:cNvPr id="6" name="Footer Placeholder 5">
            <a:extLst>
              <a:ext uri="{FF2B5EF4-FFF2-40B4-BE49-F238E27FC236}">
                <a16:creationId xmlns:a16="http://schemas.microsoft.com/office/drawing/2014/main" id="{B005CAC9-6151-EB1B-69FD-A316657EAB9E}"/>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D900D555-F0B7-2BC0-293B-B6DBB07EB9DD}"/>
              </a:ext>
            </a:extLst>
          </p:cNvPr>
          <p:cNvSpPr>
            <a:spLocks noGrp="1"/>
          </p:cNvSpPr>
          <p:nvPr>
            <p:ph type="sldNum" sz="quarter" idx="12"/>
          </p:nvPr>
        </p:nvSpPr>
        <p:spPr/>
        <p:txBody>
          <a:bodyPr/>
          <a:lstStyle/>
          <a:p>
            <a:fld id="{BA5F743C-71D1-2D44-9661-507DE94FCD88}" type="slidenum">
              <a:rPr lang="en-KE" smtClean="0"/>
              <a:t>‹#›</a:t>
            </a:fld>
            <a:endParaRPr lang="en-KE"/>
          </a:p>
        </p:txBody>
      </p:sp>
    </p:spTree>
    <p:extLst>
      <p:ext uri="{BB962C8B-B14F-4D97-AF65-F5344CB8AC3E}">
        <p14:creationId xmlns:p14="http://schemas.microsoft.com/office/powerpoint/2010/main" val="804185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72ABA-ADD8-2D2A-65D3-3CEFC84D80B1}"/>
              </a:ext>
            </a:extLst>
          </p:cNvPr>
          <p:cNvSpPr>
            <a:spLocks noGrp="1"/>
          </p:cNvSpPr>
          <p:nvPr>
            <p:ph type="title"/>
          </p:nvPr>
        </p:nvSpPr>
        <p:spPr>
          <a:xfrm>
            <a:off x="839788" y="365125"/>
            <a:ext cx="10515600" cy="1325563"/>
          </a:xfrm>
        </p:spPr>
        <p:txBody>
          <a:bodyPr/>
          <a:lstStyle/>
          <a:p>
            <a:r>
              <a:rPr lang="en-GB"/>
              <a:t>Click to edit Master title style</a:t>
            </a:r>
            <a:endParaRPr lang="en-KE"/>
          </a:p>
        </p:txBody>
      </p:sp>
      <p:sp>
        <p:nvSpPr>
          <p:cNvPr id="3" name="Text Placeholder 2">
            <a:extLst>
              <a:ext uri="{FF2B5EF4-FFF2-40B4-BE49-F238E27FC236}">
                <a16:creationId xmlns:a16="http://schemas.microsoft.com/office/drawing/2014/main" id="{E5FAADF2-C901-C983-2734-34429E67CF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B664F3C2-88E2-DC79-983C-544EA6161E1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KE"/>
          </a:p>
        </p:txBody>
      </p:sp>
      <p:sp>
        <p:nvSpPr>
          <p:cNvPr id="5" name="Text Placeholder 4">
            <a:extLst>
              <a:ext uri="{FF2B5EF4-FFF2-40B4-BE49-F238E27FC236}">
                <a16:creationId xmlns:a16="http://schemas.microsoft.com/office/drawing/2014/main" id="{F1DA59EC-2F10-F20A-68FE-5FDFE1E721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7482D10-125C-1B43-277D-C0A89311599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KE"/>
          </a:p>
        </p:txBody>
      </p:sp>
      <p:sp>
        <p:nvSpPr>
          <p:cNvPr id="7" name="Date Placeholder 6">
            <a:extLst>
              <a:ext uri="{FF2B5EF4-FFF2-40B4-BE49-F238E27FC236}">
                <a16:creationId xmlns:a16="http://schemas.microsoft.com/office/drawing/2014/main" id="{B4FEA444-98D2-1F22-BF1E-2FD67721FE8C}"/>
              </a:ext>
            </a:extLst>
          </p:cNvPr>
          <p:cNvSpPr>
            <a:spLocks noGrp="1"/>
          </p:cNvSpPr>
          <p:nvPr>
            <p:ph type="dt" sz="half" idx="10"/>
          </p:nvPr>
        </p:nvSpPr>
        <p:spPr/>
        <p:txBody>
          <a:bodyPr/>
          <a:lstStyle/>
          <a:p>
            <a:fld id="{FD8EF07B-CB59-7344-9061-A8CD6A94E1AD}" type="datetimeFigureOut">
              <a:rPr lang="en-KE" smtClean="0"/>
              <a:t>09/29/2023</a:t>
            </a:fld>
            <a:endParaRPr lang="en-KE"/>
          </a:p>
        </p:txBody>
      </p:sp>
      <p:sp>
        <p:nvSpPr>
          <p:cNvPr id="8" name="Footer Placeholder 7">
            <a:extLst>
              <a:ext uri="{FF2B5EF4-FFF2-40B4-BE49-F238E27FC236}">
                <a16:creationId xmlns:a16="http://schemas.microsoft.com/office/drawing/2014/main" id="{EE4948CE-AD9F-E0B1-BD1E-6FD286921C4C}"/>
              </a:ext>
            </a:extLst>
          </p:cNvPr>
          <p:cNvSpPr>
            <a:spLocks noGrp="1"/>
          </p:cNvSpPr>
          <p:nvPr>
            <p:ph type="ftr" sz="quarter" idx="11"/>
          </p:nvPr>
        </p:nvSpPr>
        <p:spPr/>
        <p:txBody>
          <a:bodyPr/>
          <a:lstStyle/>
          <a:p>
            <a:endParaRPr lang="en-KE"/>
          </a:p>
        </p:txBody>
      </p:sp>
      <p:sp>
        <p:nvSpPr>
          <p:cNvPr id="9" name="Slide Number Placeholder 8">
            <a:extLst>
              <a:ext uri="{FF2B5EF4-FFF2-40B4-BE49-F238E27FC236}">
                <a16:creationId xmlns:a16="http://schemas.microsoft.com/office/drawing/2014/main" id="{C7C5F396-1A45-59CB-0195-7C915B7D3236}"/>
              </a:ext>
            </a:extLst>
          </p:cNvPr>
          <p:cNvSpPr>
            <a:spLocks noGrp="1"/>
          </p:cNvSpPr>
          <p:nvPr>
            <p:ph type="sldNum" sz="quarter" idx="12"/>
          </p:nvPr>
        </p:nvSpPr>
        <p:spPr/>
        <p:txBody>
          <a:bodyPr/>
          <a:lstStyle/>
          <a:p>
            <a:fld id="{BA5F743C-71D1-2D44-9661-507DE94FCD88}" type="slidenum">
              <a:rPr lang="en-KE" smtClean="0"/>
              <a:t>‹#›</a:t>
            </a:fld>
            <a:endParaRPr lang="en-KE"/>
          </a:p>
        </p:txBody>
      </p:sp>
    </p:spTree>
    <p:extLst>
      <p:ext uri="{BB962C8B-B14F-4D97-AF65-F5344CB8AC3E}">
        <p14:creationId xmlns:p14="http://schemas.microsoft.com/office/powerpoint/2010/main" val="1337093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F4E04-21D5-D641-FEEF-B0DD2A11C388}"/>
              </a:ext>
            </a:extLst>
          </p:cNvPr>
          <p:cNvSpPr>
            <a:spLocks noGrp="1"/>
          </p:cNvSpPr>
          <p:nvPr>
            <p:ph type="title"/>
          </p:nvPr>
        </p:nvSpPr>
        <p:spPr/>
        <p:txBody>
          <a:bodyPr/>
          <a:lstStyle/>
          <a:p>
            <a:r>
              <a:rPr lang="en-GB"/>
              <a:t>Click to edit Master title style</a:t>
            </a:r>
            <a:endParaRPr lang="en-KE"/>
          </a:p>
        </p:txBody>
      </p:sp>
      <p:sp>
        <p:nvSpPr>
          <p:cNvPr id="3" name="Date Placeholder 2">
            <a:extLst>
              <a:ext uri="{FF2B5EF4-FFF2-40B4-BE49-F238E27FC236}">
                <a16:creationId xmlns:a16="http://schemas.microsoft.com/office/drawing/2014/main" id="{C83D2FD1-8E2B-1266-FBAE-0CECE082FE8C}"/>
              </a:ext>
            </a:extLst>
          </p:cNvPr>
          <p:cNvSpPr>
            <a:spLocks noGrp="1"/>
          </p:cNvSpPr>
          <p:nvPr>
            <p:ph type="dt" sz="half" idx="10"/>
          </p:nvPr>
        </p:nvSpPr>
        <p:spPr/>
        <p:txBody>
          <a:bodyPr/>
          <a:lstStyle/>
          <a:p>
            <a:fld id="{FD8EF07B-CB59-7344-9061-A8CD6A94E1AD}" type="datetimeFigureOut">
              <a:rPr lang="en-KE" smtClean="0"/>
              <a:t>09/29/2023</a:t>
            </a:fld>
            <a:endParaRPr lang="en-KE"/>
          </a:p>
        </p:txBody>
      </p:sp>
      <p:sp>
        <p:nvSpPr>
          <p:cNvPr id="4" name="Footer Placeholder 3">
            <a:extLst>
              <a:ext uri="{FF2B5EF4-FFF2-40B4-BE49-F238E27FC236}">
                <a16:creationId xmlns:a16="http://schemas.microsoft.com/office/drawing/2014/main" id="{22EF9787-89A0-5B92-040A-3272CE7F6EF4}"/>
              </a:ext>
            </a:extLst>
          </p:cNvPr>
          <p:cNvSpPr>
            <a:spLocks noGrp="1"/>
          </p:cNvSpPr>
          <p:nvPr>
            <p:ph type="ftr" sz="quarter" idx="11"/>
          </p:nvPr>
        </p:nvSpPr>
        <p:spPr/>
        <p:txBody>
          <a:bodyPr/>
          <a:lstStyle/>
          <a:p>
            <a:endParaRPr lang="en-KE"/>
          </a:p>
        </p:txBody>
      </p:sp>
      <p:sp>
        <p:nvSpPr>
          <p:cNvPr id="5" name="Slide Number Placeholder 4">
            <a:extLst>
              <a:ext uri="{FF2B5EF4-FFF2-40B4-BE49-F238E27FC236}">
                <a16:creationId xmlns:a16="http://schemas.microsoft.com/office/drawing/2014/main" id="{ECE57AD3-C91F-5C49-5C67-690A6EC65982}"/>
              </a:ext>
            </a:extLst>
          </p:cNvPr>
          <p:cNvSpPr>
            <a:spLocks noGrp="1"/>
          </p:cNvSpPr>
          <p:nvPr>
            <p:ph type="sldNum" sz="quarter" idx="12"/>
          </p:nvPr>
        </p:nvSpPr>
        <p:spPr/>
        <p:txBody>
          <a:bodyPr/>
          <a:lstStyle/>
          <a:p>
            <a:fld id="{BA5F743C-71D1-2D44-9661-507DE94FCD88}" type="slidenum">
              <a:rPr lang="en-KE" smtClean="0"/>
              <a:t>‹#›</a:t>
            </a:fld>
            <a:endParaRPr lang="en-KE"/>
          </a:p>
        </p:txBody>
      </p:sp>
    </p:spTree>
    <p:extLst>
      <p:ext uri="{BB962C8B-B14F-4D97-AF65-F5344CB8AC3E}">
        <p14:creationId xmlns:p14="http://schemas.microsoft.com/office/powerpoint/2010/main" val="3747311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77C039-8E39-93B1-117A-003A1B51F9CA}"/>
              </a:ext>
            </a:extLst>
          </p:cNvPr>
          <p:cNvSpPr>
            <a:spLocks noGrp="1"/>
          </p:cNvSpPr>
          <p:nvPr>
            <p:ph type="dt" sz="half" idx="10"/>
          </p:nvPr>
        </p:nvSpPr>
        <p:spPr/>
        <p:txBody>
          <a:bodyPr/>
          <a:lstStyle/>
          <a:p>
            <a:fld id="{FD8EF07B-CB59-7344-9061-A8CD6A94E1AD}" type="datetimeFigureOut">
              <a:rPr lang="en-KE" smtClean="0"/>
              <a:t>09/29/2023</a:t>
            </a:fld>
            <a:endParaRPr lang="en-KE"/>
          </a:p>
        </p:txBody>
      </p:sp>
      <p:sp>
        <p:nvSpPr>
          <p:cNvPr id="3" name="Footer Placeholder 2">
            <a:extLst>
              <a:ext uri="{FF2B5EF4-FFF2-40B4-BE49-F238E27FC236}">
                <a16:creationId xmlns:a16="http://schemas.microsoft.com/office/drawing/2014/main" id="{89D8BE96-C10E-1D93-B9D4-08B214C5CCFD}"/>
              </a:ext>
            </a:extLst>
          </p:cNvPr>
          <p:cNvSpPr>
            <a:spLocks noGrp="1"/>
          </p:cNvSpPr>
          <p:nvPr>
            <p:ph type="ftr" sz="quarter" idx="11"/>
          </p:nvPr>
        </p:nvSpPr>
        <p:spPr/>
        <p:txBody>
          <a:bodyPr/>
          <a:lstStyle/>
          <a:p>
            <a:endParaRPr lang="en-KE"/>
          </a:p>
        </p:txBody>
      </p:sp>
      <p:sp>
        <p:nvSpPr>
          <p:cNvPr id="4" name="Slide Number Placeholder 3">
            <a:extLst>
              <a:ext uri="{FF2B5EF4-FFF2-40B4-BE49-F238E27FC236}">
                <a16:creationId xmlns:a16="http://schemas.microsoft.com/office/drawing/2014/main" id="{29EDEEC3-D4D9-CA79-B412-CFBBB576BB5B}"/>
              </a:ext>
            </a:extLst>
          </p:cNvPr>
          <p:cNvSpPr>
            <a:spLocks noGrp="1"/>
          </p:cNvSpPr>
          <p:nvPr>
            <p:ph type="sldNum" sz="quarter" idx="12"/>
          </p:nvPr>
        </p:nvSpPr>
        <p:spPr/>
        <p:txBody>
          <a:bodyPr/>
          <a:lstStyle/>
          <a:p>
            <a:fld id="{BA5F743C-71D1-2D44-9661-507DE94FCD88}" type="slidenum">
              <a:rPr lang="en-KE" smtClean="0"/>
              <a:t>‹#›</a:t>
            </a:fld>
            <a:endParaRPr lang="en-KE"/>
          </a:p>
        </p:txBody>
      </p:sp>
    </p:spTree>
    <p:extLst>
      <p:ext uri="{BB962C8B-B14F-4D97-AF65-F5344CB8AC3E}">
        <p14:creationId xmlns:p14="http://schemas.microsoft.com/office/powerpoint/2010/main" val="4233188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AFBC7-811F-F889-2D10-3749A61A8D7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KE"/>
          </a:p>
        </p:txBody>
      </p:sp>
      <p:sp>
        <p:nvSpPr>
          <p:cNvPr id="3" name="Content Placeholder 2">
            <a:extLst>
              <a:ext uri="{FF2B5EF4-FFF2-40B4-BE49-F238E27FC236}">
                <a16:creationId xmlns:a16="http://schemas.microsoft.com/office/drawing/2014/main" id="{88971617-69B1-DDE3-86B9-BBB56C1B00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KE"/>
          </a:p>
        </p:txBody>
      </p:sp>
      <p:sp>
        <p:nvSpPr>
          <p:cNvPr id="4" name="Text Placeholder 3">
            <a:extLst>
              <a:ext uri="{FF2B5EF4-FFF2-40B4-BE49-F238E27FC236}">
                <a16:creationId xmlns:a16="http://schemas.microsoft.com/office/drawing/2014/main" id="{186003D2-FC91-3ACB-10B6-2B1F32836B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0507826-487D-38E1-087E-1458C6B716C3}"/>
              </a:ext>
            </a:extLst>
          </p:cNvPr>
          <p:cNvSpPr>
            <a:spLocks noGrp="1"/>
          </p:cNvSpPr>
          <p:nvPr>
            <p:ph type="dt" sz="half" idx="10"/>
          </p:nvPr>
        </p:nvSpPr>
        <p:spPr/>
        <p:txBody>
          <a:bodyPr/>
          <a:lstStyle/>
          <a:p>
            <a:fld id="{FD8EF07B-CB59-7344-9061-A8CD6A94E1AD}" type="datetimeFigureOut">
              <a:rPr lang="en-KE" smtClean="0"/>
              <a:t>09/29/2023</a:t>
            </a:fld>
            <a:endParaRPr lang="en-KE"/>
          </a:p>
        </p:txBody>
      </p:sp>
      <p:sp>
        <p:nvSpPr>
          <p:cNvPr id="6" name="Footer Placeholder 5">
            <a:extLst>
              <a:ext uri="{FF2B5EF4-FFF2-40B4-BE49-F238E27FC236}">
                <a16:creationId xmlns:a16="http://schemas.microsoft.com/office/drawing/2014/main" id="{85CA52E4-E089-F32B-DBF6-CD221F9793E0}"/>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6A765339-A2E9-B579-E8DF-B5C8DCB595DD}"/>
              </a:ext>
            </a:extLst>
          </p:cNvPr>
          <p:cNvSpPr>
            <a:spLocks noGrp="1"/>
          </p:cNvSpPr>
          <p:nvPr>
            <p:ph type="sldNum" sz="quarter" idx="12"/>
          </p:nvPr>
        </p:nvSpPr>
        <p:spPr/>
        <p:txBody>
          <a:bodyPr/>
          <a:lstStyle/>
          <a:p>
            <a:fld id="{BA5F743C-71D1-2D44-9661-507DE94FCD88}" type="slidenum">
              <a:rPr lang="en-KE" smtClean="0"/>
              <a:t>‹#›</a:t>
            </a:fld>
            <a:endParaRPr lang="en-KE"/>
          </a:p>
        </p:txBody>
      </p:sp>
    </p:spTree>
    <p:extLst>
      <p:ext uri="{BB962C8B-B14F-4D97-AF65-F5344CB8AC3E}">
        <p14:creationId xmlns:p14="http://schemas.microsoft.com/office/powerpoint/2010/main" val="996573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151FC-BA98-90CF-35D2-BECFFB323C2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KE"/>
          </a:p>
        </p:txBody>
      </p:sp>
      <p:sp>
        <p:nvSpPr>
          <p:cNvPr id="3" name="Picture Placeholder 2">
            <a:extLst>
              <a:ext uri="{FF2B5EF4-FFF2-40B4-BE49-F238E27FC236}">
                <a16:creationId xmlns:a16="http://schemas.microsoft.com/office/drawing/2014/main" id="{B52A2433-6EDC-F18B-B198-F91CA36F0B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KE"/>
          </a:p>
        </p:txBody>
      </p:sp>
      <p:sp>
        <p:nvSpPr>
          <p:cNvPr id="4" name="Text Placeholder 3">
            <a:extLst>
              <a:ext uri="{FF2B5EF4-FFF2-40B4-BE49-F238E27FC236}">
                <a16:creationId xmlns:a16="http://schemas.microsoft.com/office/drawing/2014/main" id="{CEC729BA-86B9-CF38-4066-32A0F46AAD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E12CE79-9BD1-D6D2-792C-93D5FA64F3F0}"/>
              </a:ext>
            </a:extLst>
          </p:cNvPr>
          <p:cNvSpPr>
            <a:spLocks noGrp="1"/>
          </p:cNvSpPr>
          <p:nvPr>
            <p:ph type="dt" sz="half" idx="10"/>
          </p:nvPr>
        </p:nvSpPr>
        <p:spPr/>
        <p:txBody>
          <a:bodyPr/>
          <a:lstStyle/>
          <a:p>
            <a:fld id="{FD8EF07B-CB59-7344-9061-A8CD6A94E1AD}" type="datetimeFigureOut">
              <a:rPr lang="en-KE" smtClean="0"/>
              <a:t>09/29/2023</a:t>
            </a:fld>
            <a:endParaRPr lang="en-KE"/>
          </a:p>
        </p:txBody>
      </p:sp>
      <p:sp>
        <p:nvSpPr>
          <p:cNvPr id="6" name="Footer Placeholder 5">
            <a:extLst>
              <a:ext uri="{FF2B5EF4-FFF2-40B4-BE49-F238E27FC236}">
                <a16:creationId xmlns:a16="http://schemas.microsoft.com/office/drawing/2014/main" id="{9AC33A01-FCE2-5569-AE96-51C6995048DB}"/>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E6FB538F-9688-43E0-DCFC-A73153F8D1A6}"/>
              </a:ext>
            </a:extLst>
          </p:cNvPr>
          <p:cNvSpPr>
            <a:spLocks noGrp="1"/>
          </p:cNvSpPr>
          <p:nvPr>
            <p:ph type="sldNum" sz="quarter" idx="12"/>
          </p:nvPr>
        </p:nvSpPr>
        <p:spPr/>
        <p:txBody>
          <a:bodyPr/>
          <a:lstStyle/>
          <a:p>
            <a:fld id="{BA5F743C-71D1-2D44-9661-507DE94FCD88}" type="slidenum">
              <a:rPr lang="en-KE" smtClean="0"/>
              <a:t>‹#›</a:t>
            </a:fld>
            <a:endParaRPr lang="en-KE"/>
          </a:p>
        </p:txBody>
      </p:sp>
    </p:spTree>
    <p:extLst>
      <p:ext uri="{BB962C8B-B14F-4D97-AF65-F5344CB8AC3E}">
        <p14:creationId xmlns:p14="http://schemas.microsoft.com/office/powerpoint/2010/main" val="482993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image" Target="../media/image6.jpe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image" Target="../media/image5.jpeg"/><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theme" Target="../theme/theme3.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93BB59-3941-C96A-7245-7352251B52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KE"/>
          </a:p>
        </p:txBody>
      </p:sp>
      <p:sp>
        <p:nvSpPr>
          <p:cNvPr id="3" name="Text Placeholder 2">
            <a:extLst>
              <a:ext uri="{FF2B5EF4-FFF2-40B4-BE49-F238E27FC236}">
                <a16:creationId xmlns:a16="http://schemas.microsoft.com/office/drawing/2014/main" id="{A7E2DF0A-341F-0824-4806-C6F678A76B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KE"/>
          </a:p>
        </p:txBody>
      </p:sp>
      <p:sp>
        <p:nvSpPr>
          <p:cNvPr id="4" name="Date Placeholder 3">
            <a:extLst>
              <a:ext uri="{FF2B5EF4-FFF2-40B4-BE49-F238E27FC236}">
                <a16:creationId xmlns:a16="http://schemas.microsoft.com/office/drawing/2014/main" id="{39DD4067-33BE-E989-18C7-B3651D5611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8EF07B-CB59-7344-9061-A8CD6A94E1AD}" type="datetimeFigureOut">
              <a:rPr lang="en-KE" smtClean="0"/>
              <a:t>09/29/2023</a:t>
            </a:fld>
            <a:endParaRPr lang="en-KE"/>
          </a:p>
        </p:txBody>
      </p:sp>
      <p:sp>
        <p:nvSpPr>
          <p:cNvPr id="5" name="Footer Placeholder 4">
            <a:extLst>
              <a:ext uri="{FF2B5EF4-FFF2-40B4-BE49-F238E27FC236}">
                <a16:creationId xmlns:a16="http://schemas.microsoft.com/office/drawing/2014/main" id="{7E0DA478-64CA-61B8-66C4-68A63512E7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KE"/>
          </a:p>
        </p:txBody>
      </p:sp>
      <p:sp>
        <p:nvSpPr>
          <p:cNvPr id="6" name="Slide Number Placeholder 5">
            <a:extLst>
              <a:ext uri="{FF2B5EF4-FFF2-40B4-BE49-F238E27FC236}">
                <a16:creationId xmlns:a16="http://schemas.microsoft.com/office/drawing/2014/main" id="{37535E75-4133-3D1E-6762-B8EFE55844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5F743C-71D1-2D44-9661-507DE94FCD88}" type="slidenum">
              <a:rPr lang="en-KE" smtClean="0"/>
              <a:t>‹#›</a:t>
            </a:fld>
            <a:endParaRPr lang="en-KE"/>
          </a:p>
        </p:txBody>
      </p:sp>
    </p:spTree>
    <p:extLst>
      <p:ext uri="{BB962C8B-B14F-4D97-AF65-F5344CB8AC3E}">
        <p14:creationId xmlns:p14="http://schemas.microsoft.com/office/powerpoint/2010/main" val="4232311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a:buClrTx/>
            </a:pPr>
            <a:fld id="{83F855F0-D8E6-45C9-9944-AB3CA1F13CD4}" type="datetime1">
              <a:rPr lang="en-GB" kern="1200" smtClean="0">
                <a:solidFill>
                  <a:prstClr val="black">
                    <a:tint val="75000"/>
                  </a:prstClr>
                </a:solidFill>
                <a:latin typeface="Calibri"/>
                <a:ea typeface="+mn-ea"/>
                <a:cs typeface="+mn-cs"/>
              </a:rPr>
              <a:t>29/09/2023</a:t>
            </a:fld>
            <a:endParaRPr lang="en-US" kern="1200">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a:buClrTx/>
            </a:pPr>
            <a:endParaRPr lang="en-US" kern="1200">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a:buClrTx/>
            </a:pPr>
            <a:fld id="{904EAFC0-4726-430B-9813-9AA2FC154D8B}" type="slidenum">
              <a:rPr lang="en-US" kern="1200" smtClean="0">
                <a:solidFill>
                  <a:prstClr val="black">
                    <a:tint val="75000"/>
                  </a:prstClr>
                </a:solidFill>
                <a:latin typeface="Calibri"/>
                <a:ea typeface="+mn-ea"/>
                <a:cs typeface="+mn-cs"/>
              </a:rPr>
              <a:pPr defTabSz="685800">
                <a:buClrTx/>
              </a:pPr>
              <a:t>‹#›</a:t>
            </a:fld>
            <a:endParaRPr lang="en-US" kern="1200">
              <a:solidFill>
                <a:prstClr val="black">
                  <a:tint val="75000"/>
                </a:prstClr>
              </a:solidFill>
              <a:latin typeface="Calibri"/>
              <a:ea typeface="+mn-ea"/>
              <a:cs typeface="+mn-cs"/>
            </a:endParaRPr>
          </a:p>
        </p:txBody>
      </p:sp>
    </p:spTree>
    <p:extLst>
      <p:ext uri="{BB962C8B-B14F-4D97-AF65-F5344CB8AC3E}">
        <p14:creationId xmlns:p14="http://schemas.microsoft.com/office/powerpoint/2010/main" val="191285120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hf hdr="0" ft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48512" y="2"/>
            <a:ext cx="10630141" cy="69542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85011" y="1243584"/>
            <a:ext cx="11293643" cy="526694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Box 4"/>
          <p:cNvSpPr txBox="1"/>
          <p:nvPr userDrawn="1"/>
        </p:nvSpPr>
        <p:spPr>
          <a:xfrm>
            <a:off x="714031" y="6457892"/>
            <a:ext cx="10980664" cy="323165"/>
          </a:xfrm>
          <a:prstGeom prst="rect">
            <a:avLst/>
          </a:prstGeom>
          <a:solidFill>
            <a:schemeClr val="accent1">
              <a:lumMod val="75000"/>
            </a:schemeClr>
          </a:solidFill>
          <a:ln>
            <a:solidFill>
              <a:schemeClr val="accent1">
                <a:lumMod val="75000"/>
              </a:schemeClr>
            </a:solidFill>
          </a:ln>
        </p:spPr>
        <p:txBody>
          <a:bodyPr wrap="squar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prstClr val="white"/>
                </a:solidFill>
                <a:effectLst/>
                <a:uLnTx/>
                <a:uFillTx/>
                <a:latin typeface="Calibri"/>
                <a:ea typeface="+mn-ea"/>
                <a:cs typeface="+mn-cs"/>
              </a:rPr>
              <a:t>National Malaria Control Programme – </a:t>
            </a:r>
            <a:r>
              <a:rPr kumimoji="0" lang="en-US" sz="1500" b="0" i="0" u="none" strike="noStrike" kern="1200" cap="none" spc="0" normalizeH="0" baseline="0" noProof="0" dirty="0" err="1">
                <a:ln>
                  <a:noFill/>
                </a:ln>
                <a:solidFill>
                  <a:prstClr val="white"/>
                </a:solidFill>
                <a:effectLst/>
                <a:uLnTx/>
                <a:uFillTx/>
                <a:latin typeface="Calibri"/>
                <a:ea typeface="+mn-ea"/>
                <a:cs typeface="+mn-cs"/>
              </a:rPr>
              <a:t>Komesha</a:t>
            </a:r>
            <a:r>
              <a:rPr kumimoji="0" lang="en-US" sz="1500" b="0" i="0" u="none" strike="noStrike" kern="1200" cap="none" spc="0" normalizeH="0" baseline="0" noProof="0" dirty="0">
                <a:ln>
                  <a:noFill/>
                </a:ln>
                <a:solidFill>
                  <a:prstClr val="white"/>
                </a:solidFill>
                <a:effectLst/>
                <a:uLnTx/>
                <a:uFillTx/>
                <a:latin typeface="Calibri"/>
                <a:ea typeface="+mn-ea"/>
                <a:cs typeface="+mn-cs"/>
              </a:rPr>
              <a:t> Malaria, </a:t>
            </a:r>
            <a:r>
              <a:rPr kumimoji="0" lang="en-US" sz="1500" b="0" i="0" u="none" strike="noStrike" kern="1200" cap="none" spc="0" normalizeH="0" baseline="0" noProof="0" dirty="0" err="1">
                <a:ln>
                  <a:noFill/>
                </a:ln>
                <a:solidFill>
                  <a:prstClr val="white"/>
                </a:solidFill>
                <a:effectLst/>
                <a:uLnTx/>
                <a:uFillTx/>
                <a:latin typeface="Calibri"/>
                <a:ea typeface="+mn-ea"/>
                <a:cs typeface="+mn-cs"/>
              </a:rPr>
              <a:t>Okoa</a:t>
            </a:r>
            <a:r>
              <a:rPr kumimoji="0" lang="en-US" sz="1500" b="0" i="0" u="none" strike="noStrike" kern="1200" cap="none" spc="0" normalizeH="0" baseline="0" noProof="0" dirty="0">
                <a:ln>
                  <a:noFill/>
                </a:ln>
                <a:solidFill>
                  <a:prstClr val="white"/>
                </a:solidFill>
                <a:effectLst/>
                <a:uLnTx/>
                <a:uFillTx/>
                <a:latin typeface="Calibri"/>
                <a:ea typeface="+mn-ea"/>
                <a:cs typeface="+mn-cs"/>
              </a:rPr>
              <a:t> </a:t>
            </a:r>
            <a:r>
              <a:rPr kumimoji="0" lang="en-US" sz="1500" b="0" i="0" u="none" strike="noStrike" kern="1200" cap="none" spc="0" normalizeH="0" baseline="0" noProof="0" dirty="0" err="1">
                <a:ln>
                  <a:noFill/>
                </a:ln>
                <a:solidFill>
                  <a:prstClr val="white"/>
                </a:solidFill>
                <a:effectLst/>
                <a:uLnTx/>
                <a:uFillTx/>
                <a:latin typeface="Calibri"/>
                <a:ea typeface="+mn-ea"/>
                <a:cs typeface="+mn-cs"/>
              </a:rPr>
              <a:t>Maisha</a:t>
            </a:r>
            <a:endParaRPr kumimoji="0" lang="en-US" sz="1500" b="0" i="0" u="none" strike="noStrike" kern="1200" cap="none" spc="0" normalizeH="0" baseline="0" noProof="0" dirty="0">
              <a:ln>
                <a:noFill/>
              </a:ln>
              <a:solidFill>
                <a:prstClr val="white"/>
              </a:solidFill>
              <a:effectLst/>
              <a:uLnTx/>
              <a:uFillTx/>
              <a:latin typeface="Calibri"/>
              <a:ea typeface="+mn-ea"/>
              <a:cs typeface="+mn-cs"/>
            </a:endParaRPr>
          </a:p>
        </p:txBody>
      </p:sp>
      <p:pic>
        <p:nvPicPr>
          <p:cNvPr id="6" name="Picture 5"/>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0"/>
            <a:ext cx="805573" cy="536448"/>
          </a:xfrm>
          <a:prstGeom prst="rect">
            <a:avLst/>
          </a:prstGeom>
        </p:spPr>
      </p:pic>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5104" y="6254497"/>
            <a:ext cx="636165" cy="621047"/>
          </a:xfrm>
          <a:prstGeom prst="rect">
            <a:avLst/>
          </a:prstGeom>
        </p:spPr>
      </p:pic>
    </p:spTree>
    <p:extLst>
      <p:ext uri="{BB962C8B-B14F-4D97-AF65-F5344CB8AC3E}">
        <p14:creationId xmlns:p14="http://schemas.microsoft.com/office/powerpoint/2010/main" val="268100031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Lst>
  <p:hf hdr="0" ftr="0"/>
  <p:txStyles>
    <p:titleStyle>
      <a:lvl1pPr algn="l" defTabSz="685800" rtl="0" eaLnBrk="1" latinLnBrk="0" hangingPunct="1">
        <a:lnSpc>
          <a:spcPct val="90000"/>
        </a:lnSpc>
        <a:spcBef>
          <a:spcPct val="0"/>
        </a:spcBef>
        <a:buNone/>
        <a:defRPr sz="2700" kern="1200">
          <a:solidFill>
            <a:schemeClr val="tx1"/>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7BD7D-A04A-D2CC-3445-53DBAD9E35D5}"/>
              </a:ext>
            </a:extLst>
          </p:cNvPr>
          <p:cNvSpPr>
            <a:spLocks noGrp="1"/>
          </p:cNvSpPr>
          <p:nvPr>
            <p:ph type="ctrTitle"/>
          </p:nvPr>
        </p:nvSpPr>
        <p:spPr>
          <a:xfrm>
            <a:off x="1524000" y="2164080"/>
            <a:ext cx="9144000" cy="1737361"/>
          </a:xfrm>
        </p:spPr>
        <p:txBody>
          <a:bodyPr>
            <a:normAutofit fontScale="90000"/>
          </a:bodyPr>
          <a:lstStyle/>
          <a:p>
            <a:br>
              <a:rPr lang="en-GB" sz="3600" b="1" dirty="0">
                <a:latin typeface="Arial" panose="020B0604020202020204" pitchFamily="34" charset="0"/>
                <a:ea typeface="Arial" panose="020B0604020202020204" pitchFamily="34" charset="0"/>
              </a:rPr>
            </a:br>
            <a:br>
              <a:rPr lang="en-GB" sz="3600" b="1" dirty="0">
                <a:latin typeface="Arial" panose="020B0604020202020204" pitchFamily="34" charset="0"/>
                <a:ea typeface="Arial" panose="020B0604020202020204" pitchFamily="34" charset="0"/>
              </a:rPr>
            </a:br>
            <a:br>
              <a:rPr lang="en-GB" sz="3600" b="1" dirty="0">
                <a:latin typeface="Arial" panose="020B0604020202020204" pitchFamily="34" charset="0"/>
                <a:ea typeface="Arial" panose="020B0604020202020204" pitchFamily="34" charset="0"/>
              </a:rPr>
            </a:br>
            <a:br>
              <a:rPr lang="en-GB" sz="3600" b="1" dirty="0">
                <a:latin typeface="Arial" panose="020B0604020202020204" pitchFamily="34" charset="0"/>
                <a:ea typeface="Arial" panose="020B0604020202020204" pitchFamily="34" charset="0"/>
              </a:rPr>
            </a:br>
            <a:br>
              <a:rPr lang="en-GB" sz="3600" b="1" dirty="0">
                <a:latin typeface="Arial" panose="020B0604020202020204" pitchFamily="34" charset="0"/>
                <a:ea typeface="Arial" panose="020B0604020202020204" pitchFamily="34" charset="0"/>
              </a:rPr>
            </a:br>
            <a:br>
              <a:rPr lang="en-GB" sz="3600" b="1" dirty="0">
                <a:latin typeface="Arial" panose="020B0604020202020204" pitchFamily="34" charset="0"/>
                <a:ea typeface="Arial" panose="020B0604020202020204" pitchFamily="34" charset="0"/>
              </a:rPr>
            </a:br>
            <a:br>
              <a:rPr lang="en-GB" sz="3600" b="1" dirty="0">
                <a:latin typeface="Arial" panose="020B0604020202020204" pitchFamily="34" charset="0"/>
                <a:ea typeface="Arial" panose="020B0604020202020204" pitchFamily="34" charset="0"/>
              </a:rPr>
            </a:br>
            <a:br>
              <a:rPr lang="en-GB" sz="3600" b="1" dirty="0">
                <a:latin typeface="Arial" panose="020B0604020202020204" pitchFamily="34" charset="0"/>
                <a:ea typeface="Arial" panose="020B0604020202020204" pitchFamily="34" charset="0"/>
              </a:rPr>
            </a:br>
            <a:br>
              <a:rPr lang="en-GB" sz="3600" b="1" dirty="0">
                <a:latin typeface="Arial" panose="020B0604020202020204" pitchFamily="34" charset="0"/>
                <a:ea typeface="Arial" panose="020B0604020202020204" pitchFamily="34" charset="0"/>
              </a:rPr>
            </a:br>
            <a:br>
              <a:rPr lang="en-GB" sz="3600" b="1" dirty="0">
                <a:latin typeface="Arial" panose="020B0604020202020204" pitchFamily="34" charset="0"/>
                <a:ea typeface="Arial" panose="020B0604020202020204" pitchFamily="34" charset="0"/>
              </a:rPr>
            </a:br>
            <a:br>
              <a:rPr lang="en-GB" sz="3600" b="1" dirty="0">
                <a:latin typeface="Arial" panose="020B0604020202020204" pitchFamily="34" charset="0"/>
                <a:ea typeface="Arial" panose="020B0604020202020204" pitchFamily="34" charset="0"/>
              </a:rPr>
            </a:br>
            <a:br>
              <a:rPr lang="en-GB" sz="3600" b="1" dirty="0">
                <a:latin typeface="Arial" panose="020B0604020202020204" pitchFamily="34" charset="0"/>
                <a:ea typeface="Arial" panose="020B0604020202020204" pitchFamily="34" charset="0"/>
              </a:rPr>
            </a:br>
            <a:br>
              <a:rPr lang="en-GB" sz="3600" b="1" dirty="0">
                <a:latin typeface="Arial" panose="020B0604020202020204" pitchFamily="34" charset="0"/>
                <a:ea typeface="Arial" panose="020B0604020202020204" pitchFamily="34" charset="0"/>
              </a:rPr>
            </a:br>
            <a:r>
              <a:rPr lang="en-GB" sz="3600" b="1" dirty="0">
                <a:latin typeface="Arial" panose="020B0604020202020204" pitchFamily="34" charset="0"/>
                <a:ea typeface="Arial" panose="020B0604020202020204" pitchFamily="34" charset="0"/>
              </a:rPr>
              <a:t>CRSPC Sub-regional NMCP and Partners Annual Meeting</a:t>
            </a:r>
            <a:br>
              <a:rPr lang="en-GB" sz="6000" b="1" dirty="0">
                <a:latin typeface="Arial" panose="020B0604020202020204" pitchFamily="34" charset="0"/>
                <a:ea typeface="Arial" panose="020B0604020202020204" pitchFamily="34" charset="0"/>
              </a:rPr>
            </a:br>
            <a:endParaRPr lang="en-US" dirty="0"/>
          </a:p>
        </p:txBody>
      </p:sp>
      <p:sp>
        <p:nvSpPr>
          <p:cNvPr id="3" name="Subtitle 2">
            <a:extLst>
              <a:ext uri="{FF2B5EF4-FFF2-40B4-BE49-F238E27FC236}">
                <a16:creationId xmlns:a16="http://schemas.microsoft.com/office/drawing/2014/main" id="{42D38E49-7DFD-E2DD-B2BC-B9A4CAC1989A}"/>
              </a:ext>
            </a:extLst>
          </p:cNvPr>
          <p:cNvSpPr>
            <a:spLocks noGrp="1"/>
          </p:cNvSpPr>
          <p:nvPr>
            <p:ph type="subTitle" idx="1"/>
          </p:nvPr>
        </p:nvSpPr>
        <p:spPr>
          <a:xfrm>
            <a:off x="1524000" y="3901441"/>
            <a:ext cx="9144000" cy="883920"/>
          </a:xfrm>
        </p:spPr>
        <p:txBody>
          <a:bodyPr/>
          <a:lstStyle/>
          <a:p>
            <a:r>
              <a:rPr lang="en-KE" sz="2400" b="1" dirty="0">
                <a:latin typeface="Times New Roman" panose="02020603050405020304" pitchFamily="18" charset="0"/>
                <a:cs typeface="Times New Roman" panose="02020603050405020304" pitchFamily="18" charset="0"/>
              </a:rPr>
              <a:t>Kenya Malaria Matchbox Assessment</a:t>
            </a:r>
            <a:endParaRPr lang="en-US" dirty="0"/>
          </a:p>
        </p:txBody>
      </p:sp>
      <p:pic>
        <p:nvPicPr>
          <p:cNvPr id="3074" name="Picture 2" descr="NLTP – National Leprosy, Tuberculosis &amp; Lung Disease Program">
            <a:extLst>
              <a:ext uri="{FF2B5EF4-FFF2-40B4-BE49-F238E27FC236}">
                <a16:creationId xmlns:a16="http://schemas.microsoft.com/office/drawing/2014/main" id="{394FFC67-DA24-7384-A166-C84C8C2E14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5748" y="441960"/>
            <a:ext cx="3248025" cy="14097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Anchor ERP - National Malaria Control Program">
            <a:extLst>
              <a:ext uri="{FF2B5EF4-FFF2-40B4-BE49-F238E27FC236}">
                <a16:creationId xmlns:a16="http://schemas.microsoft.com/office/drawing/2014/main" id="{22B450DC-0A62-A2FD-99E0-1F7609434C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00587" y="5219700"/>
            <a:ext cx="2790825" cy="1638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8971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A8EC9-E232-1F40-891E-D82599685287}"/>
              </a:ext>
            </a:extLst>
          </p:cNvPr>
          <p:cNvSpPr>
            <a:spLocks noGrp="1"/>
          </p:cNvSpPr>
          <p:nvPr>
            <p:ph type="title"/>
          </p:nvPr>
        </p:nvSpPr>
        <p:spPr>
          <a:xfrm>
            <a:off x="1221768" y="96902"/>
            <a:ext cx="9717505" cy="6141338"/>
          </a:xfrm>
        </p:spPr>
        <p:txBody>
          <a:bodyPr>
            <a:normAutofit/>
          </a:bodyPr>
          <a:lstStyle/>
          <a:p>
            <a:r>
              <a:rPr lang="en-US" sz="4400" b="1" dirty="0"/>
              <a:t>Policy implications </a:t>
            </a:r>
          </a:p>
        </p:txBody>
      </p:sp>
      <p:sp>
        <p:nvSpPr>
          <p:cNvPr id="3" name="Slide Number Placeholder 2">
            <a:extLst>
              <a:ext uri="{FF2B5EF4-FFF2-40B4-BE49-F238E27FC236}">
                <a16:creationId xmlns:a16="http://schemas.microsoft.com/office/drawing/2014/main" id="{1487FCE0-760A-6BBA-523D-E259F80D87AF}"/>
              </a:ext>
            </a:extLst>
          </p:cNvPr>
          <p:cNvSpPr>
            <a:spLocks noGrp="1"/>
          </p:cNvSpPr>
          <p:nvPr>
            <p:ph type="sldNum" sz="quarter" idx="12"/>
          </p:nvPr>
        </p:nvSpPr>
        <p:spPr/>
        <p:txBody>
          <a:bodyPr/>
          <a:lstStyle/>
          <a:p>
            <a:pPr defTabSz="685800">
              <a:buClrTx/>
            </a:pPr>
            <a:fld id="{07FBE143-3F32-4728-995E-89031975AA5D}" type="slidenum">
              <a:rPr lang="en-US" kern="1200" smtClean="0">
                <a:solidFill>
                  <a:prstClr val="white"/>
                </a:solidFill>
                <a:latin typeface="Calibri"/>
                <a:ea typeface="+mn-ea"/>
                <a:cs typeface="+mn-cs"/>
              </a:rPr>
              <a:pPr defTabSz="685800">
                <a:buClrTx/>
              </a:pPr>
              <a:t>10</a:t>
            </a:fld>
            <a:endParaRPr lang="en-US" kern="1200" dirty="0">
              <a:solidFill>
                <a:prstClr val="white"/>
              </a:solidFill>
              <a:latin typeface="Calibri"/>
              <a:ea typeface="+mn-ea"/>
              <a:cs typeface="+mn-cs"/>
            </a:endParaRPr>
          </a:p>
        </p:txBody>
      </p:sp>
    </p:spTree>
    <p:extLst>
      <p:ext uri="{BB962C8B-B14F-4D97-AF65-F5344CB8AC3E}">
        <p14:creationId xmlns:p14="http://schemas.microsoft.com/office/powerpoint/2010/main" val="2254331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E180D4-3E47-2BC0-9548-8329791276DA}"/>
              </a:ext>
            </a:extLst>
          </p:cNvPr>
          <p:cNvSpPr>
            <a:spLocks noGrp="1"/>
          </p:cNvSpPr>
          <p:nvPr>
            <p:ph idx="1"/>
          </p:nvPr>
        </p:nvSpPr>
        <p:spPr>
          <a:xfrm>
            <a:off x="314959" y="477520"/>
            <a:ext cx="11630855" cy="6015355"/>
          </a:xfrm>
        </p:spPr>
        <p:txBody>
          <a:bodyPr>
            <a:normAutofit/>
          </a:bodyPr>
          <a:lstStyle/>
          <a:p>
            <a:pPr marL="0" lvl="0" indent="0" algn="just">
              <a:spcBef>
                <a:spcPts val="500"/>
              </a:spcBef>
              <a:buNone/>
            </a:pPr>
            <a:r>
              <a:rPr lang="en-GB" sz="3200" b="1" dirty="0">
                <a:effectLst/>
                <a:latin typeface="Times New Roman" panose="02020603050405020304" pitchFamily="18" charset="0"/>
                <a:ea typeface="Calibri" panose="020F0502020204030204" pitchFamily="34" charset="0"/>
                <a:cs typeface="Times New Roman" panose="02020603050405020304" pitchFamily="18" charset="0"/>
              </a:rPr>
              <a:t>Vector Control</a:t>
            </a:r>
          </a:p>
          <a:p>
            <a:pPr marL="0" lvl="0" indent="0" algn="just">
              <a:spcBef>
                <a:spcPts val="500"/>
              </a:spcBef>
              <a:buNone/>
            </a:pPr>
            <a:endParaRPr lang="en-GB" sz="32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500"/>
              </a:spcBef>
            </a:pPr>
            <a:r>
              <a:rPr lang="en-GB" sz="3200" dirty="0">
                <a:effectLst/>
                <a:latin typeface="Times New Roman" panose="02020603050405020304" pitchFamily="18" charset="0"/>
                <a:ea typeface="Calibri" panose="020F0502020204030204" pitchFamily="34" charset="0"/>
                <a:cs typeface="Times New Roman" panose="02020603050405020304" pitchFamily="18" charset="0"/>
              </a:rPr>
              <a:t>Expand the IRS strategy to reach at-risk populations currently not covered by other preventive interventions </a:t>
            </a:r>
            <a:r>
              <a:rPr lang="en-GB" sz="3200" dirty="0" err="1">
                <a:effectLst/>
                <a:latin typeface="Times New Roman" panose="02020603050405020304" pitchFamily="18" charset="0"/>
                <a:ea typeface="Calibri" panose="020F0502020204030204" pitchFamily="34" charset="0"/>
                <a:cs typeface="Times New Roman" panose="02020603050405020304" pitchFamily="18" charset="0"/>
              </a:rPr>
              <a:t>eg</a:t>
            </a:r>
            <a:r>
              <a:rPr lang="en-GB" sz="3200" dirty="0">
                <a:effectLst/>
                <a:latin typeface="Times New Roman" panose="02020603050405020304" pitchFamily="18" charset="0"/>
                <a:ea typeface="Calibri" panose="020F0502020204030204" pitchFamily="34" charset="0"/>
                <a:cs typeface="Times New Roman" panose="02020603050405020304" pitchFamily="18" charset="0"/>
              </a:rPr>
              <a:t> street families</a:t>
            </a:r>
            <a:r>
              <a:rPr lang="en-GB" sz="3200" dirty="0">
                <a:latin typeface="Times New Roman" panose="02020603050405020304" pitchFamily="18" charset="0"/>
                <a:ea typeface="Calibri" panose="020F0502020204030204" pitchFamily="34" charset="0"/>
                <a:cs typeface="Times New Roman" panose="02020603050405020304" pitchFamily="18" charset="0"/>
              </a:rPr>
              <a:t>.</a:t>
            </a:r>
          </a:p>
          <a:p>
            <a:pPr algn="just">
              <a:spcBef>
                <a:spcPts val="500"/>
              </a:spcBef>
            </a:pPr>
            <a:endParaRPr lang="en-KE"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500"/>
              </a:spcBef>
            </a:pPr>
            <a:r>
              <a:rPr lang="en-GB" sz="3200" dirty="0">
                <a:effectLst/>
                <a:latin typeface="Times New Roman" panose="02020603050405020304" pitchFamily="18" charset="0"/>
                <a:ea typeface="Calibri" panose="020F0502020204030204" pitchFamily="34" charset="0"/>
                <a:cs typeface="Times New Roman" panose="02020603050405020304" pitchFamily="18" charset="0"/>
              </a:rPr>
              <a:t>Expand the LLINs mass distribution campaigns to cover the KVPs </a:t>
            </a:r>
          </a:p>
          <a:p>
            <a:pPr algn="just">
              <a:spcBef>
                <a:spcPts val="500"/>
              </a:spcBef>
            </a:pPr>
            <a:endParaRPr lang="en-GB"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500"/>
              </a:spcBef>
            </a:pPr>
            <a:r>
              <a:rPr lang="en-GB" sz="3200" dirty="0">
                <a:effectLst/>
                <a:latin typeface="Times New Roman" panose="02020603050405020304" pitchFamily="18" charset="0"/>
                <a:ea typeface="Calibri" panose="020F0502020204030204" pitchFamily="34" charset="0"/>
                <a:cs typeface="Times New Roman" panose="02020603050405020304" pitchFamily="18" charset="0"/>
              </a:rPr>
              <a:t>Targeted SBCC to address the low IPT-p uptake by pregnant women, especially among adolescent and young women (AGYW).</a:t>
            </a:r>
          </a:p>
          <a:p>
            <a:pPr marL="0" lvl="0" indent="0" algn="just">
              <a:spcBef>
                <a:spcPts val="500"/>
              </a:spcBef>
              <a:buNone/>
            </a:pPr>
            <a:endParaRPr lang="en-GB" sz="3200" dirty="0">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spcBef>
                <a:spcPts val="500"/>
              </a:spcBef>
              <a:buNone/>
            </a:pPr>
            <a:endParaRPr lang="en-GB"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lvl="1" indent="0" algn="just">
              <a:buNone/>
            </a:pPr>
            <a:endParaRPr lang="en-GB"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lvl="1" indent="0" algn="just">
              <a:buNone/>
            </a:pPr>
            <a:endParaRPr lang="en-KE"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39285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E180D4-3E47-2BC0-9548-8329791276DA}"/>
              </a:ext>
            </a:extLst>
          </p:cNvPr>
          <p:cNvSpPr>
            <a:spLocks noGrp="1"/>
          </p:cNvSpPr>
          <p:nvPr>
            <p:ph idx="1"/>
          </p:nvPr>
        </p:nvSpPr>
        <p:spPr>
          <a:xfrm>
            <a:off x="281355" y="477520"/>
            <a:ext cx="11664460" cy="6015355"/>
          </a:xfrm>
        </p:spPr>
        <p:txBody>
          <a:bodyPr>
            <a:normAutofit/>
          </a:bodyPr>
          <a:lstStyle/>
          <a:p>
            <a:pPr marL="0" lvl="0" indent="0" algn="just">
              <a:spcBef>
                <a:spcPts val="500"/>
              </a:spcBef>
              <a:buNone/>
            </a:pPr>
            <a:r>
              <a:rPr lang="en-GB" sz="3200" b="1" dirty="0">
                <a:effectLst/>
                <a:latin typeface="Times New Roman" panose="02020603050405020304" pitchFamily="18" charset="0"/>
                <a:ea typeface="Calibri" panose="020F0502020204030204" pitchFamily="34" charset="0"/>
                <a:cs typeface="Times New Roman" panose="02020603050405020304" pitchFamily="18" charset="0"/>
              </a:rPr>
              <a:t>Case management</a:t>
            </a:r>
          </a:p>
          <a:p>
            <a:pPr marL="0" lvl="0" indent="0" algn="just">
              <a:spcBef>
                <a:spcPts val="500"/>
              </a:spcBef>
              <a:buNone/>
            </a:pPr>
            <a:endParaRPr lang="en-GB" sz="32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500"/>
              </a:spcBef>
            </a:pPr>
            <a:r>
              <a:rPr lang="en-GB" sz="3200" dirty="0">
                <a:effectLst/>
                <a:latin typeface="Times New Roman" panose="02020603050405020304" pitchFamily="18" charset="0"/>
                <a:ea typeface="Calibri" panose="020F0502020204030204" pitchFamily="34" charset="0"/>
                <a:cs typeface="Times New Roman" panose="02020603050405020304" pitchFamily="18" charset="0"/>
              </a:rPr>
              <a:t>Targeted community case management focusing on the identified KVPs in the country. </a:t>
            </a:r>
          </a:p>
          <a:p>
            <a:pPr lvl="1" algn="just"/>
            <a:endParaRPr lang="en-GB"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500"/>
              </a:spcBef>
            </a:pPr>
            <a:r>
              <a:rPr lang="en-GB" sz="3200" dirty="0">
                <a:effectLst/>
                <a:latin typeface="Times New Roman" panose="02020603050405020304" pitchFamily="18" charset="0"/>
                <a:ea typeface="Calibri" panose="020F0502020204030204" pitchFamily="34" charset="0"/>
                <a:cs typeface="Times New Roman" panose="02020603050405020304" pitchFamily="18" charset="0"/>
              </a:rPr>
              <a:t>Capacity building of private healthcare providers in Malaria Case Management. </a:t>
            </a:r>
          </a:p>
          <a:p>
            <a:pPr lvl="1" algn="just"/>
            <a:endParaRPr lang="en-KE"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500"/>
              </a:spcBef>
              <a:spcAft>
                <a:spcPts val="600"/>
              </a:spcAft>
            </a:pPr>
            <a:r>
              <a:rPr lang="en-GB" sz="3200" dirty="0">
                <a:effectLst/>
                <a:latin typeface="Times New Roman" panose="02020603050405020304" pitchFamily="18" charset="0"/>
                <a:ea typeface="Calibri" panose="020F0502020204030204" pitchFamily="34" charset="0"/>
                <a:cs typeface="Times New Roman" panose="02020603050405020304" pitchFamily="18" charset="0"/>
              </a:rPr>
              <a:t>Review and enhance the case management training curriculum to include the provision of care to vulnerable populations</a:t>
            </a:r>
            <a:r>
              <a:rPr lang="en-GB" sz="3200" dirty="0">
                <a:latin typeface="Times New Roman" panose="02020603050405020304" pitchFamily="18" charset="0"/>
                <a:ea typeface="Calibri" panose="020F0502020204030204" pitchFamily="34" charset="0"/>
                <a:cs typeface="Times New Roman" panose="02020603050405020304" pitchFamily="18" charset="0"/>
              </a:rPr>
              <a:t> </a:t>
            </a:r>
            <a:r>
              <a:rPr lang="en-GB" sz="3200" dirty="0">
                <a:effectLst/>
                <a:latin typeface="Times New Roman" panose="02020603050405020304" pitchFamily="18" charset="0"/>
                <a:ea typeface="Calibri" panose="020F0502020204030204" pitchFamily="34" charset="0"/>
                <a:cs typeface="Times New Roman" panose="02020603050405020304" pitchFamily="18" charset="0"/>
              </a:rPr>
              <a:t>such as a disability-inclusive module.</a:t>
            </a:r>
          </a:p>
          <a:p>
            <a:pPr marL="457200" lvl="1" indent="0" algn="just">
              <a:buNone/>
            </a:pPr>
            <a:endParaRPr lang="en-GB"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lvl="1" indent="0" algn="just">
              <a:buNone/>
            </a:pPr>
            <a:endParaRPr lang="en-KE"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67935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56C3AA-3AFE-A6C4-AEF0-99D678FD32C0}"/>
              </a:ext>
            </a:extLst>
          </p:cNvPr>
          <p:cNvSpPr>
            <a:spLocks noGrp="1"/>
          </p:cNvSpPr>
          <p:nvPr>
            <p:ph idx="1"/>
          </p:nvPr>
        </p:nvSpPr>
        <p:spPr>
          <a:xfrm>
            <a:off x="751840" y="325120"/>
            <a:ext cx="10962640" cy="6004560"/>
          </a:xfrm>
        </p:spPr>
        <p:txBody>
          <a:bodyPr>
            <a:noAutofit/>
          </a:bodyPr>
          <a:lstStyle/>
          <a:p>
            <a:pPr marL="0" indent="0">
              <a:buNone/>
            </a:pPr>
            <a:r>
              <a:rPr lang="en-US" sz="2800" b="1" dirty="0">
                <a:latin typeface="Times New Roman" panose="02020603050405020304" pitchFamily="18" charset="0"/>
                <a:ea typeface="Calibri" panose="020F0502020204030204" pitchFamily="34" charset="0"/>
                <a:cs typeface="Times New Roman" panose="02020603050405020304" pitchFamily="18" charset="0"/>
              </a:rPr>
              <a:t>So</a:t>
            </a:r>
            <a:r>
              <a:rPr lang="en-US" sz="2800" b="1" dirty="0">
                <a:latin typeface="Times New Roman" panose="02020603050405020304" pitchFamily="18" charset="0"/>
                <a:cs typeface="Times New Roman" panose="02020603050405020304" pitchFamily="18" charset="0"/>
              </a:rPr>
              <a:t>cial behavioral change</a:t>
            </a:r>
          </a:p>
          <a:p>
            <a:pPr marL="0" indent="0">
              <a:buNone/>
            </a:pPr>
            <a:endParaRPr lang="en-US" sz="2800" b="1" dirty="0">
              <a:latin typeface="Times New Roman" panose="02020603050405020304" pitchFamily="18" charset="0"/>
              <a:cs typeface="Times New Roman" panose="02020603050405020304" pitchFamily="18" charset="0"/>
            </a:endParaRPr>
          </a:p>
          <a:p>
            <a:pPr algn="just">
              <a:lnSpc>
                <a:spcPct val="100000"/>
              </a:lnSpc>
              <a:spcBef>
                <a:spcPts val="0"/>
              </a:spcBef>
            </a:pPr>
            <a:r>
              <a:rPr lang="en-GB" sz="2800" dirty="0">
                <a:effectLst/>
                <a:latin typeface="Times New Roman" panose="02020603050405020304" pitchFamily="18" charset="0"/>
                <a:ea typeface="Calibri" panose="020F0502020204030204" pitchFamily="34" charset="0"/>
                <a:cs typeface="Times New Roman" panose="02020603050405020304" pitchFamily="18" charset="0"/>
              </a:rPr>
              <a:t>Roll out targeted SBCC program that is cultural, language, and format appropriate, and uses the right channels/media for KVP. </a:t>
            </a:r>
          </a:p>
          <a:p>
            <a:pPr marL="457200" lvl="1" indent="0" algn="just">
              <a:lnSpc>
                <a:spcPct val="100000"/>
              </a:lnSpc>
              <a:spcBef>
                <a:spcPts val="0"/>
              </a:spcBef>
              <a:buNone/>
            </a:pPr>
            <a:endParaRPr lang="en-KE"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Bef>
                <a:spcPts val="0"/>
              </a:spcBef>
            </a:pPr>
            <a:r>
              <a:rPr lang="en-GB" sz="2800" dirty="0">
                <a:effectLst/>
                <a:latin typeface="Times New Roman" panose="02020603050405020304" pitchFamily="18" charset="0"/>
                <a:ea typeface="Calibri" panose="020F0502020204030204" pitchFamily="34" charset="0"/>
                <a:cs typeface="Times New Roman" panose="02020603050405020304" pitchFamily="18" charset="0"/>
              </a:rPr>
              <a:t>Increase advocacy on the adoption of a task-shifting policy to increase access and utilization of malaria services among the Key vulnerable populations.</a:t>
            </a:r>
          </a:p>
          <a:p>
            <a:pPr marL="457200" lvl="1" indent="0" algn="just">
              <a:lnSpc>
                <a:spcPct val="100000"/>
              </a:lnSpc>
              <a:spcBef>
                <a:spcPts val="0"/>
              </a:spcBef>
              <a:buNone/>
            </a:pPr>
            <a:endParaRPr lang="en-KE"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Bef>
                <a:spcPts val="0"/>
              </a:spcBef>
            </a:pPr>
            <a:r>
              <a:rPr lang="en-GB" sz="2800" dirty="0">
                <a:effectLst/>
                <a:latin typeface="Times New Roman" panose="02020603050405020304" pitchFamily="18" charset="0"/>
                <a:ea typeface="Calibri" panose="020F0502020204030204" pitchFamily="34" charset="0"/>
                <a:cs typeface="Times New Roman" panose="02020603050405020304" pitchFamily="18" charset="0"/>
              </a:rPr>
              <a:t>Roll out human rights and health literacy programs. </a:t>
            </a:r>
          </a:p>
          <a:p>
            <a:pPr marL="457200" lvl="1" indent="0" algn="just">
              <a:lnSpc>
                <a:spcPct val="100000"/>
              </a:lnSpc>
              <a:spcBef>
                <a:spcPts val="0"/>
              </a:spcBef>
              <a:buNone/>
            </a:pPr>
            <a:r>
              <a:rPr lang="en-GB"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KE" sz="2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Bef>
                <a:spcPts val="0"/>
              </a:spcBef>
            </a:pPr>
            <a:r>
              <a:rPr lang="en-GB" sz="2800" dirty="0">
                <a:latin typeface="Times New Roman" panose="02020603050405020304" pitchFamily="18" charset="0"/>
                <a:cs typeface="Times New Roman" panose="02020603050405020304" pitchFamily="18" charset="0"/>
              </a:rPr>
              <a:t>Capacity building of health workforce on Community, Human Rights and Gender Considerations in health service delivery.</a:t>
            </a:r>
            <a:endParaRPr lang="en-KE"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1193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0A65D8-CE63-3B00-A2BF-1F9DED339BA7}"/>
              </a:ext>
            </a:extLst>
          </p:cNvPr>
          <p:cNvSpPr>
            <a:spLocks noGrp="1"/>
          </p:cNvSpPr>
          <p:nvPr>
            <p:ph idx="1"/>
          </p:nvPr>
        </p:nvSpPr>
        <p:spPr>
          <a:xfrm>
            <a:off x="609600" y="335280"/>
            <a:ext cx="11328400" cy="6338652"/>
          </a:xfrm>
        </p:spPr>
        <p:txBody>
          <a:bodyPr>
            <a:noAutofit/>
          </a:bodyPr>
          <a:lstStyle/>
          <a:p>
            <a:pPr marL="0" lvl="0" indent="0" algn="just">
              <a:lnSpc>
                <a:spcPct val="100000"/>
              </a:lnSpc>
              <a:spcBef>
                <a:spcPts val="0"/>
              </a:spcBef>
              <a:buNone/>
            </a:pPr>
            <a:r>
              <a:rPr lang="en-GB" sz="2800" b="1" dirty="0">
                <a:effectLst/>
                <a:latin typeface="Times New Roman" panose="02020603050405020304" pitchFamily="18" charset="0"/>
                <a:ea typeface="Calibri" panose="020F0502020204030204" pitchFamily="34" charset="0"/>
                <a:cs typeface="Times New Roman" panose="02020603050405020304" pitchFamily="18" charset="0"/>
              </a:rPr>
              <a:t>Elimination, Surveillance Monitoring and Evaluation operational research</a:t>
            </a:r>
          </a:p>
          <a:p>
            <a:pPr algn="just">
              <a:lnSpc>
                <a:spcPct val="100000"/>
              </a:lnSpc>
              <a:spcBef>
                <a:spcPts val="0"/>
              </a:spcBef>
            </a:pPr>
            <a:r>
              <a:rPr lang="en-GB" sz="2800" dirty="0">
                <a:latin typeface="Times New Roman" panose="02020603050405020304" pitchFamily="18" charset="0"/>
                <a:ea typeface="Calibri" panose="020F0502020204030204" pitchFamily="34" charset="0"/>
                <a:cs typeface="Times New Roman" panose="02020603050405020304" pitchFamily="18" charset="0"/>
              </a:rPr>
              <a:t>Enhance the passive and active surveillance systems to detect malaria cases, especially among KVPs.</a:t>
            </a:r>
          </a:p>
          <a:p>
            <a:pPr marL="0" indent="0" algn="just">
              <a:lnSpc>
                <a:spcPct val="100000"/>
              </a:lnSpc>
              <a:spcBef>
                <a:spcPts val="0"/>
              </a:spcBef>
              <a:buNone/>
            </a:pPr>
            <a:endParaRPr lang="en-GB"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Bef>
                <a:spcPts val="0"/>
              </a:spcBef>
            </a:pPr>
            <a:r>
              <a:rPr lang="en-GB" sz="2800" dirty="0">
                <a:effectLst/>
                <a:latin typeface="Times New Roman" panose="02020603050405020304" pitchFamily="18" charset="0"/>
                <a:ea typeface="Calibri" panose="020F0502020204030204" pitchFamily="34" charset="0"/>
                <a:cs typeface="Times New Roman" panose="02020603050405020304" pitchFamily="18" charset="0"/>
              </a:rPr>
              <a:t>Improve </a:t>
            </a:r>
            <a:r>
              <a:rPr lang="en-GB" sz="2800" dirty="0">
                <a:latin typeface="Times New Roman" panose="02020603050405020304" pitchFamily="18" charset="0"/>
                <a:ea typeface="Calibri" panose="020F0502020204030204" pitchFamily="34" charset="0"/>
                <a:cs typeface="Times New Roman" panose="02020603050405020304" pitchFamily="18" charset="0"/>
              </a:rPr>
              <a:t>m</a:t>
            </a:r>
            <a:r>
              <a:rPr lang="en-GB" sz="2800" dirty="0">
                <a:effectLst/>
                <a:latin typeface="Times New Roman" panose="02020603050405020304" pitchFamily="18" charset="0"/>
                <a:ea typeface="Calibri" panose="020F0502020204030204" pitchFamily="34" charset="0"/>
                <a:cs typeface="Times New Roman" panose="02020603050405020304" pitchFamily="18" charset="0"/>
              </a:rPr>
              <a:t>alaria surveillance in institutions including learning institutions, children’s homes, Barracks, camps, and prisons, among others. </a:t>
            </a:r>
          </a:p>
          <a:p>
            <a:pPr marL="0" indent="0" algn="just">
              <a:lnSpc>
                <a:spcPct val="100000"/>
              </a:lnSpc>
              <a:spcBef>
                <a:spcPts val="0"/>
              </a:spcBef>
              <a:buNone/>
            </a:pPr>
            <a:endParaRPr lang="en-GB"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Bef>
                <a:spcPts val="0"/>
              </a:spcBef>
            </a:pPr>
            <a:r>
              <a:rPr lang="en-US" sz="2800" dirty="0">
                <a:latin typeface="Times New Roman" panose="02020603050405020304" pitchFamily="18" charset="0"/>
                <a:cs typeface="Times New Roman" panose="02020603050405020304" pitchFamily="18" charset="0"/>
              </a:rPr>
              <a:t>Provide </a:t>
            </a:r>
            <a:r>
              <a:rPr lang="en-KE" sz="2800" dirty="0">
                <a:latin typeface="Times New Roman" panose="02020603050405020304" pitchFamily="18" charset="0"/>
                <a:cs typeface="Times New Roman" panose="02020603050405020304" pitchFamily="18" charset="0"/>
              </a:rPr>
              <a:t>indicators definition, implementation, and tracking of the CRG program</a:t>
            </a:r>
            <a:r>
              <a:rPr lang="en-US" sz="2800" dirty="0">
                <a:latin typeface="Times New Roman" panose="02020603050405020304" pitchFamily="18" charset="0"/>
                <a:cs typeface="Times New Roman" panose="02020603050405020304" pitchFamily="18" charset="0"/>
              </a:rPr>
              <a:t> and </a:t>
            </a:r>
            <a:r>
              <a:rPr lang="en-KE" sz="2800" dirty="0">
                <a:latin typeface="Times New Roman" panose="02020603050405020304" pitchFamily="18" charset="0"/>
                <a:cs typeface="Times New Roman" panose="02020603050405020304" pitchFamily="18" charset="0"/>
              </a:rPr>
              <a:t>malaria policy documents</a:t>
            </a:r>
            <a:r>
              <a:rPr lang="en-US" sz="280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en-US" sz="28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n-GB" sz="2800" dirty="0">
                <a:effectLst/>
                <a:latin typeface="Times New Roman" panose="02020603050405020304" pitchFamily="18" charset="0"/>
                <a:ea typeface="Calibri" panose="020F0502020204030204" pitchFamily="34" charset="0"/>
                <a:cs typeface="Times New Roman" panose="02020603050405020304" pitchFamily="18" charset="0"/>
              </a:rPr>
              <a:t>Conduct operation research to guide policies and programs targeting KVPs. </a:t>
            </a:r>
            <a:endParaRPr lang="en-KE" sz="2800" dirty="0">
              <a:latin typeface="Times New Roman" panose="02020603050405020304" pitchFamily="18" charset="0"/>
              <a:ea typeface="Calibri" panose="020F0502020204030204" pitchFamily="34" charset="0"/>
              <a:cs typeface="Times New Roman" panose="02020603050405020304" pitchFamily="18" charset="0"/>
            </a:endParaRPr>
          </a:p>
          <a:p>
            <a:pPr marL="457200" lvl="1" indent="0" algn="just">
              <a:lnSpc>
                <a:spcPct val="100000"/>
              </a:lnSpc>
              <a:spcBef>
                <a:spcPts val="0"/>
              </a:spcBef>
              <a:buNone/>
            </a:pPr>
            <a:endParaRPr lang="en-GB" sz="28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n-GB" sz="2800" dirty="0">
                <a:latin typeface="Times New Roman" panose="02020603050405020304" pitchFamily="18" charset="0"/>
                <a:cs typeface="Times New Roman" panose="02020603050405020304" pitchFamily="18" charset="0"/>
              </a:rPr>
              <a:t>Addressing community rights, gender, and human right in the program.</a:t>
            </a:r>
          </a:p>
          <a:p>
            <a:pPr algn="just">
              <a:lnSpc>
                <a:spcPct val="100000"/>
              </a:lnSpc>
              <a:spcBef>
                <a:spcPts val="0"/>
              </a:spcBef>
            </a:pPr>
            <a:endParaRPr lang="en-GB" sz="2800" dirty="0">
              <a:latin typeface="Times New Roman" panose="02020603050405020304" pitchFamily="18" charset="0"/>
              <a:cs typeface="Times New Roman" panose="02020603050405020304" pitchFamily="18" charset="0"/>
            </a:endParaRPr>
          </a:p>
          <a:p>
            <a:pPr algn="just">
              <a:lnSpc>
                <a:spcPct val="100000"/>
              </a:lnSpc>
              <a:spcBef>
                <a:spcPts val="0"/>
              </a:spcBef>
            </a:pPr>
            <a:endParaRPr lang="en-GB" sz="28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en-GB" sz="28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en-KE" sz="2800" dirty="0">
              <a:latin typeface="Times New Roman" panose="02020603050405020304" pitchFamily="18" charset="0"/>
              <a:cs typeface="Times New Roman" panose="02020603050405020304" pitchFamily="18" charset="0"/>
            </a:endParaRPr>
          </a:p>
          <a:p>
            <a:pPr marL="800100" lvl="1" indent="-342900" algn="just">
              <a:lnSpc>
                <a:spcPct val="100000"/>
              </a:lnSpc>
              <a:spcBef>
                <a:spcPts val="0"/>
              </a:spcBef>
              <a:buFont typeface="+mj-lt"/>
              <a:buAutoNum type="romanLcPeriod"/>
            </a:pPr>
            <a:endParaRPr lang="en-KE" sz="2800" dirty="0">
              <a:latin typeface="Times New Roman" panose="02020603050405020304" pitchFamily="18" charset="0"/>
              <a:cs typeface="Times New Roman" panose="02020603050405020304" pitchFamily="18" charset="0"/>
            </a:endParaRPr>
          </a:p>
          <a:p>
            <a:pPr marL="457200" lvl="1" indent="0" algn="just">
              <a:lnSpc>
                <a:spcPct val="100000"/>
              </a:lnSpc>
              <a:spcBef>
                <a:spcPts val="0"/>
              </a:spcBef>
              <a:buNone/>
            </a:pPr>
            <a:endParaRPr lang="en-KE"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3796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0A65D8-CE63-3B00-A2BF-1F9DED339BA7}"/>
              </a:ext>
            </a:extLst>
          </p:cNvPr>
          <p:cNvSpPr>
            <a:spLocks noGrp="1"/>
          </p:cNvSpPr>
          <p:nvPr>
            <p:ph idx="1"/>
          </p:nvPr>
        </p:nvSpPr>
        <p:spPr>
          <a:xfrm>
            <a:off x="629920" y="375920"/>
            <a:ext cx="11308080" cy="6298012"/>
          </a:xfrm>
        </p:spPr>
        <p:txBody>
          <a:bodyPr>
            <a:normAutofit/>
          </a:bodyPr>
          <a:lstStyle/>
          <a:p>
            <a:pPr marL="0" indent="0" algn="just">
              <a:lnSpc>
                <a:spcPct val="100000"/>
              </a:lnSpc>
              <a:spcBef>
                <a:spcPts val="0"/>
              </a:spcBef>
              <a:buNone/>
            </a:pPr>
            <a:r>
              <a:rPr lang="en-GB" sz="3200" b="1" dirty="0">
                <a:latin typeface="Times New Roman" panose="02020603050405020304" pitchFamily="18" charset="0"/>
                <a:cs typeface="Times New Roman" panose="02020603050405020304" pitchFamily="18" charset="0"/>
              </a:rPr>
              <a:t>Program management</a:t>
            </a:r>
          </a:p>
          <a:p>
            <a:pPr marL="0" indent="0" algn="just">
              <a:lnSpc>
                <a:spcPct val="100000"/>
              </a:lnSpc>
              <a:spcBef>
                <a:spcPts val="0"/>
              </a:spcBef>
              <a:buNone/>
            </a:pPr>
            <a:endParaRPr lang="en-GB" sz="3200" b="1" dirty="0">
              <a:latin typeface="Times New Roman" panose="02020603050405020304" pitchFamily="18" charset="0"/>
              <a:cs typeface="Times New Roman" panose="02020603050405020304" pitchFamily="18" charset="0"/>
            </a:endParaRPr>
          </a:p>
          <a:p>
            <a:pPr algn="just">
              <a:lnSpc>
                <a:spcPct val="100000"/>
              </a:lnSpc>
              <a:spcBef>
                <a:spcPts val="0"/>
              </a:spcBef>
            </a:pPr>
            <a:r>
              <a:rPr lang="en-GB" sz="3200" dirty="0">
                <a:latin typeface="Times New Roman" panose="02020603050405020304" pitchFamily="18" charset="0"/>
                <a:cs typeface="Times New Roman" panose="02020603050405020304" pitchFamily="18" charset="0"/>
              </a:rPr>
              <a:t>Provide policy direction </a:t>
            </a:r>
            <a:r>
              <a:rPr lang="en-US" sz="3200" dirty="0">
                <a:latin typeface="Times New Roman" panose="02020603050405020304" pitchFamily="18" charset="0"/>
                <a:cs typeface="Times New Roman" panose="02020603050405020304" pitchFamily="18" charset="0"/>
              </a:rPr>
              <a:t>and </a:t>
            </a:r>
            <a:r>
              <a:rPr lang="en-GB" sz="3200" dirty="0">
                <a:latin typeface="Times New Roman" panose="02020603050405020304" pitchFamily="18" charset="0"/>
                <a:cs typeface="Times New Roman" panose="02020603050405020304" pitchFamily="18" charset="0"/>
              </a:rPr>
              <a:t>strengthen partnerships with agencies working with KVPs to design appropriate malaria interventions.</a:t>
            </a:r>
          </a:p>
          <a:p>
            <a:pPr algn="just">
              <a:lnSpc>
                <a:spcPct val="100000"/>
              </a:lnSpc>
              <a:spcBef>
                <a:spcPts val="0"/>
              </a:spcBef>
            </a:pPr>
            <a:endParaRPr lang="en-GB" sz="32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n-GB" sz="3200" dirty="0">
                <a:latin typeface="Times New Roman" panose="02020603050405020304" pitchFamily="18" charset="0"/>
                <a:cs typeface="Times New Roman" panose="02020603050405020304" pitchFamily="18" charset="0"/>
              </a:rPr>
              <a:t>Consider putting into place an alternative malaria commodity supply chain mechanism for the KVP especially hard-to-reach/informal urban populations.</a:t>
            </a:r>
          </a:p>
          <a:p>
            <a:pPr lvl="1" algn="just">
              <a:lnSpc>
                <a:spcPct val="100000"/>
              </a:lnSpc>
              <a:spcBef>
                <a:spcPts val="0"/>
              </a:spcBef>
            </a:pPr>
            <a:endParaRPr lang="en-KE" sz="3200" dirty="0">
              <a:latin typeface="Times New Roman" panose="02020603050405020304" pitchFamily="18" charset="0"/>
              <a:cs typeface="Times New Roman" panose="02020603050405020304" pitchFamily="18" charset="0"/>
            </a:endParaRPr>
          </a:p>
          <a:p>
            <a:pPr algn="just">
              <a:lnSpc>
                <a:spcPct val="100000"/>
              </a:lnSpc>
              <a:spcBef>
                <a:spcPts val="0"/>
              </a:spcBef>
            </a:pPr>
            <a:r>
              <a:rPr lang="en-GB" sz="3200" dirty="0">
                <a:effectLst/>
                <a:latin typeface="Times New Roman" panose="02020603050405020304" pitchFamily="18" charset="0"/>
                <a:ea typeface="Calibri" panose="020F0502020204030204" pitchFamily="34" charset="0"/>
                <a:cs typeface="Times New Roman" panose="02020603050405020304" pitchFamily="18" charset="0"/>
              </a:rPr>
              <a:t>Support the development of innovative digital approaches for malaria intervention.</a:t>
            </a:r>
            <a:endParaRPr lang="en-KE" sz="3200" dirty="0">
              <a:latin typeface="Times New Roman" panose="02020603050405020304" pitchFamily="18" charset="0"/>
              <a:cs typeface="Times New Roman" panose="02020603050405020304" pitchFamily="18" charset="0"/>
            </a:endParaRPr>
          </a:p>
          <a:p>
            <a:pPr marL="800100" lvl="1" indent="-342900" algn="just">
              <a:lnSpc>
                <a:spcPct val="100000"/>
              </a:lnSpc>
              <a:spcBef>
                <a:spcPts val="0"/>
              </a:spcBef>
              <a:buFont typeface="+mj-lt"/>
              <a:buAutoNum type="romanLcPeriod"/>
            </a:pPr>
            <a:endParaRPr lang="en-KE" sz="3200" dirty="0">
              <a:latin typeface="Times New Roman" panose="02020603050405020304" pitchFamily="18" charset="0"/>
              <a:cs typeface="Times New Roman" panose="02020603050405020304" pitchFamily="18" charset="0"/>
            </a:endParaRPr>
          </a:p>
          <a:p>
            <a:pPr marL="457200" lvl="1" indent="0" algn="just">
              <a:lnSpc>
                <a:spcPct val="100000"/>
              </a:lnSpc>
              <a:spcBef>
                <a:spcPts val="0"/>
              </a:spcBef>
              <a:buNone/>
            </a:pPr>
            <a:endParaRPr lang="en-KE"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34724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B6243BE-030C-F1CE-75FE-7D48730DBCC7}"/>
              </a:ext>
            </a:extLst>
          </p:cNvPr>
          <p:cNvSpPr>
            <a:spLocks noGrp="1"/>
          </p:cNvSpPr>
          <p:nvPr>
            <p:ph type="title"/>
          </p:nvPr>
        </p:nvSpPr>
        <p:spPr>
          <a:xfrm>
            <a:off x="492760" y="264161"/>
            <a:ext cx="11221720" cy="1107440"/>
          </a:xfrm>
        </p:spPr>
        <p:txBody>
          <a:bodyPr>
            <a:normAutofit/>
          </a:bodyPr>
          <a:lstStyle/>
          <a:p>
            <a:r>
              <a:rPr lang="en-US" sz="3200" b="1" dirty="0">
                <a:solidFill>
                  <a:srgbClr val="222222"/>
                </a:solidFill>
                <a:latin typeface="Arial" panose="020B0604020202020204" pitchFamily="34" charset="0"/>
              </a:rPr>
              <a:t>P</a:t>
            </a:r>
            <a:r>
              <a:rPr lang="en-US" sz="3200" b="1" i="0" dirty="0">
                <a:solidFill>
                  <a:srgbClr val="222222"/>
                </a:solidFill>
                <a:effectLst/>
                <a:latin typeface="Arial" panose="020B0604020202020204" pitchFamily="34" charset="0"/>
              </a:rPr>
              <a:t>lan for Kenya to take forward the findings and recommendations into GC7 </a:t>
            </a:r>
            <a:endParaRPr lang="en-US" sz="3200" b="1" dirty="0"/>
          </a:p>
        </p:txBody>
      </p:sp>
      <p:sp>
        <p:nvSpPr>
          <p:cNvPr id="6" name="Content Placeholder 5">
            <a:extLst>
              <a:ext uri="{FF2B5EF4-FFF2-40B4-BE49-F238E27FC236}">
                <a16:creationId xmlns:a16="http://schemas.microsoft.com/office/drawing/2014/main" id="{82579734-3E52-7A30-2F55-0273DB623B46}"/>
              </a:ext>
            </a:extLst>
          </p:cNvPr>
          <p:cNvSpPr>
            <a:spLocks noGrp="1"/>
          </p:cNvSpPr>
          <p:nvPr>
            <p:ph idx="1"/>
          </p:nvPr>
        </p:nvSpPr>
        <p:spPr>
          <a:xfrm>
            <a:off x="497840" y="1371602"/>
            <a:ext cx="11490960" cy="5181598"/>
          </a:xfrm>
        </p:spPr>
        <p:txBody>
          <a:bodyPr>
            <a:noAutofit/>
          </a:bodyPr>
          <a:lstStyle/>
          <a:p>
            <a:r>
              <a:rPr lang="en-US" sz="2800" b="0" i="0" dirty="0">
                <a:effectLst/>
                <a:latin typeface="Times New Roman" panose="02020603050405020304" pitchFamily="18" charset="0"/>
                <a:cs typeface="Times New Roman" panose="02020603050405020304" pitchFamily="18" charset="0"/>
              </a:rPr>
              <a:t>SBC interventions for key vulnerable populations are included in GC7 and are also currently being implemented under CRM 19.</a:t>
            </a:r>
          </a:p>
          <a:p>
            <a:pPr marL="0" indent="0">
              <a:buNone/>
            </a:pPr>
            <a:endParaRPr lang="en-US" sz="2800" dirty="0">
              <a:latin typeface="Times New Roman" panose="02020603050405020304" pitchFamily="18" charset="0"/>
              <a:cs typeface="Times New Roman" panose="02020603050405020304" pitchFamily="18" charset="0"/>
            </a:endParaRPr>
          </a:p>
          <a:p>
            <a:r>
              <a:rPr lang="en-US" sz="2800" b="0" i="0" dirty="0">
                <a:effectLst/>
                <a:latin typeface="Times New Roman" panose="02020603050405020304" pitchFamily="18" charset="0"/>
                <a:cs typeface="Times New Roman" panose="02020603050405020304" pitchFamily="18" charset="0"/>
              </a:rPr>
              <a:t>CLM is also factored under RSSH in GC7.</a:t>
            </a:r>
          </a:p>
          <a:p>
            <a:pPr marL="0" indent="0">
              <a:buNone/>
            </a:pPr>
            <a:endParaRPr lang="en-US" sz="2800" b="0" i="0" dirty="0">
              <a:effectLst/>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T</a:t>
            </a:r>
            <a:r>
              <a:rPr lang="en-US" sz="2800" b="0" i="0" dirty="0">
                <a:effectLst/>
                <a:latin typeface="Times New Roman" panose="02020603050405020304" pitchFamily="18" charset="0"/>
                <a:cs typeface="Times New Roman" panose="02020603050405020304" pitchFamily="18" charset="0"/>
              </a:rPr>
              <a:t>argeted SBC interventions to address low uptake of prevention of malaria in pregnancy services especially among adolescent and young women.</a:t>
            </a:r>
          </a:p>
          <a:p>
            <a:pPr marL="0" indent="0">
              <a:buNone/>
            </a:pPr>
            <a:r>
              <a:rPr lang="en-US" sz="2800" b="0" i="0" dirty="0">
                <a:effectLst/>
                <a:latin typeface="Times New Roman" panose="02020603050405020304" pitchFamily="18" charset="0"/>
                <a:cs typeface="Times New Roman" panose="02020603050405020304" pitchFamily="18" charset="0"/>
              </a:rPr>
              <a:t> </a:t>
            </a:r>
          </a:p>
          <a:p>
            <a:r>
              <a:rPr lang="en-US" sz="2800" b="0" i="0" dirty="0">
                <a:effectLst/>
                <a:latin typeface="Times New Roman" panose="02020603050405020304" pitchFamily="18" charset="0"/>
                <a:cs typeface="Times New Roman" panose="02020603050405020304" pitchFamily="18" charset="0"/>
              </a:rPr>
              <a:t>Similar interventions will target persons living with disability and refugee/migrant population as part of addressing human rights and gender-related barriers.</a:t>
            </a:r>
          </a:p>
          <a:p>
            <a:pPr marL="0" indent="0">
              <a:buNone/>
            </a:pPr>
            <a:endParaRPr lang="en-US" sz="2800" b="0" i="0" dirty="0">
              <a:effectLst/>
              <a:latin typeface="Times New Roman" panose="02020603050405020304" pitchFamily="18" charset="0"/>
              <a:cs typeface="Times New Roman" panose="02020603050405020304" pitchFamily="18" charset="0"/>
            </a:endParaRPr>
          </a:p>
          <a:p>
            <a:pPr marL="0" indent="0">
              <a:buNone/>
            </a:pPr>
            <a:endParaRPr lang="en-US" sz="2800" b="0" i="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0851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B6243BE-030C-F1CE-75FE-7D48730DBCC7}"/>
              </a:ext>
            </a:extLst>
          </p:cNvPr>
          <p:cNvSpPr>
            <a:spLocks noGrp="1"/>
          </p:cNvSpPr>
          <p:nvPr>
            <p:ph type="title"/>
          </p:nvPr>
        </p:nvSpPr>
        <p:spPr>
          <a:xfrm>
            <a:off x="853440" y="314961"/>
            <a:ext cx="10500360" cy="1097279"/>
          </a:xfrm>
        </p:spPr>
        <p:txBody>
          <a:bodyPr>
            <a:normAutofit/>
          </a:bodyPr>
          <a:lstStyle/>
          <a:p>
            <a:r>
              <a:rPr lang="en-US" sz="3200" b="1" dirty="0">
                <a:solidFill>
                  <a:srgbClr val="222222"/>
                </a:solidFill>
                <a:latin typeface="Arial" panose="020B0604020202020204" pitchFamily="34" charset="0"/>
              </a:rPr>
              <a:t>P</a:t>
            </a:r>
            <a:r>
              <a:rPr lang="en-US" sz="3200" b="1" i="0" dirty="0">
                <a:solidFill>
                  <a:srgbClr val="222222"/>
                </a:solidFill>
                <a:effectLst/>
                <a:latin typeface="Arial" panose="020B0604020202020204" pitchFamily="34" charset="0"/>
              </a:rPr>
              <a:t>olicy or strategy changes being considered due to the findings</a:t>
            </a:r>
            <a:endParaRPr lang="en-US" sz="3200" b="1" dirty="0"/>
          </a:p>
        </p:txBody>
      </p:sp>
      <p:sp>
        <p:nvSpPr>
          <p:cNvPr id="6" name="Content Placeholder 5">
            <a:extLst>
              <a:ext uri="{FF2B5EF4-FFF2-40B4-BE49-F238E27FC236}">
                <a16:creationId xmlns:a16="http://schemas.microsoft.com/office/drawing/2014/main" id="{82579734-3E52-7A30-2F55-0273DB623B46}"/>
              </a:ext>
            </a:extLst>
          </p:cNvPr>
          <p:cNvSpPr>
            <a:spLocks noGrp="1"/>
          </p:cNvSpPr>
          <p:nvPr>
            <p:ph idx="1"/>
          </p:nvPr>
        </p:nvSpPr>
        <p:spPr>
          <a:xfrm>
            <a:off x="838200" y="1808480"/>
            <a:ext cx="10876280" cy="4734559"/>
          </a:xfrm>
        </p:spPr>
        <p:txBody>
          <a:bodyPr>
            <a:normAutofit/>
          </a:bodyPr>
          <a:lstStyle/>
          <a:p>
            <a:r>
              <a:rPr lang="en-US" sz="2800" b="0" i="0" dirty="0">
                <a:effectLst/>
                <a:latin typeface="Times New Roman" panose="02020603050405020304" pitchFamily="18" charset="0"/>
                <a:cs typeface="Times New Roman" panose="02020603050405020304" pitchFamily="18" charset="0"/>
              </a:rPr>
              <a:t>Strategy changes will be considered during the development of the new Kenya Malaria  Strategy.</a:t>
            </a:r>
          </a:p>
          <a:p>
            <a:pPr marL="0" indent="0">
              <a:buNone/>
            </a:pPr>
            <a:endParaRPr lang="en-US" sz="2800" b="0" i="0" dirty="0">
              <a:effectLst/>
              <a:latin typeface="Times New Roman" panose="02020603050405020304" pitchFamily="18" charset="0"/>
              <a:cs typeface="Times New Roman" panose="02020603050405020304" pitchFamily="18" charset="0"/>
            </a:endParaRPr>
          </a:p>
          <a:p>
            <a:r>
              <a:rPr lang="en-US" sz="2800" b="0" i="0" dirty="0">
                <a:effectLst/>
                <a:latin typeface="Times New Roman" panose="02020603050405020304" pitchFamily="18" charset="0"/>
                <a:cs typeface="Times New Roman" panose="02020603050405020304" pitchFamily="18" charset="0"/>
              </a:rPr>
              <a:t>Findings will inform the upcoming malaria strategy e.g., implementation of targeted SBC interventions for the groups identified in the assessment. </a:t>
            </a:r>
          </a:p>
          <a:p>
            <a:pPr marL="0" indent="0">
              <a:buNone/>
            </a:pPr>
            <a:endParaRPr lang="en-US" sz="2800" b="0" i="0" dirty="0">
              <a:effectLst/>
              <a:latin typeface="Times New Roman" panose="02020603050405020304" pitchFamily="18" charset="0"/>
              <a:cs typeface="Times New Roman" panose="02020603050405020304" pitchFamily="18" charset="0"/>
            </a:endParaRPr>
          </a:p>
          <a:p>
            <a:r>
              <a:rPr lang="en-US" sz="2800" b="0" i="0" dirty="0">
                <a:effectLst/>
                <a:latin typeface="Times New Roman" panose="02020603050405020304" pitchFamily="18" charset="0"/>
                <a:cs typeface="Times New Roman" panose="02020603050405020304" pitchFamily="18" charset="0"/>
              </a:rPr>
              <a:t>The challenges with access to care e.g., financial barriers, would be addressed in an integrated approach through social health protection programs and expansive primary health care as part of increased coverage in community health. </a:t>
            </a:r>
          </a:p>
        </p:txBody>
      </p:sp>
    </p:spTree>
    <p:extLst>
      <p:ext uri="{BB962C8B-B14F-4D97-AF65-F5344CB8AC3E}">
        <p14:creationId xmlns:p14="http://schemas.microsoft.com/office/powerpoint/2010/main" val="20280988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B6243BE-030C-F1CE-75FE-7D48730DBCC7}"/>
              </a:ext>
            </a:extLst>
          </p:cNvPr>
          <p:cNvSpPr>
            <a:spLocks noGrp="1"/>
          </p:cNvSpPr>
          <p:nvPr>
            <p:ph type="title"/>
          </p:nvPr>
        </p:nvSpPr>
        <p:spPr>
          <a:xfrm>
            <a:off x="934720" y="274320"/>
            <a:ext cx="10419080" cy="1137921"/>
          </a:xfrm>
        </p:spPr>
        <p:txBody>
          <a:bodyPr>
            <a:normAutofit/>
          </a:bodyPr>
          <a:lstStyle/>
          <a:p>
            <a:r>
              <a:rPr lang="en-US" sz="3200" b="1" dirty="0">
                <a:solidFill>
                  <a:srgbClr val="222222"/>
                </a:solidFill>
                <a:latin typeface="Arial" panose="020B0604020202020204" pitchFamily="34" charset="0"/>
              </a:rPr>
              <a:t>O</a:t>
            </a:r>
            <a:r>
              <a:rPr lang="en-US" sz="3200" b="1" i="0" dirty="0">
                <a:solidFill>
                  <a:srgbClr val="222222"/>
                </a:solidFill>
                <a:effectLst/>
                <a:latin typeface="Arial" panose="020B0604020202020204" pitchFamily="34" charset="0"/>
              </a:rPr>
              <a:t>ther recommendations that the Program has prioritized for action</a:t>
            </a:r>
            <a:endParaRPr lang="en-US" sz="3200" b="1" dirty="0"/>
          </a:p>
        </p:txBody>
      </p:sp>
      <p:sp>
        <p:nvSpPr>
          <p:cNvPr id="6" name="Content Placeholder 5">
            <a:extLst>
              <a:ext uri="{FF2B5EF4-FFF2-40B4-BE49-F238E27FC236}">
                <a16:creationId xmlns:a16="http://schemas.microsoft.com/office/drawing/2014/main" id="{82579734-3E52-7A30-2F55-0273DB623B46}"/>
              </a:ext>
            </a:extLst>
          </p:cNvPr>
          <p:cNvSpPr>
            <a:spLocks noGrp="1"/>
          </p:cNvSpPr>
          <p:nvPr>
            <p:ph idx="1"/>
          </p:nvPr>
        </p:nvSpPr>
        <p:spPr>
          <a:xfrm>
            <a:off x="838200" y="1412240"/>
            <a:ext cx="10876280" cy="4764723"/>
          </a:xfrm>
        </p:spPr>
        <p:txBody>
          <a:bodyPr>
            <a:normAutofit/>
          </a:bodyPr>
          <a:lstStyle/>
          <a:p>
            <a:endParaRPr lang="en-US" sz="2800" b="0" i="0" dirty="0">
              <a:effectLst/>
              <a:latin typeface="Times New Roman" panose="02020603050405020304" pitchFamily="18" charset="0"/>
              <a:cs typeface="Times New Roman" panose="02020603050405020304" pitchFamily="18" charset="0"/>
            </a:endParaRPr>
          </a:p>
          <a:p>
            <a:r>
              <a:rPr lang="en-US" sz="2800" b="0" i="0" dirty="0">
                <a:effectLst/>
                <a:latin typeface="Times New Roman" panose="02020603050405020304" pitchFamily="18" charset="0"/>
                <a:cs typeface="Times New Roman" panose="02020603050405020304" pitchFamily="18" charset="0"/>
              </a:rPr>
              <a:t>SBC for  Key vulnerable populations, which is being implemented under CRM-19, which is to run up to 2025.</a:t>
            </a:r>
          </a:p>
          <a:p>
            <a:pPr marL="0" indent="0">
              <a:buNone/>
            </a:pPr>
            <a:endParaRPr lang="en-US" sz="2800" b="0" i="0" dirty="0">
              <a:effectLst/>
              <a:latin typeface="Times New Roman" panose="02020603050405020304" pitchFamily="18" charset="0"/>
              <a:cs typeface="Times New Roman" panose="02020603050405020304" pitchFamily="18" charset="0"/>
            </a:endParaRPr>
          </a:p>
          <a:p>
            <a:r>
              <a:rPr lang="en-US" sz="2800" b="0" i="0" dirty="0">
                <a:effectLst/>
                <a:latin typeface="Times New Roman" panose="02020603050405020304" pitchFamily="18" charset="0"/>
                <a:cs typeface="Times New Roman" panose="02020603050405020304" pitchFamily="18" charset="0"/>
              </a:rPr>
              <a:t>Mass net campaign will be sensitive to ensure delivery of ITNs to vulnerable groups.</a:t>
            </a:r>
          </a:p>
          <a:p>
            <a:pPr algn="l">
              <a:buFont typeface="+mj-lt"/>
              <a:buAutoNum type="arabicPeriod"/>
            </a:pPr>
            <a:endParaRPr lang="en-US" sz="2800" b="0" i="0" dirty="0">
              <a:solidFill>
                <a:srgbClr val="FF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7993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9511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C8830-341E-7E40-88BF-E3C4A1B4AF4F}"/>
              </a:ext>
            </a:extLst>
          </p:cNvPr>
          <p:cNvSpPr>
            <a:spLocks noGrp="1"/>
          </p:cNvSpPr>
          <p:nvPr>
            <p:ph type="title"/>
          </p:nvPr>
        </p:nvSpPr>
        <p:spPr>
          <a:xfrm>
            <a:off x="838200" y="324485"/>
            <a:ext cx="10515600" cy="691515"/>
          </a:xfrm>
        </p:spPr>
        <p:txBody>
          <a:bodyPr>
            <a:normAutofit/>
          </a:bodyPr>
          <a:lstStyle/>
          <a:p>
            <a:r>
              <a:rPr lang="en-US" altLang="zh-CN" sz="2800" b="1" dirty="0">
                <a:latin typeface="Times New Roman" panose="02020603050405020304" pitchFamily="18" charset="0"/>
                <a:cs typeface="Times New Roman" panose="02020603050405020304" pitchFamily="18" charset="0"/>
              </a:rPr>
              <a:t>Background </a:t>
            </a:r>
            <a:endParaRPr lang="en-KE" sz="2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FD75611-A813-E63D-DD48-0FF0F9D74694}"/>
              </a:ext>
            </a:extLst>
          </p:cNvPr>
          <p:cNvSpPr>
            <a:spLocks noGrp="1"/>
          </p:cNvSpPr>
          <p:nvPr>
            <p:ph idx="1"/>
          </p:nvPr>
        </p:nvSpPr>
        <p:spPr>
          <a:xfrm>
            <a:off x="853440" y="1016000"/>
            <a:ext cx="10850880" cy="5677877"/>
          </a:xfrm>
        </p:spPr>
        <p:txBody>
          <a:bodyPr>
            <a:normAutofit/>
          </a:bodyPr>
          <a:lstStyle/>
          <a:p>
            <a:pPr>
              <a:lnSpc>
                <a:spcPct val="110000"/>
              </a:lnSpc>
              <a:spcBef>
                <a:spcPts val="0"/>
              </a:spcBef>
            </a:pPr>
            <a:r>
              <a:rPr lang="en-GB" altLang="zh-CN" sz="2800" dirty="0">
                <a:latin typeface="Times New Roman" panose="02020603050405020304" pitchFamily="18" charset="0"/>
                <a:ea typeface="Calibri" panose="020F0502020204030204" pitchFamily="34" charset="0"/>
                <a:cs typeface="Calibri" panose="020F0502020204030204" pitchFamily="34" charset="0"/>
              </a:rPr>
              <a:t>Assessment </a:t>
            </a:r>
            <a:r>
              <a:rPr lang="en-GB" altLang="en-US" sz="2800" dirty="0">
                <a:latin typeface="Times New Roman" panose="02020603050405020304" pitchFamily="18" charset="0"/>
                <a:ea typeface="Calibri" panose="020F0502020204030204" pitchFamily="34" charset="0"/>
                <a:cs typeface="Calibri" panose="020F0502020204030204" pitchFamily="34" charset="0"/>
              </a:rPr>
              <a:t>identified </a:t>
            </a:r>
            <a:r>
              <a:rPr lang="en-GB" sz="2800" noProof="1">
                <a:latin typeface="Times New Roman" panose="02020603050405020304" pitchFamily="18" charset="0"/>
                <a:cs typeface="Times New Roman" panose="02020603050405020304" pitchFamily="18" charset="0"/>
              </a:rPr>
              <a:t>barriers to utilization of malaria interventions among key vulnerable and disadvantaged populations in Kenya.</a:t>
            </a:r>
          </a:p>
          <a:p>
            <a:pPr>
              <a:lnSpc>
                <a:spcPct val="110000"/>
              </a:lnSpc>
              <a:spcBef>
                <a:spcPts val="0"/>
              </a:spcBef>
            </a:pPr>
            <a:endParaRPr lang="en-GB" sz="2800" noProof="1">
              <a:latin typeface="Times New Roman" panose="02020603050405020304" pitchFamily="18" charset="0"/>
              <a:cs typeface="Times New Roman" panose="02020603050405020304" pitchFamily="18" charset="0"/>
            </a:endParaRPr>
          </a:p>
          <a:p>
            <a:pPr>
              <a:lnSpc>
                <a:spcPct val="110000"/>
              </a:lnSpc>
              <a:spcBef>
                <a:spcPts val="0"/>
              </a:spcBef>
            </a:pPr>
            <a:r>
              <a:rPr lang="en-GB" altLang="en-US" sz="2800" dirty="0">
                <a:latin typeface="Times New Roman" panose="02020603050405020304" pitchFamily="18" charset="0"/>
                <a:ea typeface="Calibri" panose="020F0502020204030204" pitchFamily="34" charset="0"/>
                <a:cs typeface="Calibri" panose="020F0502020204030204" pitchFamily="34" charset="0"/>
              </a:rPr>
              <a:t>Identifying barriers: sociocultural, financial, physical, or related to gender norms  is an essential step to matching people's specific needs to person-</a:t>
            </a:r>
            <a:r>
              <a:rPr lang="en-GB" altLang="en-US" sz="2800" dirty="0" err="1">
                <a:latin typeface="Times New Roman" panose="02020603050405020304" pitchFamily="18" charset="0"/>
                <a:ea typeface="Calibri" panose="020F0502020204030204" pitchFamily="34" charset="0"/>
                <a:cs typeface="Calibri" panose="020F0502020204030204" pitchFamily="34" charset="0"/>
              </a:rPr>
              <a:t>centered</a:t>
            </a:r>
            <a:r>
              <a:rPr lang="en-GB" altLang="en-US" sz="2800" dirty="0">
                <a:latin typeface="Times New Roman" panose="02020603050405020304" pitchFamily="18" charset="0"/>
                <a:ea typeface="Calibri" panose="020F0502020204030204" pitchFamily="34" charset="0"/>
                <a:cs typeface="Calibri" panose="020F0502020204030204" pitchFamily="34" charset="0"/>
              </a:rPr>
              <a:t> responses, rights-based, and gender-responsive services</a:t>
            </a:r>
          </a:p>
          <a:p>
            <a:pPr marL="0" indent="0">
              <a:lnSpc>
                <a:spcPct val="110000"/>
              </a:lnSpc>
              <a:spcBef>
                <a:spcPts val="0"/>
              </a:spcBef>
              <a:buNone/>
            </a:pPr>
            <a:endParaRPr lang="en-GB" altLang="en-US" sz="2800" dirty="0">
              <a:latin typeface="Times New Roman" panose="02020603050405020304" pitchFamily="18" charset="0"/>
              <a:ea typeface="Calibri" panose="020F0502020204030204" pitchFamily="34" charset="0"/>
              <a:cs typeface="Calibri" panose="020F0502020204030204" pitchFamily="34" charset="0"/>
            </a:endParaRPr>
          </a:p>
          <a:p>
            <a:pPr>
              <a:lnSpc>
                <a:spcPct val="110000"/>
              </a:lnSpc>
              <a:spcBef>
                <a:spcPts val="0"/>
              </a:spcBef>
            </a:pPr>
            <a:r>
              <a:rPr lang="en-GB" altLang="en-US" sz="2800" dirty="0">
                <a:latin typeface="Times New Roman" panose="02020603050405020304" pitchFamily="18" charset="0"/>
                <a:ea typeface="Calibri" panose="020F0502020204030204" pitchFamily="34" charset="0"/>
                <a:cs typeface="Calibri" panose="020F0502020204030204" pitchFamily="34" charset="0"/>
              </a:rPr>
              <a:t>The assessment was undertaken across the five malaria epidemiological zones in Kenya covering 15 counties.</a:t>
            </a:r>
            <a:endParaRPr lang="en-GB" sz="2800" noProof="1">
              <a:latin typeface="Times New Roman" panose="02020603050405020304" pitchFamily="18" charset="0"/>
              <a:cs typeface="Times New Roman" panose="02020603050405020304" pitchFamily="18" charset="0"/>
            </a:endParaRPr>
          </a:p>
          <a:p>
            <a:pPr marL="0" indent="0">
              <a:lnSpc>
                <a:spcPct val="110000"/>
              </a:lnSpc>
              <a:spcBef>
                <a:spcPts val="0"/>
              </a:spcBef>
              <a:buNone/>
            </a:pPr>
            <a:endParaRPr lang="en-GB" sz="2800" noProof="1">
              <a:latin typeface="Times New Roman" panose="02020603050405020304" pitchFamily="18" charset="0"/>
              <a:cs typeface="Times New Roman" panose="02020603050405020304" pitchFamily="18" charset="0"/>
            </a:endParaRPr>
          </a:p>
          <a:p>
            <a:pPr>
              <a:lnSpc>
                <a:spcPct val="110000"/>
              </a:lnSpc>
              <a:spcBef>
                <a:spcPts val="0"/>
              </a:spcBef>
            </a:pPr>
            <a:endParaRPr lang="en-GB" sz="2800" noProof="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3636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525D0-D529-F93D-404C-3383C22707EA}"/>
              </a:ext>
            </a:extLst>
          </p:cNvPr>
          <p:cNvSpPr>
            <a:spLocks noGrp="1"/>
          </p:cNvSpPr>
          <p:nvPr>
            <p:ph type="title"/>
          </p:nvPr>
        </p:nvSpPr>
        <p:spPr>
          <a:xfrm>
            <a:off x="987553" y="54375"/>
            <a:ext cx="11076111" cy="5929865"/>
          </a:xfrm>
        </p:spPr>
        <p:txBody>
          <a:bodyPr>
            <a:normAutofit/>
          </a:bodyPr>
          <a:lstStyle/>
          <a:p>
            <a:pPr algn="ctr"/>
            <a:r>
              <a:rPr lang="en-US" sz="4400" dirty="0"/>
              <a:t>Key findings</a:t>
            </a:r>
            <a:br>
              <a:rPr lang="en-GB" sz="4400" noProof="1">
                <a:latin typeface="Times New Roman" panose="02020603050405020304" pitchFamily="18" charset="0"/>
                <a:cs typeface="Times New Roman" panose="02020603050405020304" pitchFamily="18" charset="0"/>
              </a:rPr>
            </a:br>
            <a:r>
              <a:rPr lang="en-GB" sz="4400" noProof="1">
                <a:latin typeface="Times New Roman" panose="02020603050405020304" pitchFamily="18" charset="0"/>
                <a:cs typeface="Times New Roman" panose="02020603050405020304" pitchFamily="18" charset="0"/>
              </a:rPr>
              <a:t>Barriers to utilization of malaria interventions</a:t>
            </a:r>
            <a:endParaRPr lang="en-US" sz="4400" dirty="0"/>
          </a:p>
        </p:txBody>
      </p:sp>
      <p:sp>
        <p:nvSpPr>
          <p:cNvPr id="4" name="Slide Number Placeholder 3">
            <a:extLst>
              <a:ext uri="{FF2B5EF4-FFF2-40B4-BE49-F238E27FC236}">
                <a16:creationId xmlns:a16="http://schemas.microsoft.com/office/drawing/2014/main" id="{06ED7C84-01AC-7B1A-B912-106353D3CD7B}"/>
              </a:ext>
            </a:extLst>
          </p:cNvPr>
          <p:cNvSpPr>
            <a:spLocks noGrp="1"/>
          </p:cNvSpPr>
          <p:nvPr>
            <p:ph type="sldNum" sz="quarter" idx="12"/>
          </p:nvPr>
        </p:nvSpPr>
        <p:spPr/>
        <p:txBody>
          <a:bodyPr/>
          <a:lstStyle/>
          <a:p>
            <a:pPr defTabSz="685800">
              <a:buClrTx/>
            </a:pPr>
            <a:fld id="{07FBE143-3F32-4728-995E-89031975AA5D}" type="slidenum">
              <a:rPr lang="en-US" sz="1350" kern="1200" smtClean="0">
                <a:solidFill>
                  <a:prstClr val="white"/>
                </a:solidFill>
                <a:latin typeface="Calibri"/>
                <a:ea typeface="+mn-ea"/>
                <a:cs typeface="+mn-cs"/>
              </a:rPr>
              <a:pPr defTabSz="685800">
                <a:buClrTx/>
              </a:pPr>
              <a:t>3</a:t>
            </a:fld>
            <a:endParaRPr lang="en-US" sz="1350" kern="1200" dirty="0">
              <a:solidFill>
                <a:prstClr val="white"/>
              </a:solidFill>
              <a:latin typeface="Calibri"/>
              <a:ea typeface="+mn-ea"/>
              <a:cs typeface="+mn-cs"/>
            </a:endParaRPr>
          </a:p>
        </p:txBody>
      </p:sp>
    </p:spTree>
    <p:extLst>
      <p:ext uri="{BB962C8B-B14F-4D97-AF65-F5344CB8AC3E}">
        <p14:creationId xmlns:p14="http://schemas.microsoft.com/office/powerpoint/2010/main" val="2864668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4B82C1-0342-6C60-00F7-867F5C8597EC}"/>
              </a:ext>
            </a:extLst>
          </p:cNvPr>
          <p:cNvSpPr>
            <a:spLocks noGrp="1"/>
          </p:cNvSpPr>
          <p:nvPr>
            <p:ph idx="1"/>
          </p:nvPr>
        </p:nvSpPr>
        <p:spPr>
          <a:xfrm>
            <a:off x="568960" y="396240"/>
            <a:ext cx="11399520" cy="6309359"/>
          </a:xfrm>
        </p:spPr>
        <p:txBody>
          <a:bodyPr>
            <a:noAutofit/>
          </a:bodyPr>
          <a:lstStyle/>
          <a:p>
            <a:pPr marL="0" marR="0" indent="0" algn="l">
              <a:lnSpc>
                <a:spcPct val="104000"/>
              </a:lnSpc>
              <a:spcBef>
                <a:spcPts val="0"/>
              </a:spcBef>
              <a:spcAft>
                <a:spcPts val="0"/>
              </a:spcAft>
              <a:buFont typeface="Arial" panose="020B0604020202020204" pitchFamily="34" charset="0"/>
              <a:buNone/>
            </a:pPr>
            <a:r>
              <a:rPr lang="en-US" sz="2800" b="1" kern="1200" dirty="0">
                <a:solidFill>
                  <a:schemeClr val="tx1"/>
                </a:solidFill>
                <a:effectLst/>
              </a:rPr>
              <a:t>Fishing Community</a:t>
            </a:r>
            <a:endParaRPr lang="en-US" sz="2800" kern="100" dirty="0">
              <a:solidFill>
                <a:schemeClr val="tx1"/>
              </a:solidFill>
              <a:effectLst/>
            </a:endParaRPr>
          </a:p>
          <a:p>
            <a:pPr marL="285750" marR="0" indent="-285750" algn="l">
              <a:lnSpc>
                <a:spcPct val="104000"/>
              </a:lnSpc>
              <a:spcBef>
                <a:spcPts val="0"/>
              </a:spcBef>
              <a:spcAft>
                <a:spcPts val="0"/>
              </a:spcAft>
              <a:buFont typeface="Arial" panose="020B0604020202020204" pitchFamily="34" charset="0"/>
              <a:buChar char="•"/>
            </a:pPr>
            <a:r>
              <a:rPr lang="en-US" sz="2800" kern="100" dirty="0">
                <a:solidFill>
                  <a:srgbClr val="000000"/>
                </a:solidFill>
                <a:effectLst/>
              </a:rPr>
              <a:t>Sub-optimal malaria SBC interventions</a:t>
            </a:r>
          </a:p>
          <a:p>
            <a:pPr marL="285750" marR="0" indent="-285750" algn="l">
              <a:lnSpc>
                <a:spcPct val="104000"/>
              </a:lnSpc>
              <a:spcBef>
                <a:spcPts val="0"/>
              </a:spcBef>
              <a:spcAft>
                <a:spcPts val="0"/>
              </a:spcAft>
              <a:buFont typeface="Arial" panose="020B0604020202020204" pitchFamily="34" charset="0"/>
              <a:buChar char="•"/>
            </a:pPr>
            <a:r>
              <a:rPr lang="en-US" sz="2800" kern="100" dirty="0">
                <a:solidFill>
                  <a:srgbClr val="000000"/>
                </a:solidFill>
                <a:effectLst/>
              </a:rPr>
              <a:t>Their work exposes them to the biting of mosquitoes.</a:t>
            </a:r>
          </a:p>
          <a:p>
            <a:pPr marL="285750" marR="49530" indent="-285750" algn="l">
              <a:lnSpc>
                <a:spcPct val="107000"/>
              </a:lnSpc>
              <a:spcBef>
                <a:spcPts val="0"/>
              </a:spcBef>
              <a:spcAft>
                <a:spcPts val="0"/>
              </a:spcAft>
              <a:buFont typeface="Arial" panose="020B0604020202020204" pitchFamily="34" charset="0"/>
              <a:buChar char="•"/>
            </a:pPr>
            <a:r>
              <a:rPr lang="en-US" sz="2800" kern="100" dirty="0">
                <a:solidFill>
                  <a:srgbClr val="000000"/>
                </a:solidFill>
                <a:effectLst/>
              </a:rPr>
              <a:t>Sleeping spaces are not suitable for the bed nets.</a:t>
            </a:r>
          </a:p>
          <a:p>
            <a:pPr marL="0" marR="0" indent="0" algn="l">
              <a:lnSpc>
                <a:spcPct val="104000"/>
              </a:lnSpc>
              <a:spcBef>
                <a:spcPts val="0"/>
              </a:spcBef>
              <a:spcAft>
                <a:spcPts val="500"/>
              </a:spcAft>
              <a:buFont typeface="Arial" panose="020B0604020202020204" pitchFamily="34" charset="0"/>
              <a:buNone/>
            </a:pPr>
            <a:r>
              <a:rPr lang="en-US" sz="2800" b="1" kern="1200" dirty="0">
                <a:solidFill>
                  <a:schemeClr val="dk1"/>
                </a:solidFill>
                <a:effectLst/>
              </a:rPr>
              <a:t>Indigenous communities</a:t>
            </a:r>
            <a:endParaRPr lang="en-US" sz="2800" b="1" kern="100" dirty="0">
              <a:solidFill>
                <a:srgbClr val="000000"/>
              </a:solidFill>
              <a:effectLst/>
            </a:endParaRPr>
          </a:p>
          <a:p>
            <a:pPr marL="285750" marR="0" indent="-285750" algn="l">
              <a:lnSpc>
                <a:spcPct val="104000"/>
              </a:lnSpc>
              <a:spcBef>
                <a:spcPts val="0"/>
              </a:spcBef>
              <a:spcAft>
                <a:spcPts val="500"/>
              </a:spcAft>
              <a:buFont typeface="Arial" panose="020B0604020202020204" pitchFamily="34" charset="0"/>
              <a:buChar char="•"/>
            </a:pPr>
            <a:r>
              <a:rPr lang="en-US" sz="2800" kern="100" dirty="0">
                <a:solidFill>
                  <a:srgbClr val="000000"/>
                </a:solidFill>
                <a:effectLst/>
              </a:rPr>
              <a:t>Economic activities that create additional risk for malaria, e.g. livestock, sand harvesting</a:t>
            </a:r>
          </a:p>
          <a:p>
            <a:pPr marL="285750" marR="0" indent="-285750" algn="l">
              <a:lnSpc>
                <a:spcPct val="104000"/>
              </a:lnSpc>
              <a:spcBef>
                <a:spcPts val="0"/>
              </a:spcBef>
              <a:spcAft>
                <a:spcPts val="500"/>
              </a:spcAft>
              <a:buFont typeface="Arial" panose="020B0604020202020204" pitchFamily="34" charset="0"/>
              <a:buChar char="•"/>
            </a:pPr>
            <a:r>
              <a:rPr lang="en-US" sz="2800" kern="100" dirty="0">
                <a:solidFill>
                  <a:srgbClr val="000000"/>
                </a:solidFill>
                <a:effectLst/>
              </a:rPr>
              <a:t>Prevailing social-cultural issues such as sleeping arrangements expose some household members, free mass net distribution arouses suspicion. </a:t>
            </a:r>
          </a:p>
          <a:p>
            <a:pPr marL="285750" marR="0" indent="-285750" algn="l">
              <a:lnSpc>
                <a:spcPct val="107000"/>
              </a:lnSpc>
              <a:spcBef>
                <a:spcPts val="0"/>
              </a:spcBef>
              <a:spcAft>
                <a:spcPts val="0"/>
              </a:spcAft>
              <a:buFont typeface="Arial" panose="020B0604020202020204" pitchFamily="34" charset="0"/>
              <a:buChar char="•"/>
            </a:pPr>
            <a:r>
              <a:rPr lang="en-US" sz="2800" kern="100" dirty="0">
                <a:solidFill>
                  <a:srgbClr val="000000"/>
                </a:solidFill>
                <a:effectLst/>
              </a:rPr>
              <a:t>Delay and self-treatment before seeking care in a formal health facility</a:t>
            </a:r>
          </a:p>
          <a:p>
            <a:pPr marL="285750" marR="0" indent="-285750" algn="l">
              <a:lnSpc>
                <a:spcPct val="107000"/>
              </a:lnSpc>
              <a:spcBef>
                <a:spcPts val="0"/>
              </a:spcBef>
              <a:spcAft>
                <a:spcPts val="0"/>
              </a:spcAft>
              <a:buFont typeface="Arial" panose="020B0604020202020204" pitchFamily="34" charset="0"/>
              <a:buChar char="•"/>
            </a:pPr>
            <a:r>
              <a:rPr lang="en-US" sz="2800" kern="100" dirty="0">
                <a:solidFill>
                  <a:srgbClr val="000000"/>
                </a:solidFill>
                <a:effectLst/>
              </a:rPr>
              <a:t>Women and girls, in a few cases, required the consent and financial support of their spouses before accessing treatment</a:t>
            </a:r>
            <a:endParaRPr lang="en-US"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p>
        </p:txBody>
      </p:sp>
    </p:spTree>
    <p:extLst>
      <p:ext uri="{BB962C8B-B14F-4D97-AF65-F5344CB8AC3E}">
        <p14:creationId xmlns:p14="http://schemas.microsoft.com/office/powerpoint/2010/main" val="1224813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520825-20E3-BC3C-AEAE-C59C3BCC30C3}"/>
              </a:ext>
            </a:extLst>
          </p:cNvPr>
          <p:cNvSpPr>
            <a:spLocks noGrp="1"/>
          </p:cNvSpPr>
          <p:nvPr>
            <p:ph idx="1"/>
          </p:nvPr>
        </p:nvSpPr>
        <p:spPr>
          <a:xfrm>
            <a:off x="863600" y="101600"/>
            <a:ext cx="10932160" cy="6441439"/>
          </a:xfrm>
        </p:spPr>
        <p:txBody>
          <a:bodyPr>
            <a:noAutofit/>
          </a:bodyPr>
          <a:lstStyle/>
          <a:p>
            <a:pPr marL="0" indent="0">
              <a:buNone/>
            </a:pPr>
            <a:r>
              <a:rPr lang="en-US" sz="2800" b="1" dirty="0">
                <a:solidFill>
                  <a:srgbClr val="000000"/>
                </a:solidFill>
                <a:effectLst/>
                <a:latin typeface="Calibri" panose="020F0502020204030204" pitchFamily="34" charset="0"/>
                <a:ea typeface="Calibri" panose="020F0502020204030204" pitchFamily="34" charset="0"/>
              </a:rPr>
              <a:t>Communities in Informal Settlements</a:t>
            </a:r>
            <a:endParaRPr lang="en-US" sz="2800" b="1" dirty="0"/>
          </a:p>
          <a:p>
            <a:r>
              <a:rPr lang="en-US" sz="2800" dirty="0"/>
              <a:t>Poor nutrition and unhygienic living conditions provided a suitable ground for breeding of malaria parasites.</a:t>
            </a:r>
          </a:p>
          <a:p>
            <a:pPr marL="0" indent="0">
              <a:buNone/>
            </a:pPr>
            <a:endParaRPr lang="en-US" sz="2800" dirty="0"/>
          </a:p>
          <a:p>
            <a:r>
              <a:rPr lang="en-US" sz="2800" dirty="0"/>
              <a:t>Alternative treatment sought due to perceived misdiagnosis, expired drugs and expensive treatment, few health care workers, lack of diagnostic facilities, congested facilities, lack of enough time with the doctor, timings of health facility, treatment procedures.</a:t>
            </a:r>
          </a:p>
          <a:p>
            <a:pPr marL="0" indent="0">
              <a:buNone/>
            </a:pPr>
            <a:endParaRPr lang="en-US" sz="2800" dirty="0"/>
          </a:p>
          <a:p>
            <a:r>
              <a:rPr lang="en-US" sz="2800" dirty="0"/>
              <a:t>Suboptimal SBC interventions. Girls sometimes do not seek medical services due to fear of exposing their pregnancy, being tested for pregnancy, of being questioned on their non-use of LLINs, fear that malaria medication would cause abortion.</a:t>
            </a:r>
          </a:p>
        </p:txBody>
      </p:sp>
    </p:spTree>
    <p:extLst>
      <p:ext uri="{BB962C8B-B14F-4D97-AF65-F5344CB8AC3E}">
        <p14:creationId xmlns:p14="http://schemas.microsoft.com/office/powerpoint/2010/main" val="3645213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E4961A-62AE-2339-ED8E-CFDA42619A4F}"/>
              </a:ext>
            </a:extLst>
          </p:cNvPr>
          <p:cNvSpPr>
            <a:spLocks noGrp="1"/>
          </p:cNvSpPr>
          <p:nvPr>
            <p:ph idx="1"/>
          </p:nvPr>
        </p:nvSpPr>
        <p:spPr>
          <a:xfrm>
            <a:off x="782320" y="325120"/>
            <a:ext cx="10850880" cy="5862320"/>
          </a:xfrm>
        </p:spPr>
        <p:txBody>
          <a:bodyPr>
            <a:noAutofit/>
          </a:bodyPr>
          <a:lstStyle/>
          <a:p>
            <a:pPr marL="0" indent="0">
              <a:buNone/>
            </a:pPr>
            <a:r>
              <a:rPr lang="en-US" sz="2800" b="1" dirty="0"/>
              <a:t>Street Families</a:t>
            </a:r>
          </a:p>
          <a:p>
            <a:r>
              <a:rPr lang="en-US" sz="2800" dirty="0"/>
              <a:t>Economic and social factors, lack of money and attitude of health workers </a:t>
            </a:r>
          </a:p>
          <a:p>
            <a:r>
              <a:rPr lang="en-US" sz="2800" dirty="0"/>
              <a:t>Delayed care seeking for adults</a:t>
            </a:r>
          </a:p>
          <a:p>
            <a:r>
              <a:rPr lang="en-US" sz="2800" dirty="0"/>
              <a:t>Communal sleeping space limiting the use of nets</a:t>
            </a:r>
          </a:p>
          <a:p>
            <a:pPr marL="0" indent="0">
              <a:buNone/>
            </a:pPr>
            <a:r>
              <a:rPr lang="en-US" sz="2800" b="1" dirty="0"/>
              <a:t>Vocational Communities</a:t>
            </a:r>
          </a:p>
          <a:p>
            <a:r>
              <a:rPr lang="en-US" sz="2800" dirty="0"/>
              <a:t>The lack of IEC information on malaria</a:t>
            </a:r>
          </a:p>
          <a:p>
            <a:r>
              <a:rPr lang="en-US" sz="2800" dirty="0"/>
              <a:t>Limited participation during household registration during mass net campaigns</a:t>
            </a:r>
          </a:p>
          <a:p>
            <a:r>
              <a:rPr lang="en-US" sz="2800" dirty="0"/>
              <a:t>Frequent travel between high and low risk malaria zones resulting to malaria exposure </a:t>
            </a:r>
          </a:p>
          <a:p>
            <a:r>
              <a:rPr lang="en-US" sz="2800" dirty="0"/>
              <a:t>The choice of seeking health care is determined by the employer to provide time off. </a:t>
            </a:r>
          </a:p>
        </p:txBody>
      </p:sp>
    </p:spTree>
    <p:extLst>
      <p:ext uri="{BB962C8B-B14F-4D97-AF65-F5344CB8AC3E}">
        <p14:creationId xmlns:p14="http://schemas.microsoft.com/office/powerpoint/2010/main" val="3978733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DB5028A3-3308-4B4E-BAB0-543CC6D57AFB}"/>
              </a:ext>
            </a:extLst>
          </p:cNvPr>
          <p:cNvSpPr>
            <a:spLocks noGrp="1"/>
          </p:cNvSpPr>
          <p:nvPr>
            <p:ph idx="1"/>
          </p:nvPr>
        </p:nvSpPr>
        <p:spPr>
          <a:xfrm>
            <a:off x="843280" y="162560"/>
            <a:ext cx="11013440" cy="6390639"/>
          </a:xfrm>
        </p:spPr>
        <p:txBody>
          <a:bodyPr>
            <a:noAutofit/>
          </a:bodyPr>
          <a:lstStyle/>
          <a:p>
            <a:pPr marL="0" indent="0">
              <a:buNone/>
            </a:pPr>
            <a:r>
              <a:rPr lang="en-US" sz="2800" b="1" dirty="0"/>
              <a:t>Persons with Disabilities</a:t>
            </a:r>
          </a:p>
          <a:p>
            <a:r>
              <a:rPr lang="en-US" sz="2800" dirty="0"/>
              <a:t>Lack of malaria SBC interventions that are disabled PWDs’ inclusive and prevailing beliefs.</a:t>
            </a:r>
          </a:p>
          <a:p>
            <a:pPr marL="0" indent="0">
              <a:buNone/>
            </a:pPr>
            <a:endParaRPr lang="en-US" sz="1200" dirty="0"/>
          </a:p>
          <a:p>
            <a:r>
              <a:rPr lang="en-US" sz="2800" dirty="0"/>
              <a:t>Infirmities that predispose PWD’s to various social and economic situations that contributed to increased risk of malaria.</a:t>
            </a:r>
          </a:p>
          <a:p>
            <a:pPr marL="0" indent="0">
              <a:buNone/>
            </a:pPr>
            <a:endParaRPr lang="en-US" sz="1200" dirty="0"/>
          </a:p>
          <a:p>
            <a:r>
              <a:rPr lang="en-US" sz="2800" dirty="0"/>
              <a:t>Sub optimal uptake of preventive &amp; curative interventions due traveling for long distances or line up, or lack of information on their distribution such as in the case of those deaf.  In some cases, the use of LLINs was limited due to inability to mount them, inadequate nets, allergies to the LLINs. </a:t>
            </a:r>
          </a:p>
          <a:p>
            <a:pPr marL="0" indent="0">
              <a:buNone/>
            </a:pPr>
            <a:endParaRPr lang="en-US" sz="1200" dirty="0"/>
          </a:p>
          <a:p>
            <a:r>
              <a:rPr lang="en-US" sz="2800" dirty="0"/>
              <a:t>Inadequate disability inclusive facilities and lack of front-Line Health workers with necessary PWD</a:t>
            </a:r>
          </a:p>
          <a:p>
            <a:endParaRPr lang="en-US" sz="2800" dirty="0"/>
          </a:p>
        </p:txBody>
      </p:sp>
    </p:spTree>
    <p:extLst>
      <p:ext uri="{BB962C8B-B14F-4D97-AF65-F5344CB8AC3E}">
        <p14:creationId xmlns:p14="http://schemas.microsoft.com/office/powerpoint/2010/main" val="1022668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DB5028A3-3308-4B4E-BAB0-543CC6D57AFB}"/>
              </a:ext>
            </a:extLst>
          </p:cNvPr>
          <p:cNvSpPr>
            <a:spLocks noGrp="1"/>
          </p:cNvSpPr>
          <p:nvPr>
            <p:ph idx="1"/>
          </p:nvPr>
        </p:nvSpPr>
        <p:spPr>
          <a:xfrm>
            <a:off x="853440" y="233681"/>
            <a:ext cx="10789920" cy="6035040"/>
          </a:xfrm>
        </p:spPr>
        <p:txBody>
          <a:bodyPr>
            <a:noAutofit/>
          </a:bodyPr>
          <a:lstStyle/>
          <a:p>
            <a:pPr marL="0" indent="0">
              <a:buNone/>
            </a:pPr>
            <a:r>
              <a:rPr lang="en-US" sz="2800" b="1" dirty="0"/>
              <a:t>Communities Hard-to-reach</a:t>
            </a:r>
          </a:p>
          <a:p>
            <a:r>
              <a:rPr lang="en-US" sz="2800" dirty="0"/>
              <a:t>Inaccessibility to the health facilities due to floods and increased the number of malaria cases</a:t>
            </a:r>
          </a:p>
          <a:p>
            <a:endParaRPr lang="en-US" sz="1200" dirty="0"/>
          </a:p>
          <a:p>
            <a:r>
              <a:rPr lang="en-US" sz="2800" dirty="0"/>
              <a:t>Unequal distribution of mass net campaign nets to households due to gender or number of household members.</a:t>
            </a:r>
          </a:p>
          <a:p>
            <a:endParaRPr lang="en-US" sz="1200" dirty="0"/>
          </a:p>
          <a:p>
            <a:r>
              <a:rPr lang="en-US" sz="2800" dirty="0"/>
              <a:t>Suboptimal malaria SBC intervention leading to beliefs in religious interventions and language barriers at the health facility.</a:t>
            </a:r>
          </a:p>
          <a:p>
            <a:endParaRPr lang="en-US" sz="1200" dirty="0"/>
          </a:p>
          <a:p>
            <a:r>
              <a:rPr lang="en-US" sz="2800" dirty="0"/>
              <a:t>Pregnant women and girls delayed malaria treatment due to fears of; being required to take up family planning, HIV tests, or COVID-19 vaccine.</a:t>
            </a:r>
          </a:p>
        </p:txBody>
      </p:sp>
    </p:spTree>
    <p:extLst>
      <p:ext uri="{BB962C8B-B14F-4D97-AF65-F5344CB8AC3E}">
        <p14:creationId xmlns:p14="http://schemas.microsoft.com/office/powerpoint/2010/main" val="1524203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443AF0-96AA-C109-472A-B727ED24D6EF}"/>
              </a:ext>
            </a:extLst>
          </p:cNvPr>
          <p:cNvSpPr>
            <a:spLocks noGrp="1"/>
          </p:cNvSpPr>
          <p:nvPr>
            <p:ph idx="1"/>
          </p:nvPr>
        </p:nvSpPr>
        <p:spPr>
          <a:xfrm>
            <a:off x="548640" y="233681"/>
            <a:ext cx="11409680" cy="6055360"/>
          </a:xfrm>
        </p:spPr>
        <p:txBody>
          <a:bodyPr>
            <a:noAutofit/>
          </a:bodyPr>
          <a:lstStyle/>
          <a:p>
            <a:pPr marL="0" indent="0">
              <a:buNone/>
            </a:pPr>
            <a:r>
              <a:rPr lang="en-US" sz="2800" b="1" dirty="0"/>
              <a:t>Prisoners </a:t>
            </a:r>
          </a:p>
          <a:p>
            <a:r>
              <a:rPr lang="en-US" sz="2800" dirty="0"/>
              <a:t>No malaria SBC intervention is carried out</a:t>
            </a:r>
          </a:p>
          <a:p>
            <a:r>
              <a:rPr lang="en-US" sz="2800" dirty="0"/>
              <a:t>Non utilization of malaria preventive intervention in prison settings except for pregnant or prisoners with children and most of the LLINs were torn. </a:t>
            </a:r>
          </a:p>
          <a:p>
            <a:r>
              <a:rPr lang="en-US" sz="2800" dirty="0"/>
              <a:t>Restricted movements in and out of prison. Sick inmates can only receive medical attention during the day. </a:t>
            </a:r>
          </a:p>
          <a:p>
            <a:pPr marL="0" indent="0">
              <a:buNone/>
            </a:pPr>
            <a:r>
              <a:rPr lang="en-US" sz="2800" b="1" dirty="0"/>
              <a:t>Refugees and Migrant Communities</a:t>
            </a:r>
          </a:p>
          <a:p>
            <a:r>
              <a:rPr lang="en-US" sz="2800" dirty="0"/>
              <a:t>Dams near camps make environment conducive for malaria </a:t>
            </a:r>
          </a:p>
          <a:p>
            <a:r>
              <a:rPr lang="en-US" sz="2800" dirty="0"/>
              <a:t>Inadequate number of LLINs available for HHs</a:t>
            </a:r>
          </a:p>
          <a:p>
            <a:r>
              <a:rPr lang="en-US" sz="2800" dirty="0"/>
              <a:t>Lack of information on net campaign and distribution</a:t>
            </a:r>
          </a:p>
          <a:p>
            <a:r>
              <a:rPr lang="en-US" sz="2800" dirty="0"/>
              <a:t>Financial burden due to non enrolment to NHIF esp. population away from the camp</a:t>
            </a:r>
          </a:p>
          <a:p>
            <a:r>
              <a:rPr lang="en-US" sz="2800" dirty="0"/>
              <a:t>Discrimination to get services due to refugee or migrant status</a:t>
            </a:r>
          </a:p>
        </p:txBody>
      </p:sp>
    </p:spTree>
    <p:extLst>
      <p:ext uri="{BB962C8B-B14F-4D97-AF65-F5344CB8AC3E}">
        <p14:creationId xmlns:p14="http://schemas.microsoft.com/office/powerpoint/2010/main" val="20771042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itle and Ending Slide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8E8F2F7-1E32-440E-B99B-D906D7F1A437}" vid="{8DE0F620-CF01-41DD-91D7-CCD6D7BCB3B9}"/>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8935C58-3E40-485E-A601-01BF74FAA164}" vid="{23424375-9ABF-4C0B-987F-D0F5912787F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24734</TotalTime>
  <Words>1207</Words>
  <Application>Microsoft Office PowerPoint</Application>
  <PresentationFormat>Widescreen</PresentationFormat>
  <Paragraphs>128</Paragraphs>
  <Slides>19</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19</vt:i4>
      </vt:variant>
    </vt:vector>
  </HeadingPairs>
  <TitlesOfParts>
    <vt:vector size="26" baseType="lpstr">
      <vt:lpstr>Arial</vt:lpstr>
      <vt:lpstr>Calibri</vt:lpstr>
      <vt:lpstr>Calibri Light</vt:lpstr>
      <vt:lpstr>Times New Roman</vt:lpstr>
      <vt:lpstr>Office Theme</vt:lpstr>
      <vt:lpstr>1_Title and Ending Slides</vt:lpstr>
      <vt:lpstr>1_Office Theme</vt:lpstr>
      <vt:lpstr>             CRSPC Sub-regional NMCP and Partners Annual Meeting </vt:lpstr>
      <vt:lpstr>Background </vt:lpstr>
      <vt:lpstr>Key findings Barriers to utilization of malaria interventions</vt:lpstr>
      <vt:lpstr>PowerPoint Presentation</vt:lpstr>
      <vt:lpstr>PowerPoint Presentation</vt:lpstr>
      <vt:lpstr>PowerPoint Presentation</vt:lpstr>
      <vt:lpstr>PowerPoint Presentation</vt:lpstr>
      <vt:lpstr>PowerPoint Presentation</vt:lpstr>
      <vt:lpstr>PowerPoint Presentation</vt:lpstr>
      <vt:lpstr>Policy implications </vt:lpstr>
      <vt:lpstr>PowerPoint Presentation</vt:lpstr>
      <vt:lpstr>PowerPoint Presentation</vt:lpstr>
      <vt:lpstr>PowerPoint Presentation</vt:lpstr>
      <vt:lpstr>PowerPoint Presentation</vt:lpstr>
      <vt:lpstr>PowerPoint Presentation</vt:lpstr>
      <vt:lpstr>Plan for Kenya to take forward the findings and recommendations into GC7 </vt:lpstr>
      <vt:lpstr>Policy or strategy changes being considered due to the findings</vt:lpstr>
      <vt:lpstr>Other recommendations that the Program has prioritized for action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Edward Mwangi</dc:creator>
  <cp:lastModifiedBy>Home2</cp:lastModifiedBy>
  <cp:revision>23</cp:revision>
  <dcterms:created xsi:type="dcterms:W3CDTF">2023-03-05T12:13:04Z</dcterms:created>
  <dcterms:modified xsi:type="dcterms:W3CDTF">2023-10-05T13:41:37Z</dcterms:modified>
</cp:coreProperties>
</file>